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 id="2147483734" r:id="rId5"/>
  </p:sldMasterIdLst>
  <p:notesMasterIdLst>
    <p:notesMasterId r:id="rId168"/>
  </p:notesMasterIdLst>
  <p:handoutMasterIdLst>
    <p:handoutMasterId r:id="rId169"/>
  </p:handoutMasterIdLst>
  <p:sldIdLst>
    <p:sldId id="7684" r:id="rId6"/>
    <p:sldId id="7686" r:id="rId7"/>
    <p:sldId id="1833" r:id="rId8"/>
    <p:sldId id="1834" r:id="rId9"/>
    <p:sldId id="1835" r:id="rId10"/>
    <p:sldId id="1836" r:id="rId11"/>
    <p:sldId id="599" r:id="rId12"/>
    <p:sldId id="7701" r:id="rId13"/>
    <p:sldId id="1909" r:id="rId14"/>
    <p:sldId id="1644" r:id="rId15"/>
    <p:sldId id="1325" r:id="rId16"/>
    <p:sldId id="1904" r:id="rId17"/>
    <p:sldId id="1905" r:id="rId18"/>
    <p:sldId id="1964" r:id="rId19"/>
    <p:sldId id="1331" r:id="rId20"/>
    <p:sldId id="1965" r:id="rId21"/>
    <p:sldId id="1340" r:id="rId22"/>
    <p:sldId id="1906" r:id="rId23"/>
    <p:sldId id="1332" r:id="rId24"/>
    <p:sldId id="1333" r:id="rId25"/>
    <p:sldId id="1961" r:id="rId26"/>
    <p:sldId id="1962" r:id="rId27"/>
    <p:sldId id="1963" r:id="rId28"/>
    <p:sldId id="1342" r:id="rId29"/>
    <p:sldId id="1390" r:id="rId30"/>
    <p:sldId id="1343" r:id="rId31"/>
    <p:sldId id="1344" r:id="rId32"/>
    <p:sldId id="1381" r:id="rId33"/>
    <p:sldId id="1891" r:id="rId34"/>
    <p:sldId id="1982" r:id="rId35"/>
    <p:sldId id="1966" r:id="rId36"/>
    <p:sldId id="1838" r:id="rId37"/>
    <p:sldId id="698" r:id="rId38"/>
    <p:sldId id="1839" r:id="rId39"/>
    <p:sldId id="699" r:id="rId40"/>
    <p:sldId id="1840" r:id="rId41"/>
    <p:sldId id="1876" r:id="rId42"/>
    <p:sldId id="1877" r:id="rId43"/>
    <p:sldId id="1878" r:id="rId44"/>
    <p:sldId id="1879" r:id="rId45"/>
    <p:sldId id="1263" r:id="rId46"/>
    <p:sldId id="1880" r:id="rId47"/>
    <p:sldId id="1841" r:id="rId48"/>
    <p:sldId id="1842" r:id="rId49"/>
    <p:sldId id="1968" r:id="rId50"/>
    <p:sldId id="1843" r:id="rId51"/>
    <p:sldId id="1844" r:id="rId52"/>
    <p:sldId id="708" r:id="rId53"/>
    <p:sldId id="1888" r:id="rId54"/>
    <p:sldId id="1845" r:id="rId55"/>
    <p:sldId id="1889" r:id="rId56"/>
    <p:sldId id="1286" r:id="rId57"/>
    <p:sldId id="1491" r:id="rId58"/>
    <p:sldId id="1577" r:id="rId59"/>
    <p:sldId id="1578" r:id="rId60"/>
    <p:sldId id="670" r:id="rId61"/>
    <p:sldId id="662" r:id="rId62"/>
    <p:sldId id="673" r:id="rId63"/>
    <p:sldId id="671" r:id="rId64"/>
    <p:sldId id="663" r:id="rId65"/>
    <p:sldId id="676" r:id="rId66"/>
    <p:sldId id="896" r:id="rId67"/>
    <p:sldId id="665" r:id="rId68"/>
    <p:sldId id="666" r:id="rId69"/>
    <p:sldId id="667" r:id="rId70"/>
    <p:sldId id="897" r:id="rId71"/>
    <p:sldId id="898" r:id="rId72"/>
    <p:sldId id="668" r:id="rId73"/>
    <p:sldId id="669" r:id="rId74"/>
    <p:sldId id="895" r:id="rId75"/>
    <p:sldId id="7717" r:id="rId76"/>
    <p:sldId id="1975" r:id="rId77"/>
    <p:sldId id="1976" r:id="rId78"/>
    <p:sldId id="1999" r:id="rId79"/>
    <p:sldId id="2000" r:id="rId80"/>
    <p:sldId id="7699" r:id="rId81"/>
    <p:sldId id="611" r:id="rId82"/>
    <p:sldId id="7702" r:id="rId83"/>
    <p:sldId id="7706" r:id="rId84"/>
    <p:sldId id="7707" r:id="rId85"/>
    <p:sldId id="7703" r:id="rId86"/>
    <p:sldId id="7689" r:id="rId87"/>
    <p:sldId id="7704" r:id="rId88"/>
    <p:sldId id="7705" r:id="rId89"/>
    <p:sldId id="7709" r:id="rId90"/>
    <p:sldId id="1896" r:id="rId91"/>
    <p:sldId id="1886" r:id="rId92"/>
    <p:sldId id="1887" r:id="rId93"/>
    <p:sldId id="1885" r:id="rId94"/>
    <p:sldId id="7710" r:id="rId95"/>
    <p:sldId id="1890" r:id="rId96"/>
    <p:sldId id="1892" r:id="rId97"/>
    <p:sldId id="1893" r:id="rId98"/>
    <p:sldId id="1894" r:id="rId99"/>
    <p:sldId id="1895" r:id="rId100"/>
    <p:sldId id="7711" r:id="rId101"/>
    <p:sldId id="7712" r:id="rId102"/>
    <p:sldId id="7687" r:id="rId103"/>
    <p:sldId id="7688" r:id="rId104"/>
    <p:sldId id="7693" r:id="rId105"/>
    <p:sldId id="7708" r:id="rId106"/>
    <p:sldId id="7713" r:id="rId107"/>
    <p:sldId id="7714" r:id="rId108"/>
    <p:sldId id="7715" r:id="rId109"/>
    <p:sldId id="7716" r:id="rId110"/>
    <p:sldId id="1949" r:id="rId111"/>
    <p:sldId id="1950" r:id="rId112"/>
    <p:sldId id="7698" r:id="rId113"/>
    <p:sldId id="1952" r:id="rId114"/>
    <p:sldId id="1953" r:id="rId115"/>
    <p:sldId id="1954" r:id="rId116"/>
    <p:sldId id="1955" r:id="rId117"/>
    <p:sldId id="1956" r:id="rId118"/>
    <p:sldId id="1853" r:id="rId119"/>
    <p:sldId id="1974" r:id="rId120"/>
    <p:sldId id="7700" r:id="rId121"/>
    <p:sldId id="1647" r:id="rId122"/>
    <p:sldId id="1648" r:id="rId123"/>
    <p:sldId id="597" r:id="rId124"/>
    <p:sldId id="598" r:id="rId125"/>
    <p:sldId id="1625" r:id="rId126"/>
    <p:sldId id="596" r:id="rId127"/>
    <p:sldId id="1624" r:id="rId128"/>
    <p:sldId id="1649" r:id="rId129"/>
    <p:sldId id="7696" r:id="rId130"/>
    <p:sldId id="1656" r:id="rId131"/>
    <p:sldId id="7691" r:id="rId132"/>
    <p:sldId id="1725" r:id="rId133"/>
    <p:sldId id="1726" r:id="rId134"/>
    <p:sldId id="1650" r:id="rId135"/>
    <p:sldId id="1722" r:id="rId136"/>
    <p:sldId id="1652" r:id="rId137"/>
    <p:sldId id="1689" r:id="rId138"/>
    <p:sldId id="1713" r:id="rId139"/>
    <p:sldId id="1653" r:id="rId140"/>
    <p:sldId id="1654" r:id="rId141"/>
    <p:sldId id="1655" r:id="rId142"/>
    <p:sldId id="1720" r:id="rId143"/>
    <p:sldId id="1721" r:id="rId144"/>
    <p:sldId id="1657" r:id="rId145"/>
    <p:sldId id="1693" r:id="rId146"/>
    <p:sldId id="1691" r:id="rId147"/>
    <p:sldId id="1658" r:id="rId148"/>
    <p:sldId id="1661" r:id="rId149"/>
    <p:sldId id="1662" r:id="rId150"/>
    <p:sldId id="1692" r:id="rId151"/>
    <p:sldId id="1665" r:id="rId152"/>
    <p:sldId id="1666" r:id="rId153"/>
    <p:sldId id="1667" r:id="rId154"/>
    <p:sldId id="1724" r:id="rId155"/>
    <p:sldId id="1696" r:id="rId156"/>
    <p:sldId id="1668" r:id="rId157"/>
    <p:sldId id="1670" r:id="rId158"/>
    <p:sldId id="1669" r:id="rId159"/>
    <p:sldId id="1671" r:id="rId160"/>
    <p:sldId id="1672" r:id="rId161"/>
    <p:sldId id="1697" r:id="rId162"/>
    <p:sldId id="1673" r:id="rId163"/>
    <p:sldId id="1728" r:id="rId164"/>
    <p:sldId id="1698" r:id="rId165"/>
    <p:sldId id="1729" r:id="rId166"/>
    <p:sldId id="1727" r:id="rId16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li Miriam" initials="VM" lastIdx="1" clrIdx="0">
    <p:extLst>
      <p:ext uri="{19B8F6BF-5375-455C-9EA6-DF929625EA0E}">
        <p15:presenceInfo xmlns:p15="http://schemas.microsoft.com/office/powerpoint/2012/main" userId="S-1-5-21-682003330-507921405-725345543-10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0C72"/>
    <a:srgbClr val="5B9BD5"/>
    <a:srgbClr val="7FC1E4"/>
    <a:srgbClr val="FFFFFF"/>
    <a:srgbClr val="A7A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4249" autoAdjust="0"/>
  </p:normalViewPr>
  <p:slideViewPr>
    <p:cSldViewPr snapToGrid="0">
      <p:cViewPr varScale="1">
        <p:scale>
          <a:sx n="61" d="100"/>
          <a:sy n="61"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commentAuthors" Target="commentAuthors.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presProps" Target="presProps.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2" Type="http://schemas.openxmlformats.org/officeDocument/2006/relationships/viewProps" Target="view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tableStyles" Target="tableStyle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AB6FBF7-B11D-4FCA-A7E8-9FE85A377C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EF3D93B8-5CBC-4FD1-AF59-113EB03B2C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639897-4902-4B26-BC8E-96A30ADE352A}" type="datetimeFigureOut">
              <a:rPr lang="it-IT" smtClean="0"/>
              <a:t>26/04/2026</a:t>
            </a:fld>
            <a:endParaRPr lang="it-IT"/>
          </a:p>
        </p:txBody>
      </p:sp>
      <p:sp>
        <p:nvSpPr>
          <p:cNvPr id="4" name="Segnaposto piè di pagina 3">
            <a:extLst>
              <a:ext uri="{FF2B5EF4-FFF2-40B4-BE49-F238E27FC236}">
                <a16:creationId xmlns:a16="http://schemas.microsoft.com/office/drawing/2014/main" id="{3829DE1E-B07F-4DFE-90EA-9454B56870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F605EA88-7945-44BF-917B-9B07F4E384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18A46E-9808-4CFE-9782-4543056F3756}" type="slidenum">
              <a:rPr lang="it-IT" smtClean="0"/>
              <a:t>‹N›</a:t>
            </a:fld>
            <a:endParaRPr lang="it-IT"/>
          </a:p>
        </p:txBody>
      </p:sp>
    </p:spTree>
    <p:extLst>
      <p:ext uri="{BB962C8B-B14F-4D97-AF65-F5344CB8AC3E}">
        <p14:creationId xmlns:p14="http://schemas.microsoft.com/office/powerpoint/2010/main" val="1860097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1BCE0-0019-46D9-89AF-BCB664D1EA6D}" type="datetimeFigureOut">
              <a:rPr lang="it-IT" smtClean="0"/>
              <a:t>26/04/2026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0A95B-2E44-4C80-8CDB-A47D13C031F5}" type="slidenum">
              <a:rPr lang="it-IT" smtClean="0"/>
              <a:t>‹N›</a:t>
            </a:fld>
            <a:endParaRPr lang="it-IT"/>
          </a:p>
        </p:txBody>
      </p:sp>
    </p:spTree>
    <p:extLst>
      <p:ext uri="{BB962C8B-B14F-4D97-AF65-F5344CB8AC3E}">
        <p14:creationId xmlns:p14="http://schemas.microsoft.com/office/powerpoint/2010/main" val="426188016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64773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Slide Break</a:t>
            </a:r>
          </a:p>
        </p:txBody>
      </p:sp>
    </p:spTree>
    <p:extLst>
      <p:ext uri="{BB962C8B-B14F-4D97-AF65-F5344CB8AC3E}">
        <p14:creationId xmlns:p14="http://schemas.microsoft.com/office/powerpoint/2010/main" val="336424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egnaposto immagine diapositiva 1">
            <a:extLst>
              <a:ext uri="{FF2B5EF4-FFF2-40B4-BE49-F238E27FC236}">
                <a16:creationId xmlns:a16="http://schemas.microsoft.com/office/drawing/2014/main" id="{C6EEB6B0-2F68-B525-0414-6FDA39725EA6}"/>
              </a:ext>
            </a:extLst>
          </p:cNvPr>
          <p:cNvSpPr>
            <a:spLocks noGrp="1" noRot="1" noChangeAspect="1" noChangeArrowheads="1" noTextEdit="1"/>
          </p:cNvSpPr>
          <p:nvPr>
            <p:ph type="sldImg"/>
          </p:nvPr>
        </p:nvSpPr>
        <p:spPr>
          <a:ln/>
        </p:spPr>
      </p:sp>
      <p:sp>
        <p:nvSpPr>
          <p:cNvPr id="153603" name="Segnaposto note 2">
            <a:extLst>
              <a:ext uri="{FF2B5EF4-FFF2-40B4-BE49-F238E27FC236}">
                <a16:creationId xmlns:a16="http://schemas.microsoft.com/office/drawing/2014/main" id="{94C5E584-9A06-AD51-934A-515EE69F37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53604" name="Segnaposto numero diapositiva 3">
            <a:extLst>
              <a:ext uri="{FF2B5EF4-FFF2-40B4-BE49-F238E27FC236}">
                <a16:creationId xmlns:a16="http://schemas.microsoft.com/office/drawing/2014/main" id="{AF45B1E5-14CF-FD15-248C-65979B04B2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61603682-C5B3-4B77-8D88-2A9EF77FB5FC}" type="slidenum">
              <a:rPr lang="it-IT" altLang="it-IT" sz="1300" smtClean="0">
                <a:latin typeface="Times New Roman" panose="02020603050405020304" pitchFamily="18" charset="0"/>
              </a:rPr>
              <a:pPr/>
              <a:t>29</a:t>
            </a:fld>
            <a:endParaRPr lang="it-IT" altLang="it-IT" sz="1300">
              <a:latin typeface="Times New Roman" panose="02020603050405020304" pitchFamily="18" charset="0"/>
            </a:endParaRPr>
          </a:p>
        </p:txBody>
      </p:sp>
      <p:sp>
        <p:nvSpPr>
          <p:cNvPr id="153605" name="Segnaposto piè di pagina 4">
            <a:extLst>
              <a:ext uri="{FF2B5EF4-FFF2-40B4-BE49-F238E27FC236}">
                <a16:creationId xmlns:a16="http://schemas.microsoft.com/office/drawing/2014/main" id="{8125AF62-CAE1-6A79-49A2-473A0283259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it-IT" altLang="it-IT" sz="1300">
                <a:latin typeface="Times New Roman" panose="02020603050405020304" pitchFamily="18" charset="0"/>
              </a:rPr>
              <a:t>12 ottobre 2021</a:t>
            </a:r>
          </a:p>
        </p:txBody>
      </p:sp>
      <p:sp>
        <p:nvSpPr>
          <p:cNvPr id="6" name="Segnaposto intestazione 5">
            <a:extLst>
              <a:ext uri="{FF2B5EF4-FFF2-40B4-BE49-F238E27FC236}">
                <a16:creationId xmlns:a16="http://schemas.microsoft.com/office/drawing/2014/main" id="{4ED977BF-F4A3-6014-5DF9-8907930B31E4}"/>
              </a:ext>
            </a:extLst>
          </p:cNvPr>
          <p:cNvSpPr>
            <a:spLocks noGrp="1"/>
          </p:cNvSpPr>
          <p:nvPr>
            <p:ph type="hdr" sz="quarter"/>
          </p:nvPr>
        </p:nvSpPr>
        <p:spPr/>
        <p:txBody>
          <a:bodyPr/>
          <a:lstStyle/>
          <a:p>
            <a:pPr>
              <a:defRPr/>
            </a:pPr>
            <a:r>
              <a:rPr lang="it-IT"/>
              <a:t>RAUSEI</a:t>
            </a:r>
          </a:p>
        </p:txBody>
      </p:sp>
      <p:sp>
        <p:nvSpPr>
          <p:cNvPr id="7" name="Segnaposto data 6">
            <a:extLst>
              <a:ext uri="{FF2B5EF4-FFF2-40B4-BE49-F238E27FC236}">
                <a16:creationId xmlns:a16="http://schemas.microsoft.com/office/drawing/2014/main" id="{D8B22CD2-5A56-644E-2FF8-88ECD3B790E1}"/>
              </a:ext>
            </a:extLst>
          </p:cNvPr>
          <p:cNvSpPr>
            <a:spLocks noGrp="1"/>
          </p:cNvSpPr>
          <p:nvPr>
            <p:ph type="dt" sz="quarter" idx="1"/>
          </p:nvPr>
        </p:nvSpPr>
        <p:spPr/>
        <p:txBody>
          <a:bodyPr/>
          <a:lstStyle/>
          <a:p>
            <a:pPr>
              <a:defRPr/>
            </a:pPr>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egnaposto immagine diapositiva 1">
            <a:extLst>
              <a:ext uri="{FF2B5EF4-FFF2-40B4-BE49-F238E27FC236}">
                <a16:creationId xmlns:a16="http://schemas.microsoft.com/office/drawing/2014/main" id="{6FDF05A1-16F2-2427-3164-67759D129BAF}"/>
              </a:ext>
            </a:extLst>
          </p:cNvPr>
          <p:cNvSpPr>
            <a:spLocks noGrp="1" noRot="1" noChangeAspect="1" noChangeArrowheads="1" noTextEdit="1"/>
          </p:cNvSpPr>
          <p:nvPr>
            <p:ph type="sldImg"/>
          </p:nvPr>
        </p:nvSpPr>
        <p:spPr>
          <a:ln/>
        </p:spPr>
      </p:sp>
      <p:sp>
        <p:nvSpPr>
          <p:cNvPr id="157699" name="Segnaposto note 2">
            <a:extLst>
              <a:ext uri="{FF2B5EF4-FFF2-40B4-BE49-F238E27FC236}">
                <a16:creationId xmlns:a16="http://schemas.microsoft.com/office/drawing/2014/main" id="{FC1D9706-273E-A4A2-097A-8180E18446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57700" name="Segnaposto numero diapositiva 3">
            <a:extLst>
              <a:ext uri="{FF2B5EF4-FFF2-40B4-BE49-F238E27FC236}">
                <a16:creationId xmlns:a16="http://schemas.microsoft.com/office/drawing/2014/main" id="{467ECB76-5750-8BEB-7633-93F8C2D34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9415C356-CEC5-4E13-91C3-538F66DF7287}" type="slidenum">
              <a:rPr lang="it-IT" altLang="it-IT" sz="1300" smtClean="0">
                <a:latin typeface="Times New Roman" panose="02020603050405020304" pitchFamily="18" charset="0"/>
              </a:rPr>
              <a:pPr/>
              <a:t>30</a:t>
            </a:fld>
            <a:endParaRPr lang="it-IT" altLang="it-IT" sz="1300">
              <a:latin typeface="Times New Roman" panose="02020603050405020304" pitchFamily="18" charset="0"/>
            </a:endParaRPr>
          </a:p>
        </p:txBody>
      </p:sp>
      <p:sp>
        <p:nvSpPr>
          <p:cNvPr id="157701" name="Segnaposto piè di pagina 4">
            <a:extLst>
              <a:ext uri="{FF2B5EF4-FFF2-40B4-BE49-F238E27FC236}">
                <a16:creationId xmlns:a16="http://schemas.microsoft.com/office/drawing/2014/main" id="{EE3D17F7-572D-4191-3E17-7C47AEFB80C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it-IT" altLang="it-IT" sz="1300">
                <a:latin typeface="Times New Roman" panose="02020603050405020304" pitchFamily="18" charset="0"/>
              </a:rPr>
              <a:t>12 ottobre 2021</a:t>
            </a:r>
          </a:p>
        </p:txBody>
      </p:sp>
      <p:sp>
        <p:nvSpPr>
          <p:cNvPr id="6" name="Segnaposto intestazione 5">
            <a:extLst>
              <a:ext uri="{FF2B5EF4-FFF2-40B4-BE49-F238E27FC236}">
                <a16:creationId xmlns:a16="http://schemas.microsoft.com/office/drawing/2014/main" id="{54A6081D-D666-65DE-E073-6188BA5DCB13}"/>
              </a:ext>
            </a:extLst>
          </p:cNvPr>
          <p:cNvSpPr>
            <a:spLocks noGrp="1"/>
          </p:cNvSpPr>
          <p:nvPr>
            <p:ph type="hdr" sz="quarter"/>
          </p:nvPr>
        </p:nvSpPr>
        <p:spPr/>
        <p:txBody>
          <a:bodyPr/>
          <a:lstStyle/>
          <a:p>
            <a:pPr>
              <a:defRPr/>
            </a:pPr>
            <a:r>
              <a:rPr lang="it-IT"/>
              <a:t>RAUSEI</a:t>
            </a:r>
          </a:p>
        </p:txBody>
      </p:sp>
      <p:sp>
        <p:nvSpPr>
          <p:cNvPr id="7" name="Segnaposto data 6">
            <a:extLst>
              <a:ext uri="{FF2B5EF4-FFF2-40B4-BE49-F238E27FC236}">
                <a16:creationId xmlns:a16="http://schemas.microsoft.com/office/drawing/2014/main" id="{E36DB93E-3F9D-2B2F-FC06-659D7D03EDCD}"/>
              </a:ext>
            </a:extLst>
          </p:cNvPr>
          <p:cNvSpPr>
            <a:spLocks noGrp="1"/>
          </p:cNvSpPr>
          <p:nvPr>
            <p:ph type="dt" sz="quarter" idx="1"/>
          </p:nvPr>
        </p:nvSpPr>
        <p:spPr/>
        <p:txBody>
          <a:bodyPr/>
          <a:lstStyle/>
          <a:p>
            <a:pPr>
              <a:defRPr/>
            </a:pPr>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6540FE7C-F7D4-4C38-90F6-A6EC442CC5DD}"/>
              </a:ext>
            </a:extLst>
          </p:cNvPr>
          <p:cNvSpPr>
            <a:spLocks noGrp="1" noRot="1" noChangeAspect="1" noChangeArrowheads="1" noTextEdit="1"/>
          </p:cNvSpPr>
          <p:nvPr>
            <p:ph type="sldImg"/>
          </p:nvPr>
        </p:nvSpPr>
        <p:spPr>
          <a:ln/>
        </p:spPr>
      </p:sp>
      <p:sp>
        <p:nvSpPr>
          <p:cNvPr id="15363" name="Segnaposto note 2">
            <a:extLst>
              <a:ext uri="{FF2B5EF4-FFF2-40B4-BE49-F238E27FC236}">
                <a16:creationId xmlns:a16="http://schemas.microsoft.com/office/drawing/2014/main" id="{B6EE8669-41E5-4A6F-98C5-8C6A89D3A5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5364" name="Segnaposto intestazione 3">
            <a:extLst>
              <a:ext uri="{FF2B5EF4-FFF2-40B4-BE49-F238E27FC236}">
                <a16:creationId xmlns:a16="http://schemas.microsoft.com/office/drawing/2014/main" id="{91BB6ADE-C20D-4183-8A6F-4121FFE1A2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it-IT" altLang="it-IT" sz="1300">
                <a:latin typeface="Times New Roman" panose="02020603050405020304" pitchFamily="18" charset="0"/>
              </a:rPr>
              <a:t>Prof. Avv. Pierluigi RAUSEI</a:t>
            </a:r>
          </a:p>
        </p:txBody>
      </p:sp>
      <p:sp>
        <p:nvSpPr>
          <p:cNvPr id="15365" name="Segnaposto piè di pagina 4">
            <a:extLst>
              <a:ext uri="{FF2B5EF4-FFF2-40B4-BE49-F238E27FC236}">
                <a16:creationId xmlns:a16="http://schemas.microsoft.com/office/drawing/2014/main" id="{7CEF1587-A15D-46E5-BBE9-D77009544E8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it-IT" altLang="it-IT" sz="1300">
                <a:latin typeface="Times New Roman" panose="02020603050405020304" pitchFamily="18" charset="0"/>
              </a:rPr>
              <a:t>Jobs Act - Codice dei contratti</a:t>
            </a:r>
          </a:p>
        </p:txBody>
      </p:sp>
      <p:sp>
        <p:nvSpPr>
          <p:cNvPr id="15366" name="Segnaposto numero diapositiva 5">
            <a:extLst>
              <a:ext uri="{FF2B5EF4-FFF2-40B4-BE49-F238E27FC236}">
                <a16:creationId xmlns:a16="http://schemas.microsoft.com/office/drawing/2014/main" id="{15C61558-F3FB-4857-9067-5055EC092F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8CC6B0FD-C541-4319-9F8B-2D0CE7D2B679}" type="slidenum">
              <a:rPr lang="it-IT" altLang="it-IT" sz="1300" smtClean="0">
                <a:latin typeface="Times New Roman" panose="02020603050405020304" pitchFamily="18" charset="0"/>
              </a:rPr>
              <a:pPr/>
              <a:t>56</a:t>
            </a:fld>
            <a:endParaRPr lang="it-IT" altLang="it-IT" sz="130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a:extLst>
              <a:ext uri="{FF2B5EF4-FFF2-40B4-BE49-F238E27FC236}">
                <a16:creationId xmlns:a16="http://schemas.microsoft.com/office/drawing/2014/main" id="{E352AC21-F803-43F0-B2B2-F523AB8291FA}"/>
              </a:ext>
            </a:extLst>
          </p:cNvPr>
          <p:cNvSpPr>
            <a:spLocks noGrp="1" noRot="1" noChangeAspect="1" noChangeArrowheads="1" noTextEdit="1"/>
          </p:cNvSpPr>
          <p:nvPr>
            <p:ph type="sldImg"/>
          </p:nvPr>
        </p:nvSpPr>
        <p:spPr>
          <a:ln/>
        </p:spPr>
      </p:sp>
      <p:sp>
        <p:nvSpPr>
          <p:cNvPr id="24579" name="Segnaposto note 2">
            <a:extLst>
              <a:ext uri="{FF2B5EF4-FFF2-40B4-BE49-F238E27FC236}">
                <a16:creationId xmlns:a16="http://schemas.microsoft.com/office/drawing/2014/main" id="{6451000A-BDAE-4CEC-8704-7197A9D001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4580" name="Segnaposto intestazione 3">
            <a:extLst>
              <a:ext uri="{FF2B5EF4-FFF2-40B4-BE49-F238E27FC236}">
                <a16:creationId xmlns:a16="http://schemas.microsoft.com/office/drawing/2014/main" id="{ADB9AE6C-7091-490C-8AC5-233AD68DDB2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it-IT" altLang="it-IT" sz="1300">
                <a:latin typeface="Times New Roman" panose="02020603050405020304" pitchFamily="18" charset="0"/>
              </a:rPr>
              <a:t>Prof. Avv. Pierluigi RAUSEI</a:t>
            </a:r>
          </a:p>
        </p:txBody>
      </p:sp>
      <p:sp>
        <p:nvSpPr>
          <p:cNvPr id="24581" name="Segnaposto piè di pagina 4">
            <a:extLst>
              <a:ext uri="{FF2B5EF4-FFF2-40B4-BE49-F238E27FC236}">
                <a16:creationId xmlns:a16="http://schemas.microsoft.com/office/drawing/2014/main" id="{54237F45-2B4A-4F93-BB81-88C74D2FE22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it-IT" altLang="it-IT" sz="1300">
                <a:latin typeface="Times New Roman" panose="02020603050405020304" pitchFamily="18" charset="0"/>
              </a:rPr>
              <a:t>Jobs Act - Codice dei contratti</a:t>
            </a:r>
          </a:p>
        </p:txBody>
      </p:sp>
      <p:sp>
        <p:nvSpPr>
          <p:cNvPr id="24582" name="Segnaposto numero diapositiva 5">
            <a:extLst>
              <a:ext uri="{FF2B5EF4-FFF2-40B4-BE49-F238E27FC236}">
                <a16:creationId xmlns:a16="http://schemas.microsoft.com/office/drawing/2014/main" id="{EC7C8475-0118-4275-9ECC-427C749054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2DE12028-6364-4975-A45F-27F7EF37C39D}" type="slidenum">
              <a:rPr lang="it-IT" altLang="it-IT" sz="1300" smtClean="0">
                <a:latin typeface="Times New Roman" panose="02020603050405020304" pitchFamily="18" charset="0"/>
              </a:rPr>
              <a:pPr/>
              <a:t>62</a:t>
            </a:fld>
            <a:endParaRPr lang="it-IT" altLang="it-IT" sz="130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a:extLst>
              <a:ext uri="{FF2B5EF4-FFF2-40B4-BE49-F238E27FC236}">
                <a16:creationId xmlns:a16="http://schemas.microsoft.com/office/drawing/2014/main" id="{34FF11CC-A2D4-4794-99BF-37F41FC3609B}"/>
              </a:ext>
            </a:extLst>
          </p:cNvPr>
          <p:cNvSpPr>
            <a:spLocks noGrp="1" noRot="1" noChangeAspect="1" noChangeArrowheads="1" noTextEdit="1"/>
          </p:cNvSpPr>
          <p:nvPr>
            <p:ph type="sldImg"/>
          </p:nvPr>
        </p:nvSpPr>
        <p:spPr>
          <a:ln/>
        </p:spPr>
      </p:sp>
      <p:sp>
        <p:nvSpPr>
          <p:cNvPr id="26627" name="Segnaposto note 2">
            <a:extLst>
              <a:ext uri="{FF2B5EF4-FFF2-40B4-BE49-F238E27FC236}">
                <a16:creationId xmlns:a16="http://schemas.microsoft.com/office/drawing/2014/main" id="{D56CEA5B-CE98-458E-97E6-213D8C34A2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6628" name="Segnaposto intestazione 3">
            <a:extLst>
              <a:ext uri="{FF2B5EF4-FFF2-40B4-BE49-F238E27FC236}">
                <a16:creationId xmlns:a16="http://schemas.microsoft.com/office/drawing/2014/main" id="{8F6A95F5-DF13-4984-A44F-C1BB60A3E2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it-IT" altLang="it-IT" sz="1300">
                <a:latin typeface="Times New Roman" panose="02020603050405020304" pitchFamily="18" charset="0"/>
              </a:rPr>
              <a:t>Prof. Avv. Pierluigi RAUSEI</a:t>
            </a:r>
          </a:p>
        </p:txBody>
      </p:sp>
      <p:sp>
        <p:nvSpPr>
          <p:cNvPr id="26629" name="Segnaposto piè di pagina 4">
            <a:extLst>
              <a:ext uri="{FF2B5EF4-FFF2-40B4-BE49-F238E27FC236}">
                <a16:creationId xmlns:a16="http://schemas.microsoft.com/office/drawing/2014/main" id="{3694315B-B093-4513-A8F3-AF34B5599F5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it-IT" altLang="it-IT" sz="1300">
                <a:latin typeface="Times New Roman" panose="02020603050405020304" pitchFamily="18" charset="0"/>
              </a:rPr>
              <a:t>Jobs Act - Codice dei contratti</a:t>
            </a:r>
          </a:p>
        </p:txBody>
      </p:sp>
      <p:sp>
        <p:nvSpPr>
          <p:cNvPr id="26630" name="Segnaposto numero diapositiva 5">
            <a:extLst>
              <a:ext uri="{FF2B5EF4-FFF2-40B4-BE49-F238E27FC236}">
                <a16:creationId xmlns:a16="http://schemas.microsoft.com/office/drawing/2014/main" id="{69ACC822-82BE-4C68-9CB6-475DAE9C98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C23FC302-0C94-4643-95A7-01BFB0258660}" type="slidenum">
              <a:rPr lang="it-IT" altLang="it-IT" sz="1300" smtClean="0">
                <a:latin typeface="Times New Roman" panose="02020603050405020304" pitchFamily="18" charset="0"/>
              </a:rPr>
              <a:pPr/>
              <a:t>63</a:t>
            </a:fld>
            <a:endParaRPr lang="it-IT" altLang="it-IT" sz="130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Slide Break</a:t>
            </a:r>
          </a:p>
        </p:txBody>
      </p:sp>
    </p:spTree>
    <p:extLst>
      <p:ext uri="{BB962C8B-B14F-4D97-AF65-F5344CB8AC3E}">
        <p14:creationId xmlns:p14="http://schemas.microsoft.com/office/powerpoint/2010/main" val="4046367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F44F992-4AA5-D634-5878-C7A5A942EF94}"/>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DAEBA9AA-3277-F792-5580-095437F90B3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1A8E9128-14B9-D639-34D5-5F524F1C4CAE}"/>
              </a:ext>
            </a:extLst>
          </p:cNvPr>
          <p:cNvSpPr>
            <a:spLocks noGrp="1" noChangeArrowheads="1"/>
          </p:cNvSpPr>
          <p:nvPr>
            <p:ph type="sldNum" sz="quarter" idx="12"/>
          </p:nvPr>
        </p:nvSpPr>
        <p:spPr>
          <a:ln/>
        </p:spPr>
        <p:txBody>
          <a:bodyPr/>
          <a:lstStyle>
            <a:lvl1pPr>
              <a:defRPr/>
            </a:lvl1pPr>
          </a:lstStyle>
          <a:p>
            <a:pPr>
              <a:defRPr/>
            </a:pPr>
            <a:fld id="{5BAD8956-5A9E-414E-97F8-BC82F7B0D6AA}" type="slidenum">
              <a:rPr lang="it-IT" altLang="it-IT"/>
              <a:pPr>
                <a:defRPr/>
              </a:pPr>
              <a:t>‹N›</a:t>
            </a:fld>
            <a:endParaRPr lang="it-IT" altLang="it-IT"/>
          </a:p>
        </p:txBody>
      </p:sp>
    </p:spTree>
    <p:extLst>
      <p:ext uri="{BB962C8B-B14F-4D97-AF65-F5344CB8AC3E}">
        <p14:creationId xmlns:p14="http://schemas.microsoft.com/office/powerpoint/2010/main" val="76052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403A6FF7-82E9-4A74-68DA-A2EEB68E38CC}"/>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3AB699B3-F4D5-A4CA-F358-73E7F0F43AA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A5BD5560-B366-E1DD-377E-E04A46A32336}"/>
              </a:ext>
            </a:extLst>
          </p:cNvPr>
          <p:cNvSpPr>
            <a:spLocks noGrp="1" noChangeArrowheads="1"/>
          </p:cNvSpPr>
          <p:nvPr>
            <p:ph type="sldNum" sz="quarter" idx="12"/>
          </p:nvPr>
        </p:nvSpPr>
        <p:spPr>
          <a:ln/>
        </p:spPr>
        <p:txBody>
          <a:bodyPr/>
          <a:lstStyle>
            <a:lvl1pPr>
              <a:defRPr/>
            </a:lvl1pPr>
          </a:lstStyle>
          <a:p>
            <a:pPr>
              <a:defRPr/>
            </a:pPr>
            <a:fld id="{DB422FA8-25BD-4FB9-A494-AE417CEC9D38}" type="slidenum">
              <a:rPr lang="it-IT" altLang="it-IT"/>
              <a:pPr>
                <a:defRPr/>
              </a:pPr>
              <a:t>‹N›</a:t>
            </a:fld>
            <a:endParaRPr lang="it-IT" altLang="it-IT"/>
          </a:p>
        </p:txBody>
      </p:sp>
    </p:spTree>
    <p:extLst>
      <p:ext uri="{BB962C8B-B14F-4D97-AF65-F5344CB8AC3E}">
        <p14:creationId xmlns:p14="http://schemas.microsoft.com/office/powerpoint/2010/main" val="618804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31A7A04E-4631-70F9-0A3E-A477D635C5B0}"/>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EB947A0A-3858-A254-6837-E624CCFEEC58}"/>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A687C579-C750-9E5E-E267-5DC668C3951F}"/>
              </a:ext>
            </a:extLst>
          </p:cNvPr>
          <p:cNvSpPr>
            <a:spLocks noGrp="1" noChangeArrowheads="1"/>
          </p:cNvSpPr>
          <p:nvPr>
            <p:ph type="sldNum" sz="quarter" idx="12"/>
          </p:nvPr>
        </p:nvSpPr>
        <p:spPr>
          <a:ln/>
        </p:spPr>
        <p:txBody>
          <a:bodyPr/>
          <a:lstStyle>
            <a:lvl1pPr>
              <a:defRPr/>
            </a:lvl1pPr>
          </a:lstStyle>
          <a:p>
            <a:pPr>
              <a:defRPr/>
            </a:pPr>
            <a:fld id="{7426C799-8E5B-4D6A-82C7-FA6322EE5334}" type="slidenum">
              <a:rPr lang="it-IT" altLang="it-IT"/>
              <a:pPr>
                <a:defRPr/>
              </a:pPr>
              <a:t>‹N›</a:t>
            </a:fld>
            <a:endParaRPr lang="it-IT" altLang="it-IT"/>
          </a:p>
        </p:txBody>
      </p:sp>
    </p:spTree>
    <p:extLst>
      <p:ext uri="{BB962C8B-B14F-4D97-AF65-F5344CB8AC3E}">
        <p14:creationId xmlns:p14="http://schemas.microsoft.com/office/powerpoint/2010/main" val="116987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88458DAD-0531-352B-95E2-8620995B0DE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376D9B9A-E8CC-746C-ABD6-120A9D8742C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F153DE90-5D01-FC2B-77FE-AB7535E1A6F7}"/>
              </a:ext>
            </a:extLst>
          </p:cNvPr>
          <p:cNvSpPr>
            <a:spLocks noGrp="1" noChangeArrowheads="1"/>
          </p:cNvSpPr>
          <p:nvPr>
            <p:ph type="sldNum" sz="quarter" idx="12"/>
          </p:nvPr>
        </p:nvSpPr>
        <p:spPr>
          <a:ln/>
        </p:spPr>
        <p:txBody>
          <a:bodyPr/>
          <a:lstStyle>
            <a:lvl1pPr>
              <a:defRPr/>
            </a:lvl1pPr>
          </a:lstStyle>
          <a:p>
            <a:pPr>
              <a:defRPr/>
            </a:pPr>
            <a:fld id="{1FA9238D-A20A-44F6-90A5-7BE5B7EA1E96}" type="slidenum">
              <a:rPr lang="it-IT" altLang="it-IT"/>
              <a:pPr>
                <a:defRPr/>
              </a:pPr>
              <a:t>‹N›</a:t>
            </a:fld>
            <a:endParaRPr lang="it-IT" altLang="it-IT"/>
          </a:p>
        </p:txBody>
      </p:sp>
    </p:spTree>
    <p:extLst>
      <p:ext uri="{BB962C8B-B14F-4D97-AF65-F5344CB8AC3E}">
        <p14:creationId xmlns:p14="http://schemas.microsoft.com/office/powerpoint/2010/main" val="373582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F91804BB-278D-98B6-640B-CF657B12F14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D5CBAC0F-0159-177A-81E3-72CAF76544B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D81AAE9E-A920-1905-9DDA-53A338228E42}"/>
              </a:ext>
            </a:extLst>
          </p:cNvPr>
          <p:cNvSpPr>
            <a:spLocks noGrp="1" noChangeArrowheads="1"/>
          </p:cNvSpPr>
          <p:nvPr>
            <p:ph type="sldNum" sz="quarter" idx="12"/>
          </p:nvPr>
        </p:nvSpPr>
        <p:spPr>
          <a:ln/>
        </p:spPr>
        <p:txBody>
          <a:bodyPr/>
          <a:lstStyle>
            <a:lvl1pPr>
              <a:defRPr/>
            </a:lvl1pPr>
          </a:lstStyle>
          <a:p>
            <a:pPr>
              <a:defRPr/>
            </a:pPr>
            <a:fld id="{24441FC0-63ED-4E42-B99C-D7EFAB1B5B1D}" type="slidenum">
              <a:rPr lang="it-IT" altLang="it-IT"/>
              <a:pPr>
                <a:defRPr/>
              </a:pPr>
              <a:t>‹N›</a:t>
            </a:fld>
            <a:endParaRPr lang="it-IT" altLang="it-IT"/>
          </a:p>
        </p:txBody>
      </p:sp>
    </p:spTree>
    <p:extLst>
      <p:ext uri="{BB962C8B-B14F-4D97-AF65-F5344CB8AC3E}">
        <p14:creationId xmlns:p14="http://schemas.microsoft.com/office/powerpoint/2010/main" val="2235915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78527B51-1965-B059-B047-2EB1F58D831D}"/>
              </a:ext>
            </a:extLst>
          </p:cNvPr>
          <p:cNvSpPr>
            <a:spLocks noChangeArrowheads="1"/>
          </p:cNvSpPr>
          <p:nvPr userDrawn="1"/>
        </p:nvSpPr>
        <p:spPr bwMode="auto">
          <a:xfrm>
            <a:off x="1270001" y="877888"/>
            <a:ext cx="184731" cy="400110"/>
          </a:xfrm>
          <a:prstGeom prst="rect">
            <a:avLst/>
          </a:prstGeom>
          <a:noFill/>
          <a:ln>
            <a:noFill/>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endParaRPr lang="it-IT" altLang="it-IT" sz="2000">
              <a:ea typeface="+mn-ea"/>
            </a:endParaRPr>
          </a:p>
        </p:txBody>
      </p:sp>
      <p:sp>
        <p:nvSpPr>
          <p:cNvPr id="3" name="Rectangle 12">
            <a:extLst>
              <a:ext uri="{FF2B5EF4-FFF2-40B4-BE49-F238E27FC236}">
                <a16:creationId xmlns:a16="http://schemas.microsoft.com/office/drawing/2014/main" id="{1AD2731A-4867-AF42-37B9-0E120C5C7905}"/>
              </a:ext>
            </a:extLst>
          </p:cNvPr>
          <p:cNvSpPr>
            <a:spLocks noChangeArrowheads="1"/>
          </p:cNvSpPr>
          <p:nvPr userDrawn="1"/>
        </p:nvSpPr>
        <p:spPr bwMode="auto">
          <a:xfrm>
            <a:off x="1189567" y="1239838"/>
            <a:ext cx="184731" cy="400110"/>
          </a:xfrm>
          <a:prstGeom prst="rect">
            <a:avLst/>
          </a:prstGeom>
          <a:noFill/>
          <a:ln>
            <a:noFill/>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endParaRPr lang="it-IT" altLang="it-IT" sz="2000">
              <a:ea typeface="+mn-ea"/>
            </a:endParaRPr>
          </a:p>
        </p:txBody>
      </p:sp>
      <p:sp>
        <p:nvSpPr>
          <p:cNvPr id="4" name="Rectangle 20">
            <a:extLst>
              <a:ext uri="{FF2B5EF4-FFF2-40B4-BE49-F238E27FC236}">
                <a16:creationId xmlns:a16="http://schemas.microsoft.com/office/drawing/2014/main" id="{B721A2B4-29A1-5F79-E121-59B986FF91DD}"/>
              </a:ext>
            </a:extLst>
          </p:cNvPr>
          <p:cNvSpPr>
            <a:spLocks noChangeArrowheads="1"/>
          </p:cNvSpPr>
          <p:nvPr userDrawn="1"/>
        </p:nvSpPr>
        <p:spPr bwMode="auto">
          <a:xfrm>
            <a:off x="6525685" y="920750"/>
            <a:ext cx="184731" cy="400110"/>
          </a:xfrm>
          <a:prstGeom prst="rect">
            <a:avLst/>
          </a:prstGeom>
          <a:noFill/>
          <a:ln>
            <a:noFill/>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endParaRPr lang="it-IT" altLang="it-IT" sz="2000">
              <a:ea typeface="+mn-ea"/>
            </a:endParaRPr>
          </a:p>
        </p:txBody>
      </p:sp>
      <p:sp>
        <p:nvSpPr>
          <p:cNvPr id="5" name="Rectangle 21">
            <a:extLst>
              <a:ext uri="{FF2B5EF4-FFF2-40B4-BE49-F238E27FC236}">
                <a16:creationId xmlns:a16="http://schemas.microsoft.com/office/drawing/2014/main" id="{7AD0C719-862C-F791-63D4-A2E48D44BB21}"/>
              </a:ext>
            </a:extLst>
          </p:cNvPr>
          <p:cNvSpPr>
            <a:spLocks noChangeArrowheads="1"/>
          </p:cNvSpPr>
          <p:nvPr userDrawn="1"/>
        </p:nvSpPr>
        <p:spPr bwMode="auto">
          <a:xfrm>
            <a:off x="6445251" y="1282700"/>
            <a:ext cx="184731" cy="400110"/>
          </a:xfrm>
          <a:prstGeom prst="rect">
            <a:avLst/>
          </a:prstGeom>
          <a:noFill/>
          <a:ln>
            <a:noFill/>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endParaRPr lang="it-IT" altLang="it-IT" sz="2000">
              <a:ea typeface="+mn-ea"/>
            </a:endParaRPr>
          </a:p>
        </p:txBody>
      </p:sp>
      <p:sp>
        <p:nvSpPr>
          <p:cNvPr id="6" name="Rectangle 22">
            <a:extLst>
              <a:ext uri="{FF2B5EF4-FFF2-40B4-BE49-F238E27FC236}">
                <a16:creationId xmlns:a16="http://schemas.microsoft.com/office/drawing/2014/main" id="{D15F389F-0E3F-C883-5BB4-E7DBAFAAFF4D}"/>
              </a:ext>
            </a:extLst>
          </p:cNvPr>
          <p:cNvSpPr>
            <a:spLocks noChangeArrowheads="1"/>
          </p:cNvSpPr>
          <p:nvPr userDrawn="1"/>
        </p:nvSpPr>
        <p:spPr bwMode="auto">
          <a:xfrm>
            <a:off x="6525685" y="920750"/>
            <a:ext cx="184731" cy="400110"/>
          </a:xfrm>
          <a:prstGeom prst="rect">
            <a:avLst/>
          </a:prstGeom>
          <a:noFill/>
          <a:ln>
            <a:noFill/>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endParaRPr lang="it-IT" altLang="it-IT" sz="2000">
              <a:ea typeface="+mn-ea"/>
            </a:endParaRPr>
          </a:p>
        </p:txBody>
      </p:sp>
      <p:sp>
        <p:nvSpPr>
          <p:cNvPr id="7" name="Rectangle 23">
            <a:extLst>
              <a:ext uri="{FF2B5EF4-FFF2-40B4-BE49-F238E27FC236}">
                <a16:creationId xmlns:a16="http://schemas.microsoft.com/office/drawing/2014/main" id="{69631A2A-8907-8FBE-C106-22602B037515}"/>
              </a:ext>
            </a:extLst>
          </p:cNvPr>
          <p:cNvSpPr>
            <a:spLocks noChangeArrowheads="1"/>
          </p:cNvSpPr>
          <p:nvPr userDrawn="1"/>
        </p:nvSpPr>
        <p:spPr bwMode="auto">
          <a:xfrm>
            <a:off x="6445251" y="1282700"/>
            <a:ext cx="184731" cy="400110"/>
          </a:xfrm>
          <a:prstGeom prst="rect">
            <a:avLst/>
          </a:prstGeom>
          <a:noFill/>
          <a:ln>
            <a:noFill/>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endParaRPr lang="it-IT" altLang="it-IT" sz="2000">
              <a:ea typeface="+mn-ea"/>
            </a:endParaRPr>
          </a:p>
        </p:txBody>
      </p:sp>
      <p:sp>
        <p:nvSpPr>
          <p:cNvPr id="8" name="Rectangle 5">
            <a:extLst>
              <a:ext uri="{FF2B5EF4-FFF2-40B4-BE49-F238E27FC236}">
                <a16:creationId xmlns:a16="http://schemas.microsoft.com/office/drawing/2014/main" id="{711335C4-DA24-4698-6951-B176625173A1}"/>
              </a:ext>
            </a:extLst>
          </p:cNvPr>
          <p:cNvSpPr>
            <a:spLocks noChangeArrowheads="1"/>
          </p:cNvSpPr>
          <p:nvPr userDrawn="1"/>
        </p:nvSpPr>
        <p:spPr bwMode="auto">
          <a:xfrm>
            <a:off x="1" y="1266795"/>
            <a:ext cx="184731" cy="400110"/>
          </a:xfrm>
          <a:prstGeom prst="rect">
            <a:avLst/>
          </a:prstGeom>
          <a:noFill/>
          <a:ln>
            <a:noFill/>
          </a:ln>
        </p:spPr>
        <p:txBody>
          <a:bodyPr wrap="none"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endParaRPr lang="it-IT" altLang="it-IT" sz="2000">
              <a:ea typeface="+mn-ea"/>
            </a:endParaRPr>
          </a:p>
        </p:txBody>
      </p:sp>
      <p:sp>
        <p:nvSpPr>
          <p:cNvPr id="9" name="Rectangle 6">
            <a:extLst>
              <a:ext uri="{FF2B5EF4-FFF2-40B4-BE49-F238E27FC236}">
                <a16:creationId xmlns:a16="http://schemas.microsoft.com/office/drawing/2014/main" id="{D36E44E3-D021-83C9-0D0B-83DDAA5CBADE}"/>
              </a:ext>
            </a:extLst>
          </p:cNvPr>
          <p:cNvSpPr>
            <a:spLocks noChangeArrowheads="1"/>
          </p:cNvSpPr>
          <p:nvPr userDrawn="1"/>
        </p:nvSpPr>
        <p:spPr bwMode="auto">
          <a:xfrm>
            <a:off x="1" y="2285970"/>
            <a:ext cx="184731" cy="400110"/>
          </a:xfrm>
          <a:prstGeom prst="rect">
            <a:avLst/>
          </a:prstGeom>
          <a:solidFill>
            <a:schemeClr val="bg1">
              <a:lumMod val="65000"/>
            </a:schemeClr>
          </a:solidFill>
          <a:ln>
            <a:noFill/>
          </a:ln>
        </p:spPr>
        <p:txBody>
          <a:bodyPr wrap="none"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endParaRPr lang="it-IT" altLang="it-IT" sz="2000">
              <a:ea typeface="+mn-ea"/>
            </a:endParaRPr>
          </a:p>
        </p:txBody>
      </p:sp>
      <p:sp>
        <p:nvSpPr>
          <p:cNvPr id="10" name="Rectangle 11">
            <a:extLst>
              <a:ext uri="{FF2B5EF4-FFF2-40B4-BE49-F238E27FC236}">
                <a16:creationId xmlns:a16="http://schemas.microsoft.com/office/drawing/2014/main" id="{4024FB1E-10E1-E4AE-431D-BC0AD0D1B12B}"/>
              </a:ext>
            </a:extLst>
          </p:cNvPr>
          <p:cNvSpPr>
            <a:spLocks noChangeArrowheads="1"/>
          </p:cNvSpPr>
          <p:nvPr userDrawn="1"/>
        </p:nvSpPr>
        <p:spPr bwMode="auto">
          <a:xfrm>
            <a:off x="1270001" y="877888"/>
            <a:ext cx="184731" cy="400110"/>
          </a:xfrm>
          <a:prstGeom prst="rect">
            <a:avLst/>
          </a:prstGeom>
          <a:noFill/>
          <a:ln>
            <a:noFill/>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endParaRPr lang="it-IT" altLang="it-IT" sz="2000">
              <a:ea typeface="+mn-ea"/>
            </a:endParaRPr>
          </a:p>
        </p:txBody>
      </p:sp>
      <p:sp>
        <p:nvSpPr>
          <p:cNvPr id="11" name="Rectangle 12">
            <a:extLst>
              <a:ext uri="{FF2B5EF4-FFF2-40B4-BE49-F238E27FC236}">
                <a16:creationId xmlns:a16="http://schemas.microsoft.com/office/drawing/2014/main" id="{AE9080CE-299A-DCED-94C4-2462C34CA0C6}"/>
              </a:ext>
            </a:extLst>
          </p:cNvPr>
          <p:cNvSpPr>
            <a:spLocks noChangeArrowheads="1"/>
          </p:cNvSpPr>
          <p:nvPr userDrawn="1"/>
        </p:nvSpPr>
        <p:spPr bwMode="auto">
          <a:xfrm>
            <a:off x="1189567" y="1239838"/>
            <a:ext cx="184731" cy="400110"/>
          </a:xfrm>
          <a:prstGeom prst="rect">
            <a:avLst/>
          </a:prstGeom>
          <a:noFill/>
          <a:ln>
            <a:noFill/>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endParaRPr lang="it-IT" altLang="it-IT" sz="2000">
              <a:ea typeface="+mn-ea"/>
            </a:endParaRPr>
          </a:p>
        </p:txBody>
      </p:sp>
      <p:sp>
        <p:nvSpPr>
          <p:cNvPr id="12" name="Rectangle 20">
            <a:extLst>
              <a:ext uri="{FF2B5EF4-FFF2-40B4-BE49-F238E27FC236}">
                <a16:creationId xmlns:a16="http://schemas.microsoft.com/office/drawing/2014/main" id="{5561C475-A4F5-DA40-ABB1-EDE9AA32ECC5}"/>
              </a:ext>
            </a:extLst>
          </p:cNvPr>
          <p:cNvSpPr>
            <a:spLocks noChangeArrowheads="1"/>
          </p:cNvSpPr>
          <p:nvPr userDrawn="1"/>
        </p:nvSpPr>
        <p:spPr bwMode="auto">
          <a:xfrm>
            <a:off x="6525685" y="920750"/>
            <a:ext cx="184731" cy="400110"/>
          </a:xfrm>
          <a:prstGeom prst="rect">
            <a:avLst/>
          </a:prstGeom>
          <a:noFill/>
          <a:ln>
            <a:noFill/>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endParaRPr lang="it-IT" altLang="it-IT" sz="2000">
              <a:ea typeface="+mn-ea"/>
            </a:endParaRPr>
          </a:p>
        </p:txBody>
      </p:sp>
      <p:sp>
        <p:nvSpPr>
          <p:cNvPr id="13" name="Rectangle 21">
            <a:extLst>
              <a:ext uri="{FF2B5EF4-FFF2-40B4-BE49-F238E27FC236}">
                <a16:creationId xmlns:a16="http://schemas.microsoft.com/office/drawing/2014/main" id="{4985AEC7-832A-8CE0-66BF-E4A4E685667D}"/>
              </a:ext>
            </a:extLst>
          </p:cNvPr>
          <p:cNvSpPr>
            <a:spLocks noChangeArrowheads="1"/>
          </p:cNvSpPr>
          <p:nvPr userDrawn="1"/>
        </p:nvSpPr>
        <p:spPr bwMode="auto">
          <a:xfrm>
            <a:off x="6445251" y="1282700"/>
            <a:ext cx="184731" cy="400110"/>
          </a:xfrm>
          <a:prstGeom prst="rect">
            <a:avLst/>
          </a:prstGeom>
          <a:noFill/>
          <a:ln>
            <a:noFill/>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endParaRPr lang="it-IT" altLang="it-IT" sz="2000">
              <a:ea typeface="+mn-ea"/>
            </a:endParaRPr>
          </a:p>
        </p:txBody>
      </p:sp>
      <p:sp>
        <p:nvSpPr>
          <p:cNvPr id="14" name="Rectangle 22">
            <a:extLst>
              <a:ext uri="{FF2B5EF4-FFF2-40B4-BE49-F238E27FC236}">
                <a16:creationId xmlns:a16="http://schemas.microsoft.com/office/drawing/2014/main" id="{16392B4E-11A2-27CB-C813-C22AC7F9CEA7}"/>
              </a:ext>
            </a:extLst>
          </p:cNvPr>
          <p:cNvSpPr>
            <a:spLocks noChangeArrowheads="1"/>
          </p:cNvSpPr>
          <p:nvPr userDrawn="1"/>
        </p:nvSpPr>
        <p:spPr bwMode="auto">
          <a:xfrm>
            <a:off x="6525685" y="920750"/>
            <a:ext cx="184731" cy="400110"/>
          </a:xfrm>
          <a:prstGeom prst="rect">
            <a:avLst/>
          </a:prstGeom>
          <a:noFill/>
          <a:ln>
            <a:noFill/>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endParaRPr lang="it-IT" altLang="it-IT" sz="2000">
              <a:ea typeface="+mn-ea"/>
            </a:endParaRPr>
          </a:p>
        </p:txBody>
      </p:sp>
      <p:sp>
        <p:nvSpPr>
          <p:cNvPr id="15" name="Rectangle 23">
            <a:extLst>
              <a:ext uri="{FF2B5EF4-FFF2-40B4-BE49-F238E27FC236}">
                <a16:creationId xmlns:a16="http://schemas.microsoft.com/office/drawing/2014/main" id="{9F942315-0363-00A4-D208-FA431CBE9906}"/>
              </a:ext>
            </a:extLst>
          </p:cNvPr>
          <p:cNvSpPr>
            <a:spLocks noChangeArrowheads="1"/>
          </p:cNvSpPr>
          <p:nvPr userDrawn="1"/>
        </p:nvSpPr>
        <p:spPr bwMode="auto">
          <a:xfrm>
            <a:off x="6445251" y="1282700"/>
            <a:ext cx="184731" cy="400110"/>
          </a:xfrm>
          <a:prstGeom prst="rect">
            <a:avLst/>
          </a:prstGeom>
          <a:noFill/>
          <a:ln>
            <a:noFill/>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endParaRPr lang="it-IT" altLang="it-IT" sz="2000">
              <a:ea typeface="+mn-ea"/>
            </a:endParaRPr>
          </a:p>
        </p:txBody>
      </p:sp>
      <p:sp>
        <p:nvSpPr>
          <p:cNvPr id="16" name="Rectangle 5">
            <a:extLst>
              <a:ext uri="{FF2B5EF4-FFF2-40B4-BE49-F238E27FC236}">
                <a16:creationId xmlns:a16="http://schemas.microsoft.com/office/drawing/2014/main" id="{4DCD6D8D-A7ED-C579-2FB0-69011BD51595}"/>
              </a:ext>
            </a:extLst>
          </p:cNvPr>
          <p:cNvSpPr>
            <a:spLocks noChangeArrowheads="1"/>
          </p:cNvSpPr>
          <p:nvPr userDrawn="1"/>
        </p:nvSpPr>
        <p:spPr bwMode="auto">
          <a:xfrm>
            <a:off x="1" y="1266795"/>
            <a:ext cx="184731" cy="400110"/>
          </a:xfrm>
          <a:prstGeom prst="rect">
            <a:avLst/>
          </a:prstGeom>
          <a:noFill/>
          <a:ln>
            <a:noFill/>
          </a:ln>
        </p:spPr>
        <p:txBody>
          <a:bodyPr wrap="none"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endParaRPr lang="it-IT" altLang="it-IT" sz="2000">
              <a:ea typeface="+mn-ea"/>
            </a:endParaRPr>
          </a:p>
        </p:txBody>
      </p:sp>
    </p:spTree>
    <p:extLst>
      <p:ext uri="{BB962C8B-B14F-4D97-AF65-F5344CB8AC3E}">
        <p14:creationId xmlns:p14="http://schemas.microsoft.com/office/powerpoint/2010/main" val="819094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765908" y="304801"/>
            <a:ext cx="10668000" cy="1216025"/>
          </a:xfrm>
        </p:spPr>
        <p:txBody>
          <a:bodyPr/>
          <a:lstStyle/>
          <a:p>
            <a:r>
              <a:rPr lang="it-IT"/>
              <a:t>Fare clic per modificare lo stile del titolo</a:t>
            </a:r>
          </a:p>
        </p:txBody>
      </p:sp>
      <p:sp>
        <p:nvSpPr>
          <p:cNvPr id="3" name="Segnaposto contenuto 2"/>
          <p:cNvSpPr>
            <a:spLocks noGrp="1"/>
          </p:cNvSpPr>
          <p:nvPr>
            <p:ph sz="half" idx="1"/>
          </p:nvPr>
        </p:nvSpPr>
        <p:spPr>
          <a:xfrm>
            <a:off x="756139" y="1752600"/>
            <a:ext cx="10668000" cy="2057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756139" y="3962400"/>
            <a:ext cx="10668000" cy="2057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7C8C15A5-BFF8-E4F8-E6A9-23C0389A1FED}"/>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CF80488D-9802-B390-4F82-DE7A82442AA8}"/>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D6F1FFCB-9BF2-EC54-2D5B-124DDDBFE542}"/>
              </a:ext>
            </a:extLst>
          </p:cNvPr>
          <p:cNvSpPr>
            <a:spLocks noGrp="1" noChangeArrowheads="1"/>
          </p:cNvSpPr>
          <p:nvPr>
            <p:ph type="sldNum" sz="quarter" idx="12"/>
          </p:nvPr>
        </p:nvSpPr>
        <p:spPr>
          <a:ln/>
        </p:spPr>
        <p:txBody>
          <a:bodyPr/>
          <a:lstStyle>
            <a:lvl1pPr>
              <a:defRPr/>
            </a:lvl1pPr>
          </a:lstStyle>
          <a:p>
            <a:pPr>
              <a:defRPr/>
            </a:pPr>
            <a:fld id="{1185F58A-D5BC-4EFE-8161-93008C8E3B81}" type="slidenum">
              <a:rPr lang="it-IT" altLang="it-IT"/>
              <a:pPr>
                <a:defRPr/>
              </a:pPr>
              <a:t>‹N›</a:t>
            </a:fld>
            <a:endParaRPr lang="it-IT" altLang="it-IT"/>
          </a:p>
        </p:txBody>
      </p:sp>
    </p:spTree>
    <p:extLst>
      <p:ext uri="{BB962C8B-B14F-4D97-AF65-F5344CB8AC3E}">
        <p14:creationId xmlns:p14="http://schemas.microsoft.com/office/powerpoint/2010/main" val="3631598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2510367" y="163513"/>
            <a:ext cx="9347200" cy="457200"/>
          </a:xfrm>
        </p:spPr>
        <p:txBody>
          <a:bodyPr/>
          <a:lstStyle/>
          <a:p>
            <a:r>
              <a:rPr lang="it-IT"/>
              <a:t>Fare clic per modificare lo stile del titolo</a:t>
            </a:r>
          </a:p>
        </p:txBody>
      </p:sp>
      <p:sp>
        <p:nvSpPr>
          <p:cNvPr id="3" name="Segnaposto tabella 2"/>
          <p:cNvSpPr>
            <a:spLocks noGrp="1"/>
          </p:cNvSpPr>
          <p:nvPr>
            <p:ph type="tbl" idx="1"/>
          </p:nvPr>
        </p:nvSpPr>
        <p:spPr>
          <a:xfrm>
            <a:off x="1422400" y="1143000"/>
            <a:ext cx="9347200" cy="4495800"/>
          </a:xfrm>
        </p:spPr>
        <p:txBody>
          <a:bodyPr/>
          <a:lstStyle/>
          <a:p>
            <a:pPr lvl="0"/>
            <a:endParaRPr lang="it-IT" noProof="0"/>
          </a:p>
        </p:txBody>
      </p:sp>
    </p:spTree>
    <p:extLst>
      <p:ext uri="{BB962C8B-B14F-4D97-AF65-F5344CB8AC3E}">
        <p14:creationId xmlns:p14="http://schemas.microsoft.com/office/powerpoint/2010/main" val="283828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7AE36A2B-506C-767E-4240-F01D851CEB32}"/>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4ADF40EF-70E9-9CF6-DB75-B36B8F2C2970}"/>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F4CD396F-6CEA-F19F-5992-ED5B208AADE0}"/>
              </a:ext>
            </a:extLst>
          </p:cNvPr>
          <p:cNvSpPr>
            <a:spLocks noGrp="1" noChangeArrowheads="1"/>
          </p:cNvSpPr>
          <p:nvPr>
            <p:ph type="sldNum" sz="quarter" idx="12"/>
          </p:nvPr>
        </p:nvSpPr>
        <p:spPr>
          <a:ln/>
        </p:spPr>
        <p:txBody>
          <a:bodyPr/>
          <a:lstStyle>
            <a:lvl1pPr>
              <a:defRPr/>
            </a:lvl1pPr>
          </a:lstStyle>
          <a:p>
            <a:pPr>
              <a:defRPr/>
            </a:pPr>
            <a:fld id="{57139893-C063-4A1E-B785-8CF017DEE398}" type="slidenum">
              <a:rPr lang="it-IT" altLang="it-IT"/>
              <a:pPr>
                <a:defRPr/>
              </a:pPr>
              <a:t>‹N›</a:t>
            </a:fld>
            <a:endParaRPr lang="it-IT" altLang="it-IT"/>
          </a:p>
        </p:txBody>
      </p:sp>
    </p:spTree>
    <p:extLst>
      <p:ext uri="{BB962C8B-B14F-4D97-AF65-F5344CB8AC3E}">
        <p14:creationId xmlns:p14="http://schemas.microsoft.com/office/powerpoint/2010/main" val="798568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2F0F3E91-BFE4-4377-BF26-CAC4BA632E1D}"/>
              </a:ext>
            </a:extLst>
          </p:cNvPr>
          <p:cNvSpPr>
            <a:spLocks noGrp="1"/>
          </p:cNvSpPr>
          <p:nvPr>
            <p:ph type="dt" sz="half" idx="10"/>
          </p:nvPr>
        </p:nvSpPr>
        <p:spPr/>
        <p:txBody>
          <a:bodyPr/>
          <a:lstStyle>
            <a:lvl1pPr>
              <a:defRPr/>
            </a:lvl1pPr>
          </a:lstStyle>
          <a:p>
            <a:pPr>
              <a:defRPr/>
            </a:pPr>
            <a:fld id="{F49A8E91-1691-4BE1-9F73-E63A0F6224A7}" type="datetime4">
              <a:rPr lang="it-IT"/>
              <a:pPr>
                <a:defRPr/>
              </a:pPr>
              <a:t>26 aprile 2026</a:t>
            </a:fld>
            <a:endParaRPr lang="it-IT" dirty="0"/>
          </a:p>
        </p:txBody>
      </p:sp>
      <p:sp>
        <p:nvSpPr>
          <p:cNvPr id="3" name="Segnaposto numero diapositiva 5">
            <a:extLst>
              <a:ext uri="{FF2B5EF4-FFF2-40B4-BE49-F238E27FC236}">
                <a16:creationId xmlns:a16="http://schemas.microsoft.com/office/drawing/2014/main" id="{D183570C-E6F2-426E-83BF-C3C9D5E43365}"/>
              </a:ext>
            </a:extLst>
          </p:cNvPr>
          <p:cNvSpPr>
            <a:spLocks noGrp="1"/>
          </p:cNvSpPr>
          <p:nvPr>
            <p:ph type="sldNum" sz="quarter" idx="11"/>
          </p:nvPr>
        </p:nvSpPr>
        <p:spPr/>
        <p:txBody>
          <a:bodyPr/>
          <a:lstStyle>
            <a:lvl1pPr>
              <a:defRPr/>
            </a:lvl1pPr>
          </a:lstStyle>
          <a:p>
            <a:pPr>
              <a:defRPr/>
            </a:pPr>
            <a:fld id="{C0C18744-81A6-43BB-85E5-A785D3CBBC85}" type="slidenum">
              <a:rPr lang="it-IT"/>
              <a:pPr>
                <a:defRPr/>
              </a:pPr>
              <a:t>‹N›</a:t>
            </a:fld>
            <a:r>
              <a:rPr lang="it-IT" dirty="0"/>
              <a:t> di 11</a:t>
            </a:r>
          </a:p>
        </p:txBody>
      </p:sp>
    </p:spTree>
    <p:extLst>
      <p:ext uri="{BB962C8B-B14F-4D97-AF65-F5344CB8AC3E}">
        <p14:creationId xmlns:p14="http://schemas.microsoft.com/office/powerpoint/2010/main" val="293372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ABF5C8A1-B889-14A2-A8FB-79882B1C1AF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95D481BF-44EC-0FEF-3E60-50FA86644EA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3E14C4A2-09D6-EB9F-1965-6EEFBEBD0464}"/>
              </a:ext>
            </a:extLst>
          </p:cNvPr>
          <p:cNvSpPr>
            <a:spLocks noGrp="1" noChangeArrowheads="1"/>
          </p:cNvSpPr>
          <p:nvPr>
            <p:ph type="sldNum" sz="quarter" idx="12"/>
          </p:nvPr>
        </p:nvSpPr>
        <p:spPr>
          <a:ln/>
        </p:spPr>
        <p:txBody>
          <a:bodyPr/>
          <a:lstStyle>
            <a:lvl1pPr>
              <a:defRPr/>
            </a:lvl1pPr>
          </a:lstStyle>
          <a:p>
            <a:pPr>
              <a:defRPr/>
            </a:pPr>
            <a:fld id="{E989D51A-9FA8-47A3-AD3F-89BB92B36DD9}" type="slidenum">
              <a:rPr lang="it-IT" altLang="it-IT"/>
              <a:pPr>
                <a:defRPr/>
              </a:pPr>
              <a:t>‹N›</a:t>
            </a:fld>
            <a:endParaRPr lang="it-IT" altLang="it-IT"/>
          </a:p>
        </p:txBody>
      </p:sp>
    </p:spTree>
    <p:extLst>
      <p:ext uri="{BB962C8B-B14F-4D97-AF65-F5344CB8AC3E}">
        <p14:creationId xmlns:p14="http://schemas.microsoft.com/office/powerpoint/2010/main" val="76531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762896D8-A1C5-C9D7-AB9C-EB1BE17376B6}"/>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CA2D53D2-B506-C164-8707-07159145E42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2343012F-9A50-8367-D2BD-A043AEE4D685}"/>
              </a:ext>
            </a:extLst>
          </p:cNvPr>
          <p:cNvSpPr>
            <a:spLocks noGrp="1" noChangeArrowheads="1"/>
          </p:cNvSpPr>
          <p:nvPr>
            <p:ph type="sldNum" sz="quarter" idx="12"/>
          </p:nvPr>
        </p:nvSpPr>
        <p:spPr>
          <a:ln/>
        </p:spPr>
        <p:txBody>
          <a:bodyPr/>
          <a:lstStyle>
            <a:lvl1pPr>
              <a:defRPr/>
            </a:lvl1pPr>
          </a:lstStyle>
          <a:p>
            <a:pPr>
              <a:defRPr/>
            </a:pPr>
            <a:fld id="{8D49A202-C28F-4813-B22D-C905DA117068}" type="slidenum">
              <a:rPr lang="it-IT" altLang="it-IT"/>
              <a:pPr>
                <a:defRPr/>
              </a:pPr>
              <a:t>‹N›</a:t>
            </a:fld>
            <a:endParaRPr lang="it-IT" altLang="it-IT"/>
          </a:p>
        </p:txBody>
      </p:sp>
    </p:spTree>
    <p:extLst>
      <p:ext uri="{BB962C8B-B14F-4D97-AF65-F5344CB8AC3E}">
        <p14:creationId xmlns:p14="http://schemas.microsoft.com/office/powerpoint/2010/main" val="1038608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9A7D59D9-8268-5CF9-02B6-861386E3FDDE}"/>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618F8E0E-B925-25D2-7217-5AA03C48269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A29029BD-FB2C-E486-1A17-FF3BCF603EBB}"/>
              </a:ext>
            </a:extLst>
          </p:cNvPr>
          <p:cNvSpPr>
            <a:spLocks noGrp="1" noChangeArrowheads="1"/>
          </p:cNvSpPr>
          <p:nvPr>
            <p:ph type="sldNum" sz="quarter" idx="12"/>
          </p:nvPr>
        </p:nvSpPr>
        <p:spPr>
          <a:ln/>
        </p:spPr>
        <p:txBody>
          <a:bodyPr/>
          <a:lstStyle>
            <a:lvl1pPr>
              <a:defRPr/>
            </a:lvl1pPr>
          </a:lstStyle>
          <a:p>
            <a:pPr>
              <a:defRPr/>
            </a:pPr>
            <a:fld id="{656EDAEA-D371-422D-851D-B86A2CD60682}" type="slidenum">
              <a:rPr lang="it-IT" altLang="it-IT"/>
              <a:pPr>
                <a:defRPr/>
              </a:pPr>
              <a:t>‹N›</a:t>
            </a:fld>
            <a:endParaRPr lang="it-IT" altLang="it-IT"/>
          </a:p>
        </p:txBody>
      </p:sp>
    </p:spTree>
    <p:extLst>
      <p:ext uri="{BB962C8B-B14F-4D97-AF65-F5344CB8AC3E}">
        <p14:creationId xmlns:p14="http://schemas.microsoft.com/office/powerpoint/2010/main" val="366802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68E95BF8-CD4C-3755-8501-DAE377FAF6BA}"/>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2A90B15C-ECC4-6207-6C02-56B03A046DB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93572CF1-F363-4B45-AEC8-C4E8102C91E6}"/>
              </a:ext>
            </a:extLst>
          </p:cNvPr>
          <p:cNvSpPr>
            <a:spLocks noGrp="1" noChangeArrowheads="1"/>
          </p:cNvSpPr>
          <p:nvPr>
            <p:ph type="sldNum" sz="quarter" idx="12"/>
          </p:nvPr>
        </p:nvSpPr>
        <p:spPr>
          <a:ln/>
        </p:spPr>
        <p:txBody>
          <a:bodyPr/>
          <a:lstStyle>
            <a:lvl1pPr>
              <a:defRPr/>
            </a:lvl1pPr>
          </a:lstStyle>
          <a:p>
            <a:pPr>
              <a:defRPr/>
            </a:pPr>
            <a:fld id="{224FEE24-621E-46FA-AAAC-847B60F09103}" type="slidenum">
              <a:rPr lang="it-IT" altLang="it-IT"/>
              <a:pPr>
                <a:defRPr/>
              </a:pPr>
              <a:t>‹N›</a:t>
            </a:fld>
            <a:endParaRPr lang="it-IT" altLang="it-IT"/>
          </a:p>
        </p:txBody>
      </p:sp>
    </p:spTree>
    <p:extLst>
      <p:ext uri="{BB962C8B-B14F-4D97-AF65-F5344CB8AC3E}">
        <p14:creationId xmlns:p14="http://schemas.microsoft.com/office/powerpoint/2010/main" val="36327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C9968D4C-6FC7-6D25-5959-D651FEF136BA}"/>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5AA68AE9-37D1-8AB2-6869-720F7191128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7C956A02-46B0-EDD4-68CA-DB29858E0922}"/>
              </a:ext>
            </a:extLst>
          </p:cNvPr>
          <p:cNvSpPr>
            <a:spLocks noGrp="1" noChangeArrowheads="1"/>
          </p:cNvSpPr>
          <p:nvPr>
            <p:ph type="sldNum" sz="quarter" idx="12"/>
          </p:nvPr>
        </p:nvSpPr>
        <p:spPr>
          <a:ln/>
        </p:spPr>
        <p:txBody>
          <a:bodyPr/>
          <a:lstStyle>
            <a:lvl1pPr>
              <a:defRPr/>
            </a:lvl1pPr>
          </a:lstStyle>
          <a:p>
            <a:pPr>
              <a:defRPr/>
            </a:pPr>
            <a:fld id="{9887C029-B418-468F-B007-9DEA1DAF3551}" type="slidenum">
              <a:rPr lang="it-IT" altLang="it-IT"/>
              <a:pPr>
                <a:defRPr/>
              </a:pPr>
              <a:t>‹N›</a:t>
            </a:fld>
            <a:endParaRPr lang="it-IT" altLang="it-IT"/>
          </a:p>
        </p:txBody>
      </p:sp>
    </p:spTree>
    <p:extLst>
      <p:ext uri="{BB962C8B-B14F-4D97-AF65-F5344CB8AC3E}">
        <p14:creationId xmlns:p14="http://schemas.microsoft.com/office/powerpoint/2010/main" val="121041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5306ABE4-0D87-2DD0-56B2-5681952489CF}"/>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850DEE12-F1A5-AB7E-750A-470CE077AC8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1F73F15B-FFCC-D1C1-2D2F-D42F13F896CE}"/>
              </a:ext>
            </a:extLst>
          </p:cNvPr>
          <p:cNvSpPr>
            <a:spLocks noGrp="1" noChangeArrowheads="1"/>
          </p:cNvSpPr>
          <p:nvPr>
            <p:ph type="sldNum" sz="quarter" idx="12"/>
          </p:nvPr>
        </p:nvSpPr>
        <p:spPr>
          <a:ln/>
        </p:spPr>
        <p:txBody>
          <a:bodyPr/>
          <a:lstStyle>
            <a:lvl1pPr>
              <a:defRPr/>
            </a:lvl1pPr>
          </a:lstStyle>
          <a:p>
            <a:pPr>
              <a:defRPr/>
            </a:pPr>
            <a:fld id="{C0D9C394-FE07-4970-B6DC-5A46DF76EEDF}" type="slidenum">
              <a:rPr lang="it-IT" altLang="it-IT"/>
              <a:pPr>
                <a:defRPr/>
              </a:pPr>
              <a:t>‹N›</a:t>
            </a:fld>
            <a:endParaRPr lang="it-IT" altLang="it-IT"/>
          </a:p>
        </p:txBody>
      </p:sp>
    </p:spTree>
    <p:extLst>
      <p:ext uri="{BB962C8B-B14F-4D97-AF65-F5344CB8AC3E}">
        <p14:creationId xmlns:p14="http://schemas.microsoft.com/office/powerpoint/2010/main" val="4522801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2.png"/><Relationship Id="rId2" Type="http://schemas.openxmlformats.org/officeDocument/2006/relationships/slideLayout" Target="../slideLayouts/slideLayout5.xml"/><Relationship Id="rId16"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16">
            <a:extLst>
              <a:ext uri="{FF2B5EF4-FFF2-40B4-BE49-F238E27FC236}">
                <a16:creationId xmlns:a16="http://schemas.microsoft.com/office/drawing/2014/main" id="{50328E15-B284-4EC9-AC10-60912C6858B6}"/>
              </a:ext>
            </a:extLst>
          </p:cNvPr>
          <p:cNvCxnSpPr/>
          <p:nvPr userDrawn="1"/>
        </p:nvCxnSpPr>
        <p:spPr>
          <a:xfrm>
            <a:off x="677334" y="6128071"/>
            <a:ext cx="10837333"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 name="Afbeelding 6" descr="WK_H_01_Pos_RGB_2400_Color.png">
            <a:extLst>
              <a:ext uri="{FF2B5EF4-FFF2-40B4-BE49-F238E27FC236}">
                <a16:creationId xmlns:a16="http://schemas.microsoft.com/office/drawing/2014/main" id="{BFB19A08-C90D-4E6C-BB42-AF525E5A74D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5601" y="6155999"/>
            <a:ext cx="2276216" cy="612912"/>
          </a:xfrm>
          <a:prstGeom prst="rect">
            <a:avLst/>
          </a:prstGeom>
        </p:spPr>
      </p:pic>
      <p:sp>
        <p:nvSpPr>
          <p:cNvPr id="10" name="Slide Number Placeholder 3">
            <a:extLst>
              <a:ext uri="{FF2B5EF4-FFF2-40B4-BE49-F238E27FC236}">
                <a16:creationId xmlns:a16="http://schemas.microsoft.com/office/drawing/2014/main" id="{A956A22C-645E-4B3F-8C69-6295F0C2B902}"/>
              </a:ext>
            </a:extLst>
          </p:cNvPr>
          <p:cNvSpPr txBox="1">
            <a:spLocks/>
          </p:cNvSpPr>
          <p:nvPr userDrawn="1"/>
        </p:nvSpPr>
        <p:spPr>
          <a:xfrm>
            <a:off x="5560441" y="6293751"/>
            <a:ext cx="652895"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3C3236D-FB65-584A-8227-5A449D06E62A}" type="slidenum">
              <a:rPr lang="en-US" smtClean="0">
                <a:solidFill>
                  <a:srgbClr val="474747"/>
                </a:solidFill>
                <a:latin typeface="Calibri"/>
              </a:rPr>
              <a:pPr algn="ctr"/>
              <a:t>‹N›</a:t>
            </a:fld>
            <a:endParaRPr lang="en-US">
              <a:solidFill>
                <a:srgbClr val="474747"/>
              </a:solidFill>
              <a:latin typeface="Calibri"/>
            </a:endParaRPr>
          </a:p>
        </p:txBody>
      </p:sp>
      <p:pic>
        <p:nvPicPr>
          <p:cNvPr id="11" name="Immagine 10">
            <a:extLst>
              <a:ext uri="{FF2B5EF4-FFF2-40B4-BE49-F238E27FC236}">
                <a16:creationId xmlns:a16="http://schemas.microsoft.com/office/drawing/2014/main" id="{681CD4AA-75DF-455F-86E7-EA44C28B0DA7}"/>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9618887" y="6253024"/>
            <a:ext cx="2078671" cy="475125"/>
          </a:xfrm>
          <a:prstGeom prst="rect">
            <a:avLst/>
          </a:prstGeom>
        </p:spPr>
      </p:pic>
    </p:spTree>
    <p:extLst>
      <p:ext uri="{BB962C8B-B14F-4D97-AF65-F5344CB8AC3E}">
        <p14:creationId xmlns:p14="http://schemas.microsoft.com/office/powerpoint/2010/main" val="169513029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49" r:id="rId3"/>
  </p:sldLayoutIdLst>
  <p:hf hdr="0" dt="0"/>
  <p:txStyles>
    <p:titleStyle>
      <a:lvl1pPr algn="l" defTabSz="609585" rtl="0" eaLnBrk="1" latinLnBrk="0" hangingPunct="1">
        <a:spcBef>
          <a:spcPct val="0"/>
        </a:spcBef>
        <a:buNone/>
        <a:defRPr sz="4800" b="0" kern="1200">
          <a:solidFill>
            <a:schemeClr val="tx1"/>
          </a:solidFill>
          <a:latin typeface="+mj-lt"/>
          <a:ea typeface="+mj-ea"/>
          <a:cs typeface="+mj-cs"/>
        </a:defRPr>
      </a:lvl1pPr>
    </p:titleStyle>
    <p:bodyStyle>
      <a:lvl1pPr marL="406390" indent="-365751" algn="l" defTabSz="609585" rtl="0" eaLnBrk="1" latinLnBrk="0" hangingPunct="1">
        <a:spcBef>
          <a:spcPct val="20000"/>
        </a:spcBef>
        <a:buClr>
          <a:schemeClr val="tx1"/>
        </a:buClr>
        <a:buFont typeface="Wingdings" charset="2"/>
        <a:buChar char="§"/>
        <a:defRPr sz="2667" kern="1200">
          <a:solidFill>
            <a:schemeClr val="tx2"/>
          </a:solidFill>
          <a:latin typeface="+mn-lt"/>
          <a:ea typeface="+mn-ea"/>
          <a:cs typeface="+mn-cs"/>
        </a:defRPr>
      </a:lvl1pPr>
      <a:lvl2pPr marL="792460" indent="-365751" algn="l" defTabSz="609585" rtl="0" eaLnBrk="1" latinLnBrk="0" hangingPunct="1">
        <a:spcBef>
          <a:spcPct val="20000"/>
        </a:spcBef>
        <a:buClr>
          <a:schemeClr val="tx1"/>
        </a:buClr>
        <a:buFont typeface="Wingdings" charset="2"/>
        <a:buChar char="§"/>
        <a:defRPr sz="2667" kern="1200">
          <a:solidFill>
            <a:schemeClr val="tx2"/>
          </a:solidFill>
          <a:latin typeface="+mn-lt"/>
          <a:ea typeface="+mn-ea"/>
          <a:cs typeface="+mn-cs"/>
        </a:defRPr>
      </a:lvl2pPr>
      <a:lvl3pPr marL="1170403" indent="-365751" algn="l" defTabSz="609585" rtl="0" eaLnBrk="1" latinLnBrk="0" hangingPunct="1">
        <a:spcBef>
          <a:spcPct val="20000"/>
        </a:spcBef>
        <a:buClr>
          <a:schemeClr val="tx1"/>
        </a:buClr>
        <a:buFont typeface="Wingdings" charset="2"/>
        <a:buChar char="§"/>
        <a:defRPr sz="2667" kern="1200">
          <a:solidFill>
            <a:schemeClr val="tx2"/>
          </a:solidFill>
          <a:latin typeface="+mn-lt"/>
          <a:ea typeface="+mn-ea"/>
          <a:cs typeface="+mn-cs"/>
        </a:defRPr>
      </a:lvl3pPr>
      <a:lvl4pPr marL="1536154" indent="-365751" algn="l" defTabSz="609585" rtl="0" eaLnBrk="1" latinLnBrk="0" hangingPunct="1">
        <a:spcBef>
          <a:spcPct val="20000"/>
        </a:spcBef>
        <a:buClr>
          <a:schemeClr val="tx1"/>
        </a:buClr>
        <a:buFont typeface="Wingdings" charset="2"/>
        <a:buChar char="§"/>
        <a:defRPr sz="2667" kern="1200">
          <a:solidFill>
            <a:schemeClr val="tx2"/>
          </a:solidFill>
          <a:latin typeface="+mn-lt"/>
          <a:ea typeface="+mn-ea"/>
          <a:cs typeface="+mn-cs"/>
        </a:defRPr>
      </a:lvl4pPr>
      <a:lvl5pPr marL="2895528" indent="-457189" algn="l" defTabSz="609585" rtl="0" eaLnBrk="1" latinLnBrk="0" hangingPunct="1">
        <a:spcBef>
          <a:spcPct val="20000"/>
        </a:spcBef>
        <a:buClr>
          <a:schemeClr val="tx1"/>
        </a:buClr>
        <a:buFont typeface="Wingdings" charset="2"/>
        <a:buChar char="§"/>
        <a:defRPr sz="3200" kern="1200">
          <a:solidFill>
            <a:schemeClr val="accent5"/>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7C1313-E1A8-FC13-123F-81DC32F0CB6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A1DDA9E6-0C9A-D2BE-EE7C-A35A50CF0B6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783812" name="Rectangle 4">
            <a:extLst>
              <a:ext uri="{FF2B5EF4-FFF2-40B4-BE49-F238E27FC236}">
                <a16:creationId xmlns:a16="http://schemas.microsoft.com/office/drawing/2014/main" id="{BFF69936-173A-0A8C-0CB0-7C33EEB3A26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ea typeface="+mn-ea"/>
                <a:cs typeface="+mn-cs"/>
              </a:defRPr>
            </a:lvl1pPr>
          </a:lstStyle>
          <a:p>
            <a:pPr>
              <a:defRPr/>
            </a:pPr>
            <a:endParaRPr lang="it-IT"/>
          </a:p>
        </p:txBody>
      </p:sp>
      <p:sp>
        <p:nvSpPr>
          <p:cNvPr id="1783813" name="Rectangle 5">
            <a:extLst>
              <a:ext uri="{FF2B5EF4-FFF2-40B4-BE49-F238E27FC236}">
                <a16:creationId xmlns:a16="http://schemas.microsoft.com/office/drawing/2014/main" id="{4C434472-D0AF-5178-5022-4A73F7EF0197}"/>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cs typeface="+mn-cs"/>
              </a:defRPr>
            </a:lvl1pPr>
          </a:lstStyle>
          <a:p>
            <a:pPr>
              <a:defRPr/>
            </a:pPr>
            <a:endParaRPr lang="it-IT"/>
          </a:p>
        </p:txBody>
      </p:sp>
      <p:sp>
        <p:nvSpPr>
          <p:cNvPr id="1783814" name="Rectangle 6">
            <a:extLst>
              <a:ext uri="{FF2B5EF4-FFF2-40B4-BE49-F238E27FC236}">
                <a16:creationId xmlns:a16="http://schemas.microsoft.com/office/drawing/2014/main" id="{F5F4F458-6B4E-2C2D-27D3-4AC42F62F07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DF6FBCC1-BDB7-4CE4-AED7-4D0BD7E8DB71}" type="slidenum">
              <a:rPr lang="it-IT" altLang="it-IT"/>
              <a:pPr>
                <a:defRPr/>
              </a:pPr>
              <a:t>‹N›</a:t>
            </a:fld>
            <a:endParaRPr lang="it-IT" altLang="it-IT"/>
          </a:p>
        </p:txBody>
      </p:sp>
      <p:cxnSp>
        <p:nvCxnSpPr>
          <p:cNvPr id="2" name="Straight Connector 16">
            <a:extLst>
              <a:ext uri="{FF2B5EF4-FFF2-40B4-BE49-F238E27FC236}">
                <a16:creationId xmlns:a16="http://schemas.microsoft.com/office/drawing/2014/main" id="{FFF2971C-857B-59F2-D304-239B744BCB86}"/>
              </a:ext>
            </a:extLst>
          </p:cNvPr>
          <p:cNvCxnSpPr/>
          <p:nvPr userDrawn="1"/>
        </p:nvCxnSpPr>
        <p:spPr>
          <a:xfrm>
            <a:off x="677334" y="6128071"/>
            <a:ext cx="10837333"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3" name="Afbeelding 6" descr="WK_H_01_Pos_RGB_2400_Color.png">
            <a:extLst>
              <a:ext uri="{FF2B5EF4-FFF2-40B4-BE49-F238E27FC236}">
                <a16:creationId xmlns:a16="http://schemas.microsoft.com/office/drawing/2014/main" id="{08A3A91B-88F2-868A-2487-EA69FFA88CE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65601" y="6155999"/>
            <a:ext cx="2276216" cy="612912"/>
          </a:xfrm>
          <a:prstGeom prst="rect">
            <a:avLst/>
          </a:prstGeom>
        </p:spPr>
      </p:pic>
      <p:sp>
        <p:nvSpPr>
          <p:cNvPr id="4" name="Slide Number Placeholder 3">
            <a:extLst>
              <a:ext uri="{FF2B5EF4-FFF2-40B4-BE49-F238E27FC236}">
                <a16:creationId xmlns:a16="http://schemas.microsoft.com/office/drawing/2014/main" id="{130D0BCC-3A29-F96E-7241-0B954C9F4BB9}"/>
              </a:ext>
            </a:extLst>
          </p:cNvPr>
          <p:cNvSpPr txBox="1">
            <a:spLocks/>
          </p:cNvSpPr>
          <p:nvPr userDrawn="1"/>
        </p:nvSpPr>
        <p:spPr>
          <a:xfrm>
            <a:off x="5560441" y="6293751"/>
            <a:ext cx="652895"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3C3236D-FB65-584A-8227-5A449D06E62A}" type="slidenum">
              <a:rPr lang="en-US" smtClean="0">
                <a:solidFill>
                  <a:srgbClr val="474747"/>
                </a:solidFill>
                <a:latin typeface="Calibri"/>
              </a:rPr>
              <a:pPr algn="ctr"/>
              <a:t>‹N›</a:t>
            </a:fld>
            <a:endParaRPr lang="en-US">
              <a:solidFill>
                <a:srgbClr val="474747"/>
              </a:solidFill>
              <a:latin typeface="Calibri"/>
            </a:endParaRPr>
          </a:p>
        </p:txBody>
      </p:sp>
      <p:pic>
        <p:nvPicPr>
          <p:cNvPr id="5" name="Immagine 4">
            <a:extLst>
              <a:ext uri="{FF2B5EF4-FFF2-40B4-BE49-F238E27FC236}">
                <a16:creationId xmlns:a16="http://schemas.microsoft.com/office/drawing/2014/main" id="{DBC8D26E-0354-4BD1-D77E-AC8C6B2F0EEE}"/>
              </a:ext>
            </a:extLst>
          </p:cNvPr>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9618887" y="6253024"/>
            <a:ext cx="2078671" cy="475125"/>
          </a:xfrm>
          <a:prstGeom prst="rect">
            <a:avLst/>
          </a:prstGeom>
        </p:spPr>
      </p:pic>
    </p:spTree>
    <p:extLst>
      <p:ext uri="{BB962C8B-B14F-4D97-AF65-F5344CB8AC3E}">
        <p14:creationId xmlns:p14="http://schemas.microsoft.com/office/powerpoint/2010/main" val="402845757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hf sldNum="0" hdr="0" ftr="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sv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6E433B5E-3AB8-B3C4-8EE6-E36F2849B08B}"/>
              </a:ext>
            </a:extLst>
          </p:cNvPr>
          <p:cNvSpPr/>
          <p:nvPr/>
        </p:nvSpPr>
        <p:spPr>
          <a:xfrm>
            <a:off x="0" y="4245286"/>
            <a:ext cx="12219526" cy="1960809"/>
          </a:xfrm>
          <a:prstGeom prst="rect">
            <a:avLst/>
          </a:prstGeom>
          <a:noFill/>
          <a:ln cap="flat">
            <a:noFill/>
            <a:prstDash val="solid"/>
          </a:ln>
        </p:spPr>
        <p:txBody>
          <a:bodyPr lIns="69053" tIns="34530" rIns="69053" bIns="34530" anchor="ctr"/>
          <a:lstStyle/>
          <a:p>
            <a:pPr algn="ctr" eaLnBrk="1" fontAlgn="auto" hangingPunct="1">
              <a:spcBef>
                <a:spcPts val="0"/>
              </a:spcBef>
              <a:spcAft>
                <a:spcPts val="0"/>
              </a:spcAft>
              <a:defRPr sz="1800" b="0" i="0" u="none" strike="noStrike" kern="0" cap="none" spc="0" baseline="0">
                <a:solidFill>
                  <a:srgbClr val="000000"/>
                </a:solidFill>
                <a:uFillTx/>
              </a:defRPr>
            </a:pPr>
            <a:r>
              <a:rPr lang="it-IT" sz="2800" b="1" kern="0" dirty="0">
                <a:solidFill>
                  <a:srgbClr val="003366"/>
                </a:solidFill>
                <a:effectLst>
                  <a:outerShdw dist="38096" dir="2700000">
                    <a:srgbClr val="C0C0C0"/>
                  </a:outerShdw>
                </a:effectLst>
                <a:latin typeface="Tahoma" pitchFamily="34"/>
                <a:ea typeface="MS PGothic" pitchFamily="34"/>
              </a:rPr>
              <a:t>Prof. Pierluigi Rausei </a:t>
            </a:r>
          </a:p>
          <a:p>
            <a:pPr algn="ctr" eaLnBrk="1" fontAlgn="auto" hangingPunct="1">
              <a:spcBef>
                <a:spcPts val="0"/>
              </a:spcBef>
              <a:spcAft>
                <a:spcPts val="0"/>
              </a:spcAft>
              <a:defRPr sz="1800" b="0" i="0" u="none" strike="noStrike" kern="0" cap="none" spc="0" baseline="0">
                <a:solidFill>
                  <a:srgbClr val="000000"/>
                </a:solidFill>
                <a:uFillTx/>
              </a:defRPr>
            </a:pPr>
            <a:endParaRPr lang="it-IT" sz="700" b="1" i="1" kern="0" dirty="0">
              <a:solidFill>
                <a:srgbClr val="003366"/>
              </a:solidFill>
              <a:effectLst>
                <a:outerShdw dist="38096" dir="2700000">
                  <a:srgbClr val="C0C0C0"/>
                </a:outerShdw>
              </a:effectLst>
              <a:latin typeface="Tahoma" pitchFamily="34"/>
              <a:ea typeface="MS PGothic" pitchFamily="34"/>
            </a:endParaRPr>
          </a:p>
          <a:p>
            <a:pPr algn="ctr" eaLnBrk="1" fontAlgn="auto" hangingPunct="1">
              <a:spcBef>
                <a:spcPts val="0"/>
              </a:spcBef>
              <a:spcAft>
                <a:spcPts val="0"/>
              </a:spcAft>
              <a:defRPr sz="1800" b="0" i="0" u="none" strike="noStrike" kern="0" cap="none" spc="0" baseline="0">
                <a:solidFill>
                  <a:srgbClr val="000000"/>
                </a:solidFill>
                <a:uFillTx/>
              </a:defRPr>
            </a:pPr>
            <a:r>
              <a:rPr lang="it-IT" sz="1600" b="1" i="1" kern="0" dirty="0">
                <a:solidFill>
                  <a:srgbClr val="C00000"/>
                </a:solidFill>
                <a:effectLst>
                  <a:outerShdw dist="38096" dir="2700000">
                    <a:srgbClr val="C0C0C0"/>
                  </a:outerShdw>
                </a:effectLst>
                <a:latin typeface="Tahoma" pitchFamily="34"/>
                <a:ea typeface="MS PGothic" pitchFamily="34"/>
              </a:rPr>
              <a:t>Dirigente Ispettorato Nazionale del Lavoro (*) - </a:t>
            </a:r>
            <a:r>
              <a:rPr lang="it-IT" sz="1600" b="1" i="1" kern="0" dirty="0">
                <a:solidFill>
                  <a:srgbClr val="003366"/>
                </a:solidFill>
                <a:effectLst>
                  <a:outerShdw dist="38096" dir="2700000">
                    <a:srgbClr val="C0C0C0"/>
                  </a:outerShdw>
                </a:effectLst>
                <a:latin typeface="Tahoma" pitchFamily="34"/>
                <a:ea typeface="MS PGothic" pitchFamily="34"/>
              </a:rPr>
              <a:t>Docente a contratto Univ. Politecnica delle Marche – </a:t>
            </a:r>
            <a:r>
              <a:rPr lang="it-IT" sz="1600" b="1" i="1" kern="0" dirty="0" err="1">
                <a:solidFill>
                  <a:srgbClr val="003366"/>
                </a:solidFill>
                <a:effectLst>
                  <a:outerShdw dist="38096" dir="2700000">
                    <a:srgbClr val="C0C0C0"/>
                  </a:outerShdw>
                </a:effectLst>
                <a:latin typeface="Tahoma" pitchFamily="34"/>
                <a:ea typeface="MS PGothic" pitchFamily="34"/>
              </a:rPr>
              <a:t>Fac</a:t>
            </a:r>
            <a:r>
              <a:rPr lang="it-IT" sz="1600" b="1" i="1" kern="0" dirty="0">
                <a:solidFill>
                  <a:srgbClr val="003366"/>
                </a:solidFill>
                <a:effectLst>
                  <a:outerShdw dist="38096" dir="2700000">
                    <a:srgbClr val="C0C0C0"/>
                  </a:outerShdw>
                </a:effectLst>
                <a:latin typeface="Tahoma" pitchFamily="34"/>
                <a:ea typeface="MS PGothic" pitchFamily="34"/>
              </a:rPr>
              <a:t>. Economia - </a:t>
            </a:r>
            <a:r>
              <a:rPr lang="it-IT" sz="1600" b="1" i="1" kern="0" dirty="0">
                <a:solidFill>
                  <a:srgbClr val="C00000"/>
                </a:solidFill>
                <a:effectLst>
                  <a:outerShdw dist="38096" dir="2700000">
                    <a:srgbClr val="C0C0C0"/>
                  </a:outerShdw>
                </a:effectLst>
                <a:latin typeface="Tahoma" pitchFamily="34"/>
                <a:ea typeface="MS PGothic" pitchFamily="34"/>
              </a:rPr>
              <a:t>Direttore editoriale «</a:t>
            </a:r>
            <a:r>
              <a:rPr lang="it-IT" sz="1600" b="1" i="1" kern="0" dirty="0" err="1">
                <a:solidFill>
                  <a:srgbClr val="C00000"/>
                </a:solidFill>
                <a:effectLst>
                  <a:outerShdw dist="38096" dir="2700000">
                    <a:srgbClr val="C0C0C0"/>
                  </a:outerShdw>
                </a:effectLst>
                <a:latin typeface="Tahoma" pitchFamily="34"/>
                <a:ea typeface="MS PGothic" pitchFamily="34"/>
              </a:rPr>
              <a:t>Adapt</a:t>
            </a:r>
            <a:r>
              <a:rPr lang="it-IT" sz="1600" b="1" i="1" kern="0" dirty="0">
                <a:solidFill>
                  <a:srgbClr val="C00000"/>
                </a:solidFill>
                <a:effectLst>
                  <a:outerShdw dist="38096" dir="2700000">
                    <a:srgbClr val="C0C0C0"/>
                  </a:outerShdw>
                </a:effectLst>
                <a:latin typeface="Tahoma" pitchFamily="34"/>
                <a:ea typeface="MS PGothic" pitchFamily="34"/>
              </a:rPr>
              <a:t> Professional Series» - </a:t>
            </a:r>
            <a:r>
              <a:rPr lang="it-IT" sz="1600" b="1" i="1" kern="0" dirty="0">
                <a:solidFill>
                  <a:srgbClr val="003366"/>
                </a:solidFill>
                <a:effectLst>
                  <a:outerShdw dist="38096" dir="2700000">
                    <a:srgbClr val="C0C0C0"/>
                  </a:outerShdw>
                </a:effectLst>
                <a:latin typeface="Tahoma" pitchFamily="34"/>
                <a:ea typeface="MS PGothic" pitchFamily="34"/>
              </a:rPr>
              <a:t>Coordinatore Editoriale Rivista «Diritto &amp; Pratica del Lavoro»</a:t>
            </a:r>
            <a:endParaRPr lang="it-IT" sz="1600" b="1" i="1" kern="0" dirty="0">
              <a:solidFill>
                <a:srgbClr val="C00000"/>
              </a:solidFill>
              <a:effectLst>
                <a:outerShdw dist="38096" dir="2700000">
                  <a:srgbClr val="C0C0C0"/>
                </a:outerShdw>
              </a:effectLst>
              <a:latin typeface="Tahoma" pitchFamily="34"/>
              <a:ea typeface="MS PGothic" pitchFamily="34"/>
            </a:endParaRPr>
          </a:p>
          <a:p>
            <a:pPr algn="ctr" eaLnBrk="1" fontAlgn="auto" hangingPunct="1">
              <a:spcBef>
                <a:spcPts val="0"/>
              </a:spcBef>
              <a:spcAft>
                <a:spcPts val="0"/>
              </a:spcAft>
              <a:defRPr sz="1800" b="0" i="0" u="none" strike="noStrike" kern="0" cap="none" spc="0" baseline="0">
                <a:solidFill>
                  <a:srgbClr val="000000"/>
                </a:solidFill>
                <a:uFillTx/>
              </a:defRPr>
            </a:pPr>
            <a:endParaRPr lang="it-IT" sz="400" b="1" i="1" kern="0" dirty="0">
              <a:solidFill>
                <a:srgbClr val="003366"/>
              </a:solidFill>
              <a:effectLst>
                <a:outerShdw dist="38096" dir="2700000">
                  <a:srgbClr val="C0C0C0"/>
                </a:outerShdw>
              </a:effectLst>
              <a:latin typeface="Tahoma" pitchFamily="34"/>
              <a:ea typeface="MS PGothic" pitchFamily="34"/>
            </a:endParaRPr>
          </a:p>
          <a:p>
            <a:pPr algn="ctr" eaLnBrk="1" fontAlgn="auto" hangingPunct="1">
              <a:spcBef>
                <a:spcPts val="0"/>
              </a:spcBef>
              <a:spcAft>
                <a:spcPts val="0"/>
              </a:spcAft>
              <a:defRPr sz="1800" b="0" i="0" u="none" strike="noStrike" kern="0" cap="none" spc="0" baseline="0">
                <a:solidFill>
                  <a:srgbClr val="000000"/>
                </a:solidFill>
                <a:uFillTx/>
              </a:defRPr>
            </a:pPr>
            <a:endParaRPr lang="it-IT" sz="600" b="1" i="1" kern="0" dirty="0">
              <a:solidFill>
                <a:srgbClr val="003366"/>
              </a:solidFill>
              <a:effectLst>
                <a:outerShdw dist="38096" dir="2700000">
                  <a:srgbClr val="C0C0C0"/>
                </a:outerShdw>
              </a:effectLst>
              <a:latin typeface="Tahoma" pitchFamily="34"/>
              <a:ea typeface="MS PGothic" pitchFamily="34"/>
            </a:endParaRPr>
          </a:p>
          <a:p>
            <a:pPr algn="ctr" eaLnBrk="1" fontAlgn="auto" hangingPunct="1">
              <a:spcBef>
                <a:spcPts val="0"/>
              </a:spcBef>
              <a:spcAft>
                <a:spcPts val="0"/>
              </a:spcAft>
              <a:defRPr sz="1800" b="0" i="0" u="none" strike="noStrike" kern="0" cap="none" spc="0" baseline="0">
                <a:solidFill>
                  <a:srgbClr val="000000"/>
                </a:solidFill>
                <a:uFillTx/>
              </a:defRPr>
            </a:pPr>
            <a:r>
              <a:rPr lang="it-IT" sz="1200" b="1" i="1" kern="0" dirty="0">
                <a:solidFill>
                  <a:srgbClr val="C00000"/>
                </a:solidFill>
                <a:effectLst>
                  <a:outerShdw dist="38096" dir="2700000">
                    <a:srgbClr val="C0C0C0"/>
                  </a:outerShdw>
                </a:effectLst>
                <a:latin typeface="Tahoma" pitchFamily="34"/>
                <a:ea typeface="MS PGothic" pitchFamily="34"/>
              </a:rPr>
              <a:t>(*) Le considerazioni sono frutto esclusivo del pensiero personale dell’Autore e  non hanno carattere impegnativo per l’Amministrazione alla quale appartiene</a:t>
            </a:r>
          </a:p>
        </p:txBody>
      </p:sp>
      <p:sp>
        <p:nvSpPr>
          <p:cNvPr id="6" name="Rectangle 13">
            <a:extLst>
              <a:ext uri="{FF2B5EF4-FFF2-40B4-BE49-F238E27FC236}">
                <a16:creationId xmlns:a16="http://schemas.microsoft.com/office/drawing/2014/main" id="{1C6A4A8A-DE6E-79E4-BBAB-486F8249FAFB}"/>
              </a:ext>
            </a:extLst>
          </p:cNvPr>
          <p:cNvSpPr/>
          <p:nvPr/>
        </p:nvSpPr>
        <p:spPr>
          <a:xfrm>
            <a:off x="0" y="2735790"/>
            <a:ext cx="12192000" cy="1509495"/>
          </a:xfrm>
          <a:prstGeom prst="rect">
            <a:avLst/>
          </a:prstGeom>
          <a:noFill/>
          <a:ln cap="flat">
            <a:noFill/>
            <a:prstDash val="solid"/>
          </a:ln>
        </p:spPr>
        <p:txBody>
          <a:bodyPr lIns="69053" tIns="34530" rIns="69053" bIns="34530" anchor="ctr"/>
          <a:lstStyle/>
          <a:p>
            <a:pPr algn="ctr" eaLnBrk="1" fontAlgn="auto" hangingPunct="1">
              <a:spcBef>
                <a:spcPts val="0"/>
              </a:spcBef>
              <a:spcAft>
                <a:spcPts val="0"/>
              </a:spcAft>
              <a:defRPr sz="1800" b="0" i="0" u="none" strike="noStrike" kern="0" cap="none" spc="0" baseline="0">
                <a:solidFill>
                  <a:srgbClr val="000000"/>
                </a:solidFill>
                <a:uFillTx/>
              </a:defRPr>
            </a:pPr>
            <a:r>
              <a:rPr lang="it-IT" sz="2800" b="1" kern="0" dirty="0">
                <a:solidFill>
                  <a:srgbClr val="003366"/>
                </a:solidFill>
                <a:effectLst>
                  <a:outerShdw dist="38096" dir="2700000">
                    <a:srgbClr val="C0C0C0"/>
                  </a:outerShdw>
                </a:effectLst>
                <a:latin typeface="Tahoma" pitchFamily="34"/>
                <a:ea typeface="MS PGothic" pitchFamily="34"/>
              </a:rPr>
              <a:t>LA FLESSIBILITÀ NEL RAPPORTO DI LAVORO </a:t>
            </a:r>
          </a:p>
          <a:p>
            <a:pPr algn="ctr" eaLnBrk="1" fontAlgn="auto" hangingPunct="1">
              <a:spcBef>
                <a:spcPts val="0"/>
              </a:spcBef>
              <a:spcAft>
                <a:spcPts val="0"/>
              </a:spcAft>
              <a:defRPr sz="1800" b="0" i="0" u="none" strike="noStrike" kern="0" cap="none" spc="0" baseline="0">
                <a:solidFill>
                  <a:srgbClr val="000000"/>
                </a:solidFill>
                <a:uFillTx/>
              </a:defRPr>
            </a:pPr>
            <a:r>
              <a:rPr lang="it-IT" sz="2400" b="1" kern="0" dirty="0">
                <a:solidFill>
                  <a:srgbClr val="C00000"/>
                </a:solidFill>
                <a:effectLst>
                  <a:outerShdw dist="38096" dir="2700000">
                    <a:srgbClr val="C0C0C0"/>
                  </a:outerShdw>
                </a:effectLst>
                <a:latin typeface="Tahoma" pitchFamily="34"/>
                <a:ea typeface="MS PGothic" pitchFamily="34"/>
              </a:rPr>
              <a:t>Strumenti contrattuali, opportunità e limiti - Possibile contrasto </a:t>
            </a:r>
          </a:p>
          <a:p>
            <a:pPr algn="ctr" eaLnBrk="1" fontAlgn="auto" hangingPunct="1">
              <a:spcBef>
                <a:spcPts val="0"/>
              </a:spcBef>
              <a:spcAft>
                <a:spcPts val="0"/>
              </a:spcAft>
              <a:defRPr sz="1800" b="0" i="0" u="none" strike="noStrike" kern="0" cap="none" spc="0" baseline="0">
                <a:solidFill>
                  <a:srgbClr val="000000"/>
                </a:solidFill>
                <a:uFillTx/>
              </a:defRPr>
            </a:pPr>
            <a:r>
              <a:rPr lang="it-IT" sz="2400" b="1" kern="0" dirty="0">
                <a:solidFill>
                  <a:srgbClr val="C00000"/>
                </a:solidFill>
                <a:effectLst>
                  <a:outerShdw dist="38096" dir="2700000">
                    <a:srgbClr val="C0C0C0"/>
                  </a:outerShdw>
                </a:effectLst>
                <a:latin typeface="Tahoma" pitchFamily="34"/>
                <a:ea typeface="MS PGothic" pitchFamily="34"/>
              </a:rPr>
              <a:t>alle dimissioni - Profili ispettivi e antidiscriminatori</a:t>
            </a:r>
          </a:p>
        </p:txBody>
      </p:sp>
      <p:pic>
        <p:nvPicPr>
          <p:cNvPr id="3" name="Immagine 2">
            <a:extLst>
              <a:ext uri="{FF2B5EF4-FFF2-40B4-BE49-F238E27FC236}">
                <a16:creationId xmlns:a16="http://schemas.microsoft.com/office/drawing/2014/main" id="{2948C4EB-B445-73D3-D963-958122A6D0D1}"/>
              </a:ext>
            </a:extLst>
          </p:cNvPr>
          <p:cNvPicPr>
            <a:picLocks noChangeAspect="1"/>
          </p:cNvPicPr>
          <p:nvPr/>
        </p:nvPicPr>
        <p:blipFill>
          <a:blip r:embed="rId3"/>
          <a:srcRect b="72295"/>
          <a:stretch>
            <a:fillRect/>
          </a:stretch>
        </p:blipFill>
        <p:spPr>
          <a:xfrm>
            <a:off x="0" y="0"/>
            <a:ext cx="12219526" cy="1509495"/>
          </a:xfrm>
          <a:prstGeom prst="rect">
            <a:avLst/>
          </a:prstGeom>
        </p:spPr>
      </p:pic>
      <p:pic>
        <p:nvPicPr>
          <p:cNvPr id="7" name="Immagine 6">
            <a:extLst>
              <a:ext uri="{FF2B5EF4-FFF2-40B4-BE49-F238E27FC236}">
                <a16:creationId xmlns:a16="http://schemas.microsoft.com/office/drawing/2014/main" id="{2EC1E31F-DB35-DE5A-5BC2-30024F86298A}"/>
              </a:ext>
            </a:extLst>
          </p:cNvPr>
          <p:cNvPicPr>
            <a:picLocks noChangeAspect="1"/>
          </p:cNvPicPr>
          <p:nvPr/>
        </p:nvPicPr>
        <p:blipFill>
          <a:blip r:embed="rId3"/>
          <a:srcRect l="13937" t="31612" r="13822" b="29232"/>
          <a:stretch>
            <a:fillRect/>
          </a:stretch>
        </p:blipFill>
        <p:spPr>
          <a:xfrm>
            <a:off x="0" y="1509495"/>
            <a:ext cx="3563007" cy="1006137"/>
          </a:xfrm>
          <a:prstGeom prst="rect">
            <a:avLst/>
          </a:prstGeom>
        </p:spPr>
      </p:pic>
      <p:pic>
        <p:nvPicPr>
          <p:cNvPr id="9" name="Immagine 8">
            <a:extLst>
              <a:ext uri="{FF2B5EF4-FFF2-40B4-BE49-F238E27FC236}">
                <a16:creationId xmlns:a16="http://schemas.microsoft.com/office/drawing/2014/main" id="{ED02490F-F205-E07F-B661-EAFC3FC8A6F1}"/>
              </a:ext>
            </a:extLst>
          </p:cNvPr>
          <p:cNvPicPr>
            <a:picLocks noChangeAspect="1"/>
          </p:cNvPicPr>
          <p:nvPr/>
        </p:nvPicPr>
        <p:blipFill>
          <a:blip r:embed="rId3"/>
          <a:srcRect t="73171"/>
          <a:stretch>
            <a:fillRect/>
          </a:stretch>
        </p:blipFill>
        <p:spPr>
          <a:xfrm>
            <a:off x="3563007" y="1492045"/>
            <a:ext cx="8656519" cy="1023588"/>
          </a:xfrm>
          <a:prstGeom prst="rect">
            <a:avLst/>
          </a:prstGeom>
        </p:spPr>
      </p:pic>
    </p:spTree>
    <p:extLst>
      <p:ext uri="{BB962C8B-B14F-4D97-AF65-F5344CB8AC3E}">
        <p14:creationId xmlns:p14="http://schemas.microsoft.com/office/powerpoint/2010/main" val="326741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A3B4D1E9-18A4-874F-AECA-5035EEF86BF3}"/>
              </a:ext>
            </a:extLst>
          </p:cNvPr>
          <p:cNvSpPr>
            <a:spLocks noGrp="1" noChangeArrowheads="1"/>
          </p:cNvSpPr>
          <p:nvPr>
            <p:ph type="title"/>
          </p:nvPr>
        </p:nvSpPr>
        <p:spPr>
          <a:xfrm>
            <a:off x="1702676" y="583766"/>
            <a:ext cx="9270124" cy="5091820"/>
          </a:xfrm>
        </p:spPr>
        <p:txBody>
          <a:bodyPr anchor="t"/>
          <a:lstStyle/>
          <a:p>
            <a:pPr algn="just">
              <a:defRPr/>
            </a:pPr>
            <a:r>
              <a:rPr lang="it-IT" sz="2263" dirty="0">
                <a:solidFill>
                  <a:srgbClr val="003366"/>
                </a:solidFill>
                <a:latin typeface="+mn-lt"/>
              </a:rPr>
              <a:t>Ricorrere al </a:t>
            </a:r>
            <a:r>
              <a:rPr lang="it-IT" sz="2263" b="1" dirty="0">
                <a:solidFill>
                  <a:srgbClr val="003366"/>
                </a:solidFill>
                <a:effectLst>
                  <a:outerShdw blurRad="38100" dist="38100" dir="2700000" algn="tl">
                    <a:srgbClr val="000000">
                      <a:alpha val="43137"/>
                    </a:srgbClr>
                  </a:outerShdw>
                </a:effectLst>
                <a:highlight>
                  <a:srgbClr val="FFFF00"/>
                </a:highlight>
                <a:latin typeface="+mn-lt"/>
              </a:rPr>
              <a:t>contratto a tempo determinato</a:t>
            </a:r>
            <a:r>
              <a:rPr lang="it-IT" sz="2263" b="1" dirty="0">
                <a:solidFill>
                  <a:srgbClr val="003366"/>
                </a:solidFill>
                <a:effectLst>
                  <a:outerShdw blurRad="38100" dist="38100" dir="2700000" algn="tl">
                    <a:srgbClr val="000000">
                      <a:alpha val="43137"/>
                    </a:srgbClr>
                  </a:outerShdw>
                </a:effectLst>
                <a:latin typeface="+mn-lt"/>
              </a:rPr>
              <a:t> </a:t>
            </a:r>
            <a:r>
              <a:rPr lang="it-IT" sz="2263" dirty="0">
                <a:solidFill>
                  <a:srgbClr val="003366"/>
                </a:solidFill>
                <a:latin typeface="+mn-lt"/>
              </a:rPr>
              <a:t>per l’impresa datrice di lavoro è sempre </a:t>
            </a:r>
            <a:r>
              <a:rPr lang="it-IT" sz="2263" b="1" dirty="0">
                <a:solidFill>
                  <a:srgbClr val="FF0000"/>
                </a:solidFill>
                <a:latin typeface="+mn-lt"/>
              </a:rPr>
              <a:t>arma a doppio taglio</a:t>
            </a:r>
            <a:r>
              <a:rPr lang="it-IT" sz="2263" dirty="0">
                <a:solidFill>
                  <a:srgbClr val="003366"/>
                </a:solidFill>
                <a:latin typeface="+mn-lt"/>
              </a:rPr>
              <a:t>: da un lato la </a:t>
            </a:r>
            <a:r>
              <a:rPr lang="it-IT" sz="2263" b="1" dirty="0">
                <a:solidFill>
                  <a:srgbClr val="003366"/>
                </a:solidFill>
                <a:latin typeface="+mn-lt"/>
              </a:rPr>
              <a:t>flessibilità</a:t>
            </a:r>
            <a:r>
              <a:rPr lang="it-IT" sz="2263" dirty="0">
                <a:solidFill>
                  <a:srgbClr val="003366"/>
                </a:solidFill>
                <a:latin typeface="+mn-lt"/>
              </a:rPr>
              <a:t> del rapporto in termini di durata, ma dall’altro i </a:t>
            </a:r>
            <a:r>
              <a:rPr lang="it-IT" sz="2263" b="1" dirty="0">
                <a:solidFill>
                  <a:srgbClr val="003366"/>
                </a:solidFill>
                <a:latin typeface="+mn-lt"/>
              </a:rPr>
              <a:t>paletti</a:t>
            </a:r>
            <a:r>
              <a:rPr lang="it-IT" sz="2263" dirty="0">
                <a:solidFill>
                  <a:srgbClr val="003366"/>
                </a:solidFill>
                <a:latin typeface="+mn-lt"/>
              </a:rPr>
              <a:t> </a:t>
            </a:r>
            <a:r>
              <a:rPr lang="it-IT" sz="2263" b="1" dirty="0">
                <a:solidFill>
                  <a:srgbClr val="003366"/>
                </a:solidFill>
                <a:latin typeface="+mn-lt"/>
              </a:rPr>
              <a:t>normativi</a:t>
            </a:r>
            <a:r>
              <a:rPr lang="it-IT" sz="2263" dirty="0">
                <a:solidFill>
                  <a:srgbClr val="003366"/>
                </a:solidFill>
                <a:latin typeface="+mn-lt"/>
              </a:rPr>
              <a:t> nella stipula del contratto (obbligo di causale, proroghe limitate, intervalli obbligatori, limite massimo di durata) e i </a:t>
            </a:r>
            <a:r>
              <a:rPr lang="it-IT" sz="2263" b="1" dirty="0">
                <a:solidFill>
                  <a:srgbClr val="003366"/>
                </a:solidFill>
                <a:latin typeface="+mn-lt"/>
              </a:rPr>
              <a:t>costi</a:t>
            </a:r>
            <a:r>
              <a:rPr lang="it-IT" sz="2263" dirty="0">
                <a:solidFill>
                  <a:srgbClr val="003366"/>
                </a:solidFill>
                <a:latin typeface="+mn-lt"/>
              </a:rPr>
              <a:t> di una eventuale esigenza di </a:t>
            </a:r>
            <a:r>
              <a:rPr lang="it-IT" sz="2263" b="1" dirty="0">
                <a:solidFill>
                  <a:srgbClr val="003366"/>
                </a:solidFill>
                <a:latin typeface="+mn-lt"/>
              </a:rPr>
              <a:t>interruzione</a:t>
            </a:r>
            <a:r>
              <a:rPr lang="it-IT" sz="2263" dirty="0">
                <a:solidFill>
                  <a:srgbClr val="003366"/>
                </a:solidFill>
                <a:latin typeface="+mn-lt"/>
              </a:rPr>
              <a:t> dello stesso (stanti i vincoli e le limitazioni al recesso dal rapporto a termine). </a:t>
            </a:r>
            <a:br>
              <a:rPr lang="it-IT" sz="2263" dirty="0">
                <a:solidFill>
                  <a:srgbClr val="003366"/>
                </a:solidFill>
                <a:latin typeface="+mn-lt"/>
              </a:rPr>
            </a:br>
            <a:br>
              <a:rPr lang="it-IT" sz="2263" dirty="0">
                <a:solidFill>
                  <a:srgbClr val="003366"/>
                </a:solidFill>
                <a:latin typeface="+mn-lt"/>
              </a:rPr>
            </a:br>
            <a:r>
              <a:rPr lang="it-IT" sz="2263" dirty="0">
                <a:solidFill>
                  <a:srgbClr val="003366"/>
                </a:solidFill>
                <a:latin typeface="+mn-lt"/>
              </a:rPr>
              <a:t>Un chiaro </a:t>
            </a:r>
            <a:r>
              <a:rPr lang="it-IT" sz="2263" b="1" dirty="0">
                <a:solidFill>
                  <a:srgbClr val="003366"/>
                </a:solidFill>
                <a:latin typeface="+mn-lt"/>
              </a:rPr>
              <a:t>vantaggio</a:t>
            </a:r>
            <a:r>
              <a:rPr lang="it-IT" sz="2263" dirty="0">
                <a:solidFill>
                  <a:srgbClr val="003366"/>
                </a:solidFill>
                <a:latin typeface="+mn-lt"/>
              </a:rPr>
              <a:t>, ovviamente, sta nella </a:t>
            </a:r>
            <a:r>
              <a:rPr lang="it-IT" sz="2263" b="1" dirty="0">
                <a:solidFill>
                  <a:srgbClr val="003366"/>
                </a:solidFill>
                <a:latin typeface="+mn-lt"/>
              </a:rPr>
              <a:t>durata</a:t>
            </a:r>
            <a:br>
              <a:rPr lang="it-IT" sz="2263" dirty="0">
                <a:solidFill>
                  <a:srgbClr val="003366"/>
                </a:solidFill>
                <a:latin typeface="+mn-lt"/>
              </a:rPr>
            </a:br>
            <a:r>
              <a:rPr lang="it-IT" sz="2263" dirty="0">
                <a:solidFill>
                  <a:srgbClr val="003366"/>
                </a:solidFill>
                <a:latin typeface="+mn-lt"/>
              </a:rPr>
              <a:t>del vincolo contrattuale che si instaura con il lavoratore a termine, ma i </a:t>
            </a:r>
            <a:r>
              <a:rPr lang="it-IT" sz="2263" b="1" dirty="0">
                <a:solidFill>
                  <a:srgbClr val="003366"/>
                </a:solidFill>
                <a:latin typeface="+mn-lt"/>
              </a:rPr>
              <a:t>rischi del contenzioso (ispettivo e giudiziale) </a:t>
            </a:r>
            <a:r>
              <a:rPr lang="it-IT" sz="2263" dirty="0">
                <a:solidFill>
                  <a:srgbClr val="003366"/>
                </a:solidFill>
                <a:latin typeface="+mn-lt"/>
              </a:rPr>
              <a:t>e la sostanziale tutela rinforzata in caso di cessazione del rapporto, per cause differenti dalla scadenza del termine, portano a riflettere sulla opportunità di ricorrere con leggerezza a tale tipologia contrattuale. </a:t>
            </a:r>
          </a:p>
        </p:txBody>
      </p:sp>
      <p:sp>
        <p:nvSpPr>
          <p:cNvPr id="16387" name="Text Box 3">
            <a:extLst>
              <a:ext uri="{FF2B5EF4-FFF2-40B4-BE49-F238E27FC236}">
                <a16:creationId xmlns:a16="http://schemas.microsoft.com/office/drawing/2014/main" id="{96789144-0A7F-5F4D-B655-3B26843C78F1}"/>
              </a:ext>
            </a:extLst>
          </p:cNvPr>
          <p:cNvSpPr txBox="1">
            <a:spLocks noChangeArrowheads="1"/>
          </p:cNvSpPr>
          <p:nvPr/>
        </p:nvSpPr>
        <p:spPr bwMode="auto">
          <a:xfrm>
            <a:off x="3494214" y="1964933"/>
            <a:ext cx="184731" cy="44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862300" eaLnBrk="0" fontAlgn="base" hangingPunct="0">
              <a:spcBef>
                <a:spcPct val="0"/>
              </a:spcBef>
              <a:spcAft>
                <a:spcPct val="0"/>
              </a:spcAft>
              <a:buNone/>
            </a:pPr>
            <a:endParaRPr lang="it-IT" altLang="it-IT" sz="2263">
              <a:solidFill>
                <a:srgbClr val="000066"/>
              </a:solidFill>
              <a:latin typeface="Goudy Old Style" panose="02020502050305020303" pitchFamily="18" charset="77"/>
            </a:endParaRPr>
          </a:p>
        </p:txBody>
      </p:sp>
      <p:sp>
        <p:nvSpPr>
          <p:cNvPr id="16388" name="Segnaposto numero diapositiva 3">
            <a:extLst>
              <a:ext uri="{FF2B5EF4-FFF2-40B4-BE49-F238E27FC236}">
                <a16:creationId xmlns:a16="http://schemas.microsoft.com/office/drawing/2014/main" id="{21887E63-3893-974C-94C6-7C4709D018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18">
                <a:solidFill>
                  <a:schemeClr val="tx1"/>
                </a:solidFill>
                <a:latin typeface="Arial" panose="020B0604020202020204" pitchFamily="34" charset="0"/>
                <a:ea typeface="MS PGothic" panose="020B0600070205080204" pitchFamily="34" charset="-128"/>
              </a:defRPr>
            </a:lvl1pPr>
            <a:lvl2pPr marL="700618" indent="-269468">
              <a:spcBef>
                <a:spcPct val="20000"/>
              </a:spcBef>
              <a:buChar char="–"/>
              <a:defRPr sz="2641">
                <a:solidFill>
                  <a:schemeClr val="tx1"/>
                </a:solidFill>
                <a:latin typeface="Arial" panose="020B0604020202020204" pitchFamily="34" charset="0"/>
                <a:ea typeface="MS PGothic" panose="020B0600070205080204" pitchFamily="34" charset="-128"/>
              </a:defRPr>
            </a:lvl2pPr>
            <a:lvl3pPr marL="1077874" indent="-215575">
              <a:spcBef>
                <a:spcPct val="20000"/>
              </a:spcBef>
              <a:buChar char="•"/>
              <a:defRPr sz="2263">
                <a:solidFill>
                  <a:schemeClr val="tx1"/>
                </a:solidFill>
                <a:latin typeface="Arial" panose="020B0604020202020204" pitchFamily="34" charset="0"/>
                <a:ea typeface="MS PGothic" panose="020B0600070205080204" pitchFamily="34" charset="-128"/>
              </a:defRPr>
            </a:lvl3pPr>
            <a:lvl4pPr marL="1509025" indent="-215575">
              <a:spcBef>
                <a:spcPct val="20000"/>
              </a:spcBef>
              <a:buChar char="–"/>
              <a:defRPr sz="1886">
                <a:solidFill>
                  <a:schemeClr val="tx1"/>
                </a:solidFill>
                <a:latin typeface="Arial" panose="020B0604020202020204" pitchFamily="34" charset="0"/>
                <a:ea typeface="MS PGothic" panose="020B0600070205080204" pitchFamily="34" charset="-128"/>
              </a:defRPr>
            </a:lvl4pPr>
            <a:lvl5pPr marL="1940174" indent="-215575">
              <a:spcBef>
                <a:spcPct val="20000"/>
              </a:spcBef>
              <a:buChar char="»"/>
              <a:defRPr sz="1886">
                <a:solidFill>
                  <a:schemeClr val="tx1"/>
                </a:solidFill>
                <a:latin typeface="Arial" panose="020B0604020202020204" pitchFamily="34" charset="0"/>
                <a:ea typeface="MS PGothic" panose="020B0600070205080204" pitchFamily="34" charset="-128"/>
              </a:defRPr>
            </a:lvl5pPr>
            <a:lvl6pPr marL="2371324" indent="-215575" eaLnBrk="0" fontAlgn="base" hangingPunct="0">
              <a:spcBef>
                <a:spcPct val="20000"/>
              </a:spcBef>
              <a:spcAft>
                <a:spcPct val="0"/>
              </a:spcAft>
              <a:buChar char="»"/>
              <a:defRPr sz="1886">
                <a:solidFill>
                  <a:schemeClr val="tx1"/>
                </a:solidFill>
                <a:latin typeface="Arial" panose="020B0604020202020204" pitchFamily="34" charset="0"/>
                <a:ea typeface="MS PGothic" panose="020B0600070205080204" pitchFamily="34" charset="-128"/>
              </a:defRPr>
            </a:lvl6pPr>
            <a:lvl7pPr marL="2802474" indent="-215575" eaLnBrk="0" fontAlgn="base" hangingPunct="0">
              <a:spcBef>
                <a:spcPct val="20000"/>
              </a:spcBef>
              <a:spcAft>
                <a:spcPct val="0"/>
              </a:spcAft>
              <a:buChar char="»"/>
              <a:defRPr sz="1886">
                <a:solidFill>
                  <a:schemeClr val="tx1"/>
                </a:solidFill>
                <a:latin typeface="Arial" panose="020B0604020202020204" pitchFamily="34" charset="0"/>
                <a:ea typeface="MS PGothic" panose="020B0600070205080204" pitchFamily="34" charset="-128"/>
              </a:defRPr>
            </a:lvl7pPr>
            <a:lvl8pPr marL="3233623" indent="-215575" eaLnBrk="0" fontAlgn="base" hangingPunct="0">
              <a:spcBef>
                <a:spcPct val="20000"/>
              </a:spcBef>
              <a:spcAft>
                <a:spcPct val="0"/>
              </a:spcAft>
              <a:buChar char="»"/>
              <a:defRPr sz="1886">
                <a:solidFill>
                  <a:schemeClr val="tx1"/>
                </a:solidFill>
                <a:latin typeface="Arial" panose="020B0604020202020204" pitchFamily="34" charset="0"/>
                <a:ea typeface="MS PGothic" panose="020B0600070205080204" pitchFamily="34" charset="-128"/>
              </a:defRPr>
            </a:lvl8pPr>
            <a:lvl9pPr marL="3664772" indent="-215575" eaLnBrk="0" fontAlgn="base" hangingPunct="0">
              <a:spcBef>
                <a:spcPct val="20000"/>
              </a:spcBef>
              <a:spcAft>
                <a:spcPct val="0"/>
              </a:spcAft>
              <a:buChar char="»"/>
              <a:defRPr sz="1886">
                <a:solidFill>
                  <a:schemeClr val="tx1"/>
                </a:solidFill>
                <a:latin typeface="Arial" panose="020B0604020202020204" pitchFamily="34" charset="0"/>
                <a:ea typeface="MS PGothic" panose="020B0600070205080204" pitchFamily="34" charset="-128"/>
              </a:defRPr>
            </a:lvl9pPr>
          </a:lstStyle>
          <a:p>
            <a:pPr defTabSz="862300" fontAlgn="base">
              <a:spcBef>
                <a:spcPct val="0"/>
              </a:spcBef>
              <a:spcAft>
                <a:spcPct val="0"/>
              </a:spcAft>
              <a:buNone/>
            </a:pPr>
            <a:endParaRPr lang="it-IT" altLang="it-IT" sz="1320" dirty="0">
              <a:solidFill>
                <a:srgbClr val="000000"/>
              </a:solidFill>
              <a:latin typeface="Times New Roman" panose="02020603050405020304"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6E763-BBF9-9237-7BDE-2FCB470FA631}"/>
            </a:ext>
          </a:extLst>
        </p:cNvPr>
        <p:cNvGrpSpPr/>
        <p:nvPr/>
      </p:nvGrpSpPr>
      <p:grpSpPr>
        <a:xfrm>
          <a:off x="0" y="0"/>
          <a:ext cx="0" cy="0"/>
          <a:chOff x="0" y="0"/>
          <a:chExt cx="0" cy="0"/>
        </a:xfrm>
      </p:grpSpPr>
      <p:sp>
        <p:nvSpPr>
          <p:cNvPr id="1129475" name="Rectangle 3">
            <a:extLst>
              <a:ext uri="{FF2B5EF4-FFF2-40B4-BE49-F238E27FC236}">
                <a16:creationId xmlns:a16="http://schemas.microsoft.com/office/drawing/2014/main" id="{E925B505-D873-A27E-F246-CA0E227B6A67}"/>
              </a:ext>
            </a:extLst>
          </p:cNvPr>
          <p:cNvSpPr>
            <a:spLocks noGrp="1" noChangeArrowheads="1"/>
          </p:cNvSpPr>
          <p:nvPr>
            <p:ph type="title"/>
          </p:nvPr>
        </p:nvSpPr>
        <p:spPr>
          <a:xfrm>
            <a:off x="718634" y="653575"/>
            <a:ext cx="10754731" cy="4688747"/>
          </a:xfrm>
          <a:solidFill>
            <a:srgbClr val="FFFF00"/>
          </a:solidFill>
        </p:spPr>
        <p:txBody>
          <a:bodyPr/>
          <a:lstStyle/>
          <a:p>
            <a:pPr marL="380998" indent="-380998">
              <a:defRPr/>
            </a:pPr>
            <a:r>
              <a:rPr lang="it-IT" sz="2176" b="1"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t>	Orario di lavoro</a:t>
            </a:r>
            <a:br>
              <a:rPr lang="it-IT" sz="2176"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L’adattamento flessibile dell’orario di lavoro – non solo come flessibilità in entrata e in uscita rispetto agli orari di inizio e di fine della prestazione lavorativa – ma anche come collocazione della prestazione lavorativa in determinati ambiti temporali intesi come giornate, settimane e mesi, sia ricorrendo a una disciplina di orario </a:t>
            </a:r>
            <a:r>
              <a:rPr lang="it-IT" sz="2176" dirty="0" err="1">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multiperiodale</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sia con riferimento a una specifica turnazione può ridurre notevolmente la scelta soprattutto delle lavoratrici con obblighi di caregiver rispetto alle dimissioni.</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Peraltro la Corte di Giustizia della UE e la Corte di Cassazione hanno fra l’ottobre 2025 e l’aprile 2026 evidenziato la </a:t>
            </a:r>
            <a:r>
              <a:rPr lang="it-IT" sz="2176" b="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caratteristica discriminatoria </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della condotta del datore di lavoro che non consente un accomodamento ragionevole dell’orario di lavoro rispetto al lavoratore in caregiver.</a:t>
            </a:r>
          </a:p>
        </p:txBody>
      </p:sp>
    </p:spTree>
    <p:extLst>
      <p:ext uri="{BB962C8B-B14F-4D97-AF65-F5344CB8AC3E}">
        <p14:creationId xmlns:p14="http://schemas.microsoft.com/office/powerpoint/2010/main" val="6445964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3CBC3-05A4-D97B-65EE-455729836A16}"/>
            </a:ext>
          </a:extLst>
        </p:cNvPr>
        <p:cNvGrpSpPr/>
        <p:nvPr/>
      </p:nvGrpSpPr>
      <p:grpSpPr>
        <a:xfrm>
          <a:off x="0" y="0"/>
          <a:ext cx="0" cy="0"/>
          <a:chOff x="0" y="0"/>
          <a:chExt cx="0" cy="0"/>
        </a:xfrm>
      </p:grpSpPr>
      <p:sp>
        <p:nvSpPr>
          <p:cNvPr id="1129475" name="Rectangle 3">
            <a:extLst>
              <a:ext uri="{FF2B5EF4-FFF2-40B4-BE49-F238E27FC236}">
                <a16:creationId xmlns:a16="http://schemas.microsoft.com/office/drawing/2014/main" id="{2FB5B1CE-A8E1-030E-3B8B-9AF61C1FEF2C}"/>
              </a:ext>
            </a:extLst>
          </p:cNvPr>
          <p:cNvSpPr>
            <a:spLocks noGrp="1" noChangeArrowheads="1"/>
          </p:cNvSpPr>
          <p:nvPr>
            <p:ph type="title"/>
          </p:nvPr>
        </p:nvSpPr>
        <p:spPr>
          <a:xfrm>
            <a:off x="718634" y="133313"/>
            <a:ext cx="10754731" cy="5699929"/>
          </a:xfrm>
          <a:solidFill>
            <a:srgbClr val="FFFF00"/>
          </a:solidFill>
        </p:spPr>
        <p:txBody>
          <a:bodyPr/>
          <a:lstStyle/>
          <a:p>
            <a:pPr marL="380998" indent="-380998">
              <a:defRPr/>
            </a:pPr>
            <a:r>
              <a:rPr lang="it-IT" sz="2176" b="1"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t>	Caregiver discriminato sull’orario di lavoro come il lavoratore con disabilità</a:t>
            </a:r>
            <a:br>
              <a:rPr lang="it-IT" sz="2176"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Con il termine «caregiver familiare» si designa colui che si prende cura di una persona cara in condizioni di non autosufficienza, il quale deve farsi carico dell'organizzazione delle cure e dell'assistenza, nonché di ogni altro atto, anche amministrativo, che la persona assistita non è più in grado di compiere.</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Ci sono situazioni in cui questa funzione di aiuto assume connotati di impegno tali da rendere necessarie ed opportune misure di adattamento personalizzate a favore delle persone – lavoratori e lavoratrici – che si trovano nella condizione di assistere una persona cui sono legati per motivi affettivi o di parentela, quale che sia la loro età, perché affette da patologie invalidanti, anche croniche o degenerative.</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(cit. La Peruta, </a:t>
            </a:r>
            <a:r>
              <a:rPr lang="it-IT" sz="2176" i="1"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Legge 104, ora il caregiver ha diritto alle stesse tutele del disabile e il datore non può rifiutarsi: nuova sentenza</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in </a:t>
            </a:r>
            <a:r>
              <a:rPr lang="it-IT" sz="2176" i="1"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https://www.brocardi.it/notizie-giuridiche/legge-caregiver-diritto-alle-stesse-tutele-disabile-datore-rifiutarsi/6808.html</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96160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D7EC2-5CBC-973E-FF06-7D76E0808898}"/>
            </a:ext>
          </a:extLst>
        </p:cNvPr>
        <p:cNvGrpSpPr/>
        <p:nvPr/>
      </p:nvGrpSpPr>
      <p:grpSpPr>
        <a:xfrm>
          <a:off x="0" y="0"/>
          <a:ext cx="0" cy="0"/>
          <a:chOff x="0" y="0"/>
          <a:chExt cx="0" cy="0"/>
        </a:xfrm>
      </p:grpSpPr>
      <p:sp>
        <p:nvSpPr>
          <p:cNvPr id="1129475" name="Rectangle 3">
            <a:extLst>
              <a:ext uri="{FF2B5EF4-FFF2-40B4-BE49-F238E27FC236}">
                <a16:creationId xmlns:a16="http://schemas.microsoft.com/office/drawing/2014/main" id="{7FFF5CA9-12EE-72F1-262E-2956B468EDC0}"/>
              </a:ext>
            </a:extLst>
          </p:cNvPr>
          <p:cNvSpPr>
            <a:spLocks noGrp="1" noChangeArrowheads="1"/>
          </p:cNvSpPr>
          <p:nvPr>
            <p:ph type="title"/>
          </p:nvPr>
        </p:nvSpPr>
        <p:spPr>
          <a:xfrm>
            <a:off x="346841" y="164844"/>
            <a:ext cx="11394537" cy="4688747"/>
          </a:xfrm>
          <a:solidFill>
            <a:srgbClr val="FFFF00"/>
          </a:solidFill>
        </p:spPr>
        <p:txBody>
          <a:bodyPr/>
          <a:lstStyle/>
          <a:p>
            <a:pPr marL="380998" indent="-380998">
              <a:defRPr/>
            </a:pPr>
            <a:r>
              <a:rPr lang="it-IT" sz="2176" b="1"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t>	Caregiver discriminato sull’orario di lavoro come il lavoratore con disabilità</a:t>
            </a:r>
            <a:br>
              <a:rPr lang="it-IT" sz="2176"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Con la </a:t>
            </a:r>
            <a:r>
              <a:rPr lang="it-IT" sz="2176" b="1"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sentenza C-38/24 dell'11 settembre 2025 </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la </a:t>
            </a:r>
            <a:r>
              <a:rPr lang="it-IT" sz="2176" b="1"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Corte di Giustizia dell'Unione europea </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ha precisato i confini applicativi della </a:t>
            </a:r>
            <a:r>
              <a:rPr lang="it-IT" sz="2176"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normativa antidiscriminatoria</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estendendo gli “</a:t>
            </a:r>
            <a:r>
              <a:rPr lang="it-IT" sz="2176" b="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accomodamenti ragionevoli</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anche a lavoratori e lavoratrici caregiver, ovvero a coloro che, pur non presentando una disabilità personale, prestano assistenza a un familiare disabile. Si tratta di una lettura estensiva del principio di non discriminazione sancito dall'articolo 21 della Carta dei diritti fondamentali dell’UE, in connessione con la direttiva 2000/78/CE e col "modello sociale della disabilità".</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Il concetto di </a:t>
            </a:r>
            <a:r>
              <a:rPr lang="it-IT" sz="2176" b="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soluzione o accomodamento ragionevole </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trova fondamento nell'articolo 2 della Convenzione ONU sui diritti delle persone con disabilità: si tratta delle </a:t>
            </a:r>
            <a:r>
              <a:rPr lang="it-IT" sz="2176" b="1" i="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modifiche o degli adattamenti necessari, appropriati e non eccessivamente onerosi</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adottati nei singoli casi per consentire alle persone con disabilità il pieno godimento dei propri diritti su base di uguaglianza.</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Il principio si è trasformandosi in uno strumento centrale per l'inclusione nel mondo del lavoro, non solo delle persone direttamente interessate dalla disabilità, ma – come chiarito ora dalla CGUE – anche dei familiari che se ne prendono cura.</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endPar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24581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353BB-6708-9616-1498-20676119A8C8}"/>
            </a:ext>
          </a:extLst>
        </p:cNvPr>
        <p:cNvGrpSpPr/>
        <p:nvPr/>
      </p:nvGrpSpPr>
      <p:grpSpPr>
        <a:xfrm>
          <a:off x="0" y="0"/>
          <a:ext cx="0" cy="0"/>
          <a:chOff x="0" y="0"/>
          <a:chExt cx="0" cy="0"/>
        </a:xfrm>
      </p:grpSpPr>
      <p:sp>
        <p:nvSpPr>
          <p:cNvPr id="1129475" name="Rectangle 3">
            <a:extLst>
              <a:ext uri="{FF2B5EF4-FFF2-40B4-BE49-F238E27FC236}">
                <a16:creationId xmlns:a16="http://schemas.microsoft.com/office/drawing/2014/main" id="{71DE4C7D-70DB-8468-9B93-86C1EBB36944}"/>
              </a:ext>
            </a:extLst>
          </p:cNvPr>
          <p:cNvSpPr>
            <a:spLocks noGrp="1" noChangeArrowheads="1"/>
          </p:cNvSpPr>
          <p:nvPr>
            <p:ph type="title"/>
          </p:nvPr>
        </p:nvSpPr>
        <p:spPr>
          <a:xfrm>
            <a:off x="346841" y="164844"/>
            <a:ext cx="11394537" cy="4688747"/>
          </a:xfrm>
          <a:solidFill>
            <a:srgbClr val="FFFF00"/>
          </a:solidFill>
        </p:spPr>
        <p:txBody>
          <a:bodyPr/>
          <a:lstStyle/>
          <a:p>
            <a:pPr marL="380998" indent="-380998">
              <a:defRPr/>
            </a:pPr>
            <a:r>
              <a:rPr lang="it-IT" sz="2176" b="1"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t>	Caregiver discriminato sull’orario di lavoro come il lavoratore con disabilità</a:t>
            </a:r>
            <a:br>
              <a:rPr lang="it-IT" sz="2176"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In Italia, il Decreto Legislativo n. 62/2024 rappresenta un tassello fondamentale per l'attuazione di questi principi. Il decreto mira a rimuovere gli ostacoli che impediscono l'esercizio effettivo dei diritti civili e sociali da parte delle persone con disabilità, anche attraverso il riconoscimento di accomodamenti ragionevoli per i contesti lavorativi.</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In particolare, l'art. 5 bis della L. n. 104 del 1992, introdotto dallo stesso decreto, definisce l'accomodamento come l'insieme di misure necessarie, pertinenti, appropriate e adeguate, da valutare rispetto all'entità della tutela richiesta, al contesto specifico e alle risorse disponibili</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Adesso, allineandosi al diritto europeo e alle posizioni espresse dalla giurisprudenza della Corte di giustizia dell’Unione europea, anche la </a:t>
            </a:r>
            <a:r>
              <a:rPr lang="it-IT" sz="2176" b="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Corte di Cassazione, con la sentenza 13 aprile 2026, n. 9104</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ha rafforzato la tutela dei caregiver, avvicinandone la protezione a quella prevista per le persone con disabilità.</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endPar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9521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97A35-1AB5-07C5-47A7-DDA1B443C1C9}"/>
            </a:ext>
          </a:extLst>
        </p:cNvPr>
        <p:cNvGrpSpPr/>
        <p:nvPr/>
      </p:nvGrpSpPr>
      <p:grpSpPr>
        <a:xfrm>
          <a:off x="0" y="0"/>
          <a:ext cx="0" cy="0"/>
          <a:chOff x="0" y="0"/>
          <a:chExt cx="0" cy="0"/>
        </a:xfrm>
      </p:grpSpPr>
      <p:sp>
        <p:nvSpPr>
          <p:cNvPr id="1129475" name="Rectangle 3">
            <a:extLst>
              <a:ext uri="{FF2B5EF4-FFF2-40B4-BE49-F238E27FC236}">
                <a16:creationId xmlns:a16="http://schemas.microsoft.com/office/drawing/2014/main" id="{46C67113-B9C0-7ABD-42FF-BC4DFBB1BF83}"/>
              </a:ext>
            </a:extLst>
          </p:cNvPr>
          <p:cNvSpPr>
            <a:spLocks noGrp="1" noChangeArrowheads="1"/>
          </p:cNvSpPr>
          <p:nvPr>
            <p:ph type="title"/>
          </p:nvPr>
        </p:nvSpPr>
        <p:spPr>
          <a:xfrm>
            <a:off x="346841" y="164844"/>
            <a:ext cx="11394537" cy="4688747"/>
          </a:xfrm>
          <a:solidFill>
            <a:srgbClr val="FFFF00"/>
          </a:solidFill>
        </p:spPr>
        <p:txBody>
          <a:bodyPr/>
          <a:lstStyle/>
          <a:p>
            <a:pPr marL="380998" indent="-380998">
              <a:defRPr/>
            </a:pPr>
            <a:r>
              <a:rPr lang="it-IT" sz="2176" b="1"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t>	Caregiver discriminato sull’orario di lavoro come il lavoratore con disabilità</a:t>
            </a:r>
            <a:br>
              <a:rPr lang="it-IT" sz="2176"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Il principio centrale è che </a:t>
            </a:r>
            <a:r>
              <a:rPr lang="it-IT" sz="2176" b="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può configurarsi una discriminazione indiretta </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non solo nei confronti del lavoratore disabile, ma anche del lavoratore che subisce un pregiudizio in ragione dell’assistenza prestata a un familiare disabile. In questo quadro, il datore di lavoro è tenuto ad adottare “</a:t>
            </a:r>
            <a:r>
              <a:rPr lang="it-IT" sz="2176" dirty="0">
                <a:solidFill>
                  <a:srgbClr val="C00000"/>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accomodamenti ragionevoli</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it-IT" sz="2176" b="1" dirty="0">
                <a:solidFill>
                  <a:srgbClr val="C00000"/>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stabili e non meramente temporanei, purché non comportino oneri sproporzionati</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Il caso riguardava una dipendente di ATAC, operatrice di stazione e madre di un figlio con disabilità, che aveva chiesto l’assegnazione stabile al turno mattutino. La domanda era stata respinta dal Tribunale di Roma e dalla Corte d'Appello di Roma, che avevano escluso la discriminazione, ritenendo la lavoratrice già sufficientemente agevolata.</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La Cassazione ha censurato la decisione d’appello, osservando che il giudice non aveva valutato adeguatamente la </a:t>
            </a:r>
            <a:r>
              <a:rPr lang="it-IT" sz="2176" b="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necessità di soluzioni strutturali e non provvisorie</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in presenza di una condizione di assistenza stabile e duratura. Inoltre, ha sottolineato che non si può limitare il confronto ai soli lavoratori disabili diretti, perché la discriminazione </a:t>
            </a:r>
            <a:r>
              <a:rPr lang="it-IT" sz="2176" b="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va valutata rispetto alla specifica situazione del caregiver </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e alle sue esigenze di cura.</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endPar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898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2A0A9-C14F-A330-F12C-B236E611B680}"/>
            </a:ext>
          </a:extLst>
        </p:cNvPr>
        <p:cNvGrpSpPr/>
        <p:nvPr/>
      </p:nvGrpSpPr>
      <p:grpSpPr>
        <a:xfrm>
          <a:off x="0" y="0"/>
          <a:ext cx="0" cy="0"/>
          <a:chOff x="0" y="0"/>
          <a:chExt cx="0" cy="0"/>
        </a:xfrm>
      </p:grpSpPr>
      <p:sp>
        <p:nvSpPr>
          <p:cNvPr id="1129475" name="Rectangle 3">
            <a:extLst>
              <a:ext uri="{FF2B5EF4-FFF2-40B4-BE49-F238E27FC236}">
                <a16:creationId xmlns:a16="http://schemas.microsoft.com/office/drawing/2014/main" id="{171E7AF5-D553-6FCE-B7CE-B73196E73272}"/>
              </a:ext>
            </a:extLst>
          </p:cNvPr>
          <p:cNvSpPr>
            <a:spLocks noGrp="1" noChangeArrowheads="1"/>
          </p:cNvSpPr>
          <p:nvPr>
            <p:ph type="title"/>
          </p:nvPr>
        </p:nvSpPr>
        <p:spPr>
          <a:xfrm>
            <a:off x="346841" y="164844"/>
            <a:ext cx="11394537" cy="4688747"/>
          </a:xfrm>
          <a:solidFill>
            <a:srgbClr val="FFFF00"/>
          </a:solidFill>
        </p:spPr>
        <p:txBody>
          <a:bodyPr/>
          <a:lstStyle/>
          <a:p>
            <a:pPr marL="380998" indent="-380998">
              <a:defRPr/>
            </a:pPr>
            <a:r>
              <a:rPr lang="it-IT" sz="2176" b="1"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t>	Caregiver discriminato sull’orario di lavoro come il lavoratore con disabilità</a:t>
            </a:r>
            <a:br>
              <a:rPr lang="it-IT" sz="2176"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È stato ritenuto rilevante anche il fatto che l’azienda avesse già previsto, in altri casi, assegnazioni stabili a turni agevolati per lavoratori con inidoneità, dimostrando quindi l’esistenza di </a:t>
            </a:r>
            <a:r>
              <a:rPr lang="it-IT" sz="2176" b="1"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margini organizzativi non adeguatamente considerati </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nel caso concreto.</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La sentenza n. 9104/2026 della Cassazione ha affermato che:</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it-IT" sz="2176" b="1"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l’adozione di misure solo temporanee non è sufficiente </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quando la disabilità (anche del familiare assistito) è permanente;</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it-IT" sz="2176" b="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è discriminatorio </a:t>
            </a:r>
            <a:r>
              <a:rPr lang="it-IT" sz="2176" b="1"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trattare situazioni con esigenze diverse come equivalenti</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it-IT" sz="2176" b="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è discriminatorio </a:t>
            </a:r>
            <a:r>
              <a:rPr lang="it-IT" sz="2176" b="1"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anche il mancato riscontro del datore alla disponibilità del lavoratore </a:t>
            </a: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a soluzioni alternative, inclusa l’eventuale adibizione a mansioni inferiori, se ciò può evitare la compromissione della vita lavorativa.</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endPar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6529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7">
            <a:extLst>
              <a:ext uri="{FF2B5EF4-FFF2-40B4-BE49-F238E27FC236}">
                <a16:creationId xmlns:a16="http://schemas.microsoft.com/office/drawing/2014/main" id="{251F56A5-2F7B-26B1-440A-15AC1108BEB5}"/>
              </a:ext>
            </a:extLst>
          </p:cNvPr>
          <p:cNvSpPr txBox="1">
            <a:spLocks/>
          </p:cNvSpPr>
          <p:nvPr/>
        </p:nvSpPr>
        <p:spPr>
          <a:xfrm>
            <a:off x="1908175" y="2012950"/>
            <a:ext cx="8375650" cy="28321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it-IT" sz="3395" kern="0" dirty="0">
                <a:solidFill>
                  <a:srgbClr val="C00000"/>
                </a:solidFill>
                <a:latin typeface="Aharoni" panose="02010803020104030203" pitchFamily="2" charset="-79"/>
                <a:cs typeface="Aharoni" panose="02010803020104030203" pitchFamily="2" charset="-79"/>
              </a:rPr>
              <a:t>Regolamento aziendale: </a:t>
            </a:r>
          </a:p>
          <a:p>
            <a:pPr algn="l">
              <a:defRPr/>
            </a:pPr>
            <a:r>
              <a:rPr lang="it-IT" sz="3395" kern="0" dirty="0">
                <a:solidFill>
                  <a:srgbClr val="C00000"/>
                </a:solidFill>
                <a:latin typeface="Aharoni" panose="02010803020104030203" pitchFamily="2" charset="-79"/>
                <a:cs typeface="Aharoni" panose="02010803020104030203" pitchFamily="2" charset="-79"/>
              </a:rPr>
              <a:t>per disciplinare la flessibilità</a:t>
            </a:r>
          </a:p>
          <a:p>
            <a:pPr algn="r">
              <a:defRPr/>
            </a:pPr>
            <a:endParaRPr lang="it-IT" sz="3395" kern="0" dirty="0">
              <a:solidFill>
                <a:srgbClr val="C00000"/>
              </a:solidFill>
              <a:latin typeface="Aharoni" panose="02010803020104030203" pitchFamily="2" charset="-79"/>
              <a:cs typeface="Aharoni" panose="02010803020104030203" pitchFamily="2" charset="-79"/>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3">
            <a:extLst>
              <a:ext uri="{FF2B5EF4-FFF2-40B4-BE49-F238E27FC236}">
                <a16:creationId xmlns:a16="http://schemas.microsoft.com/office/drawing/2014/main" id="{A5618616-F9A7-791E-1DC0-C0C4EBADE789}"/>
              </a:ext>
            </a:extLst>
          </p:cNvPr>
          <p:cNvSpPr>
            <a:spLocks noChangeArrowheads="1"/>
          </p:cNvSpPr>
          <p:nvPr/>
        </p:nvSpPr>
        <p:spPr bwMode="auto">
          <a:xfrm>
            <a:off x="2263755" y="1280620"/>
            <a:ext cx="7464867" cy="40334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defRPr/>
            </a:pPr>
            <a:r>
              <a:rPr lang="it-IT" altLang="it-IT" sz="2134" dirty="0"/>
              <a:t>Fra le tematiche di maggiore </a:t>
            </a:r>
            <a:r>
              <a:rPr lang="it-IT" altLang="it-IT" sz="2134" i="1" dirty="0">
                <a:solidFill>
                  <a:srgbClr val="FF0000"/>
                </a:solidFill>
                <a:effectLst>
                  <a:outerShdw blurRad="38100" dist="38100" dir="2700000" algn="tl">
                    <a:srgbClr val="000000">
                      <a:alpha val="43137"/>
                    </a:srgbClr>
                  </a:outerShdw>
                </a:effectLst>
              </a:rPr>
              <a:t>innovazione</a:t>
            </a:r>
            <a:r>
              <a:rPr lang="it-IT" altLang="it-IT" sz="2134" dirty="0"/>
              <a:t> che possono essere favorite dal consulente del lavoro nel contesto di una organizzazione aziendale rileva senza dubbio l’avvio di </a:t>
            </a:r>
            <a:r>
              <a:rPr lang="it-IT" altLang="it-IT" sz="2134" b="1" dirty="0">
                <a:effectLst>
                  <a:outerShdw blurRad="38100" dist="38100" dir="2700000" algn="tl">
                    <a:srgbClr val="000000">
                      <a:alpha val="43137"/>
                    </a:srgbClr>
                  </a:outerShdw>
                </a:effectLst>
              </a:rPr>
              <a:t>dinamiche gestionali </a:t>
            </a:r>
            <a:r>
              <a:rPr lang="it-IT" altLang="it-IT" sz="2134" dirty="0"/>
              <a:t>che consentano </a:t>
            </a:r>
            <a:r>
              <a:rPr lang="it-IT" altLang="it-IT" sz="2134" b="1" dirty="0"/>
              <a:t>al datore di lavoro</a:t>
            </a:r>
            <a:r>
              <a:rPr lang="it-IT" altLang="it-IT" sz="2134" dirty="0"/>
              <a:t> di </a:t>
            </a:r>
            <a:r>
              <a:rPr lang="it-IT" altLang="it-IT" sz="2134" b="1" dirty="0">
                <a:solidFill>
                  <a:srgbClr val="FF0000"/>
                </a:solidFill>
                <a:effectLst>
                  <a:outerShdw blurRad="38100" dist="38100" dir="2700000" algn="tl">
                    <a:srgbClr val="000000">
                      <a:alpha val="43137"/>
                    </a:srgbClr>
                  </a:outerShdw>
                </a:effectLst>
              </a:rPr>
              <a:t>intervenire</a:t>
            </a:r>
            <a:r>
              <a:rPr lang="it-IT" altLang="it-IT" sz="2134" dirty="0"/>
              <a:t> </a:t>
            </a:r>
            <a:r>
              <a:rPr lang="it-IT" altLang="it-IT" sz="2134" b="1" dirty="0">
                <a:solidFill>
                  <a:srgbClr val="FF0000"/>
                </a:solidFill>
                <a:effectLst>
                  <a:outerShdw blurRad="38100" dist="38100" dir="2700000" algn="tl">
                    <a:srgbClr val="000000">
                      <a:alpha val="43137"/>
                    </a:srgbClr>
                  </a:outerShdw>
                </a:effectLst>
                <a:highlight>
                  <a:srgbClr val="FFFF00"/>
                </a:highlight>
              </a:rPr>
              <a:t>in autonomia</a:t>
            </a:r>
            <a:r>
              <a:rPr lang="it-IT" altLang="it-IT" sz="2134" dirty="0"/>
              <a:t>, senza obblighi di interazione sindacale (non occorre coinvolgere rappresentanze sindacali interne né territoriali) o amministrativa (non è necessario ottenere validazioni né certificazioni da parte di Ispettorato del Lavoro, INPS o INAIL), </a:t>
            </a:r>
            <a:r>
              <a:rPr lang="it-IT" altLang="it-IT" sz="2134" b="1" dirty="0">
                <a:solidFill>
                  <a:srgbClr val="FF0000"/>
                </a:solidFill>
                <a:effectLst>
                  <a:outerShdw blurRad="38100" dist="38100" dir="2700000" algn="tl">
                    <a:srgbClr val="000000">
                      <a:alpha val="43137"/>
                    </a:srgbClr>
                  </a:outerShdw>
                </a:effectLst>
              </a:rPr>
              <a:t>sui contratti e sui rapporti di lavoro </a:t>
            </a:r>
            <a:r>
              <a:rPr lang="it-IT" altLang="it-IT" sz="2134" dirty="0"/>
              <a:t>sviluppati in azienda tramite un </a:t>
            </a:r>
            <a:r>
              <a:rPr lang="it-IT" altLang="it-IT" sz="2134" b="1" dirty="0">
                <a:highlight>
                  <a:srgbClr val="FFFF00"/>
                </a:highlight>
              </a:rPr>
              <a:t>regolamento </a:t>
            </a:r>
            <a:r>
              <a:rPr lang="it-IT" altLang="it-IT" sz="2134" dirty="0"/>
              <a:t>o una </a:t>
            </a:r>
            <a:r>
              <a:rPr lang="it-IT" altLang="it-IT" sz="2134" b="1" i="1" dirty="0">
                <a:highlight>
                  <a:srgbClr val="FFFF00"/>
                </a:highlight>
              </a:rPr>
              <a:t>policy</a:t>
            </a:r>
            <a:r>
              <a:rPr lang="it-IT" altLang="it-IT" sz="2134" b="1" dirty="0">
                <a:highlight>
                  <a:srgbClr val="FFFF00"/>
                </a:highlight>
              </a:rPr>
              <a:t> aziendale</a:t>
            </a:r>
            <a:r>
              <a:rPr lang="it-IT" altLang="it-IT" sz="2134" dirty="0"/>
              <a:t>.</a:t>
            </a:r>
          </a:p>
          <a:p>
            <a:pPr>
              <a:spcBef>
                <a:spcPct val="0"/>
              </a:spcBef>
              <a:buFontTx/>
              <a:buNone/>
              <a:defRPr/>
            </a:pPr>
            <a:endParaRPr lang="it-IT" altLang="it-IT" sz="2134"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3">
            <a:extLst>
              <a:ext uri="{FF2B5EF4-FFF2-40B4-BE49-F238E27FC236}">
                <a16:creationId xmlns:a16="http://schemas.microsoft.com/office/drawing/2014/main" id="{E2B68A71-697F-B14B-E283-4B796A5C3C82}"/>
              </a:ext>
            </a:extLst>
          </p:cNvPr>
          <p:cNvSpPr>
            <a:spLocks noChangeArrowheads="1"/>
          </p:cNvSpPr>
          <p:nvPr/>
        </p:nvSpPr>
        <p:spPr bwMode="auto">
          <a:xfrm>
            <a:off x="2263755" y="1280620"/>
            <a:ext cx="7464867" cy="33765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defRPr/>
            </a:pPr>
            <a:r>
              <a:rPr lang="it-IT" altLang="it-IT" sz="2134" dirty="0"/>
              <a:t>Il regolamento aziendale è una delle </a:t>
            </a:r>
            <a:r>
              <a:rPr lang="it-IT" altLang="it-IT" sz="2134" b="1" dirty="0">
                <a:effectLst>
                  <a:outerShdw blurRad="38100" dist="38100" dir="2700000" algn="tl">
                    <a:srgbClr val="000000">
                      <a:alpha val="43137"/>
                    </a:srgbClr>
                  </a:outerShdw>
                </a:effectLst>
              </a:rPr>
              <a:t>fonti di organizzazione del rapporto di lavoro</a:t>
            </a:r>
            <a:r>
              <a:rPr lang="it-IT" altLang="it-IT" sz="2134" dirty="0"/>
              <a:t> che consiste in un insieme di </a:t>
            </a:r>
            <a:r>
              <a:rPr lang="it-IT" altLang="it-IT" sz="2134" b="1" dirty="0">
                <a:effectLst>
                  <a:outerShdw blurRad="38100" dist="38100" dir="2700000" algn="tl">
                    <a:srgbClr val="000000">
                      <a:alpha val="43137"/>
                    </a:srgbClr>
                  </a:outerShdw>
                </a:effectLst>
                <a:highlight>
                  <a:srgbClr val="FFFF00"/>
                </a:highlight>
              </a:rPr>
              <a:t>norme adottate unilateralmente dal datore di lavoro </a:t>
            </a:r>
            <a:r>
              <a:rPr lang="it-IT" altLang="it-IT" sz="2134" dirty="0"/>
              <a:t>nel rispetto delle disposizioni di legge e del contratto collettivo in attuazione dei diritti e dei poteri derivanti dal combinato disposto dagli </a:t>
            </a:r>
            <a:r>
              <a:rPr lang="it-IT" altLang="it-IT" sz="2134" b="1" dirty="0">
                <a:solidFill>
                  <a:srgbClr val="FF0000"/>
                </a:solidFill>
                <a:effectLst>
                  <a:outerShdw blurRad="38100" dist="38100" dir="2700000" algn="tl">
                    <a:srgbClr val="000000">
                      <a:alpha val="43137"/>
                    </a:srgbClr>
                  </a:outerShdw>
                </a:effectLst>
                <a:highlight>
                  <a:srgbClr val="FFFF00"/>
                </a:highlight>
              </a:rPr>
              <a:t>artt. 1322 e 2086 cod. civ.</a:t>
            </a:r>
            <a:r>
              <a:rPr lang="it-IT" altLang="it-IT" sz="2134" dirty="0"/>
              <a:t>, per: integrare la normativa, in riferimento a situazioni tipiche, adattandola alle necessità reali del contesto aziendale; regolamentare l’utilizzo degli strumenti di lavoro; definire le modalità organizzative delle prestazioni di lavoro.</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3">
            <a:extLst>
              <a:ext uri="{FF2B5EF4-FFF2-40B4-BE49-F238E27FC236}">
                <a16:creationId xmlns:a16="http://schemas.microsoft.com/office/drawing/2014/main" id="{E8661EB1-D20B-9F29-B7B7-C215BDB88EAE}"/>
              </a:ext>
            </a:extLst>
          </p:cNvPr>
          <p:cNvSpPr>
            <a:spLocks noChangeArrowheads="1"/>
          </p:cNvSpPr>
          <p:nvPr/>
        </p:nvSpPr>
        <p:spPr bwMode="auto">
          <a:xfrm>
            <a:off x="2263753" y="594510"/>
            <a:ext cx="7664494" cy="534710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it-IT" altLang="it-IT" sz="2134" b="1" dirty="0">
                <a:solidFill>
                  <a:srgbClr val="FF0000"/>
                </a:solidFill>
                <a:effectLst>
                  <a:outerShdw blurRad="38100" dist="38100" dir="2700000" algn="tl">
                    <a:srgbClr val="000000">
                      <a:alpha val="43137"/>
                    </a:srgbClr>
                  </a:outerShdw>
                </a:effectLst>
              </a:rPr>
              <a:t>Art. 2104 cod. civ. – Diligenza del prestatore di lavoro</a:t>
            </a:r>
          </a:p>
          <a:p>
            <a:pPr>
              <a:spcBef>
                <a:spcPct val="0"/>
              </a:spcBef>
              <a:buFontTx/>
              <a:buNone/>
              <a:defRPr/>
            </a:pPr>
            <a:endParaRPr lang="it-IT" altLang="it-IT" sz="2134" dirty="0"/>
          </a:p>
          <a:p>
            <a:pPr algn="just">
              <a:spcBef>
                <a:spcPct val="0"/>
              </a:spcBef>
              <a:buFontTx/>
              <a:buNone/>
              <a:defRPr/>
            </a:pPr>
            <a:r>
              <a:rPr lang="it-IT" altLang="it-IT" sz="2134" dirty="0"/>
              <a:t>Il prestatore di lavoro deve usare la diligenza richiesta dalla natura della prestazione dovuta, dall'interesse dell'impresa e da quello superiore della produzione nazionale [1176].</a:t>
            </a:r>
          </a:p>
          <a:p>
            <a:pPr algn="just">
              <a:spcBef>
                <a:spcPct val="0"/>
              </a:spcBef>
              <a:buFontTx/>
              <a:buNone/>
              <a:defRPr/>
            </a:pPr>
            <a:endParaRPr lang="it-IT" altLang="it-IT" sz="2134" dirty="0"/>
          </a:p>
          <a:p>
            <a:pPr algn="just">
              <a:spcBef>
                <a:spcPct val="0"/>
              </a:spcBef>
              <a:buFontTx/>
              <a:buNone/>
              <a:defRPr/>
            </a:pPr>
            <a:r>
              <a:rPr lang="it-IT" altLang="it-IT" sz="2134" dirty="0"/>
              <a:t>Deve inoltre osservare le </a:t>
            </a:r>
            <a:r>
              <a:rPr lang="it-IT" altLang="it-IT" sz="2134" b="1" dirty="0">
                <a:effectLst>
                  <a:outerShdw blurRad="38100" dist="38100" dir="2700000" algn="tl">
                    <a:srgbClr val="000000">
                      <a:alpha val="43137"/>
                    </a:srgbClr>
                  </a:outerShdw>
                </a:effectLst>
                <a:highlight>
                  <a:srgbClr val="FFFF00"/>
                </a:highlight>
              </a:rPr>
              <a:t>disposizioni per l'esecuzione e per la disciplina del lavoro impartite dall'imprenditore </a:t>
            </a:r>
            <a:r>
              <a:rPr lang="it-IT" altLang="it-IT" sz="2134" dirty="0"/>
              <a:t>e dai collaboratori di questo dai quali gerarchicamente dipende [2086, 2090, 2094, 2106, 2236].</a:t>
            </a:r>
          </a:p>
          <a:p>
            <a:pPr algn="just">
              <a:spcBef>
                <a:spcPct val="0"/>
              </a:spcBef>
              <a:buFontTx/>
              <a:buNone/>
              <a:defRPr/>
            </a:pPr>
            <a:endParaRPr lang="it-IT" altLang="it-IT" sz="2134" dirty="0"/>
          </a:p>
          <a:p>
            <a:pPr algn="just">
              <a:spcBef>
                <a:spcPct val="0"/>
              </a:spcBef>
              <a:buFontTx/>
              <a:buNone/>
              <a:defRPr/>
            </a:pPr>
            <a:r>
              <a:rPr lang="it-IT" altLang="it-IT" sz="2134" i="1" dirty="0">
                <a:effectLst>
                  <a:outerShdw blurRad="38100" dist="38100" dir="2700000" algn="tl">
                    <a:srgbClr val="000000">
                      <a:alpha val="43137"/>
                    </a:srgbClr>
                  </a:outerShdw>
                </a:effectLst>
              </a:rPr>
              <a:t>L'obbligo di diligenza si sostanzia nell'esecuzione della prestazione lavorativa secondo la particolare natura di essa nonché nell'esecuzione dei comportamenti accessori che si rendono necessari in relazione all'interesse del datore di lavoro a conseguire un'utile prestazione.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6F30AC68-6E76-1A63-3C6E-8D4F08520FA2}"/>
              </a:ext>
            </a:extLst>
          </p:cNvPr>
          <p:cNvSpPr>
            <a:spLocks noChangeArrowheads="1"/>
          </p:cNvSpPr>
          <p:nvPr/>
        </p:nvSpPr>
        <p:spPr bwMode="auto">
          <a:xfrm>
            <a:off x="1256370" y="369999"/>
            <a:ext cx="9679260" cy="531587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862300">
              <a:spcBef>
                <a:spcPct val="0"/>
              </a:spcBef>
              <a:buNone/>
              <a:defRPr/>
            </a:pPr>
            <a:r>
              <a:rPr lang="it-IT" altLang="it-IT" sz="2263" b="1" i="1" dirty="0">
                <a:solidFill>
                  <a:srgbClr val="C00000"/>
                </a:solidFill>
                <a:effectLst>
                  <a:outerShdw blurRad="38100" dist="38100" dir="2700000" algn="tl">
                    <a:srgbClr val="000000">
                      <a:alpha val="43137"/>
                    </a:srgbClr>
                  </a:outerShdw>
                </a:effectLst>
              </a:rPr>
              <a:t>A-causalità per 12 mesi</a:t>
            </a:r>
          </a:p>
          <a:p>
            <a:pPr defTabSz="862300">
              <a:spcBef>
                <a:spcPct val="0"/>
              </a:spcBef>
              <a:buNone/>
              <a:defRPr/>
            </a:pPr>
            <a:r>
              <a:rPr lang="it-IT" altLang="it-IT" sz="2263" dirty="0">
                <a:solidFill>
                  <a:srgbClr val="003366"/>
                </a:solidFill>
              </a:rPr>
              <a:t>L’art. 19, comma 1, del </a:t>
            </a:r>
            <a:r>
              <a:rPr lang="it-IT" altLang="it-IT" sz="2263" dirty="0" err="1">
                <a:solidFill>
                  <a:srgbClr val="003366"/>
                </a:solidFill>
              </a:rPr>
              <a:t>D.Lgs.</a:t>
            </a:r>
            <a:r>
              <a:rPr lang="it-IT" altLang="it-IT" sz="2263" dirty="0">
                <a:solidFill>
                  <a:srgbClr val="003366"/>
                </a:solidFill>
              </a:rPr>
              <a:t> n. 81/2015, come modificato dall'art. 1, comma 1, lettera a), numero 1), del </a:t>
            </a:r>
            <a:r>
              <a:rPr lang="it-IT" altLang="it-IT" sz="2263" dirty="0" err="1">
                <a:solidFill>
                  <a:srgbClr val="003366"/>
                </a:solidFill>
              </a:rPr>
              <a:t>d.l.</a:t>
            </a:r>
            <a:r>
              <a:rPr lang="it-IT" altLang="it-IT" sz="2263" dirty="0">
                <a:solidFill>
                  <a:srgbClr val="003366"/>
                </a:solidFill>
              </a:rPr>
              <a:t> n. 87/2018, consente l’apposizione di un </a:t>
            </a:r>
            <a:r>
              <a:rPr lang="it-IT" altLang="it-IT" sz="2263" b="1" dirty="0">
                <a:solidFill>
                  <a:srgbClr val="003366"/>
                </a:solidFill>
              </a:rPr>
              <a:t>termine</a:t>
            </a:r>
            <a:r>
              <a:rPr lang="it-IT" altLang="it-IT" sz="2263" dirty="0">
                <a:solidFill>
                  <a:srgbClr val="003366"/>
                </a:solidFill>
              </a:rPr>
              <a:t> alla durata del contratto di lavoro subordinato di </a:t>
            </a:r>
            <a:r>
              <a:rPr lang="it-IT" altLang="it-IT" sz="2263" b="1" dirty="0">
                <a:solidFill>
                  <a:srgbClr val="003366"/>
                </a:solidFill>
              </a:rPr>
              <a:t>durata non superiore a 12 mesi</a:t>
            </a:r>
            <a:r>
              <a:rPr lang="it-IT" altLang="it-IT" sz="2263" dirty="0">
                <a:solidFill>
                  <a:srgbClr val="003366"/>
                </a:solidFill>
              </a:rPr>
              <a:t>, concluso fra un datore di lavoro e un lavoratore per lo svolgimento di qualunque tipo di mansione, a fronte delle normali necessità aziendali, </a:t>
            </a:r>
            <a:r>
              <a:rPr lang="it-IT" altLang="it-IT" sz="2263" b="1" dirty="0">
                <a:solidFill>
                  <a:srgbClr val="003366"/>
                </a:solidFill>
              </a:rPr>
              <a:t>senza esigenza di causali specifiche</a:t>
            </a:r>
            <a:r>
              <a:rPr lang="it-IT" altLang="it-IT" sz="2263" dirty="0">
                <a:solidFill>
                  <a:srgbClr val="003366"/>
                </a:solidFill>
              </a:rPr>
              <a:t>, ma soprattutto attraverso l’autonoma valutazione del datore di lavoro, totalmente svincolata da ogni giudizio inerente i criteri della oggettività tecnico-organizzativa.</a:t>
            </a:r>
          </a:p>
          <a:p>
            <a:pPr defTabSz="862300">
              <a:spcBef>
                <a:spcPct val="0"/>
              </a:spcBef>
              <a:buNone/>
              <a:defRPr/>
            </a:pPr>
            <a:endParaRPr lang="it-IT" altLang="it-IT" sz="2263" dirty="0">
              <a:solidFill>
                <a:srgbClr val="003366"/>
              </a:solidFill>
            </a:endParaRPr>
          </a:p>
          <a:p>
            <a:pPr defTabSz="862300">
              <a:spcBef>
                <a:spcPct val="0"/>
              </a:spcBef>
              <a:buNone/>
              <a:defRPr/>
            </a:pPr>
            <a:r>
              <a:rPr lang="it-IT" altLang="it-IT" sz="2263" dirty="0">
                <a:solidFill>
                  <a:srgbClr val="003366"/>
                </a:solidFill>
              </a:rPr>
              <a:t>Circolare MLPS n. 17/2018: "</a:t>
            </a:r>
            <a:r>
              <a:rPr lang="it-IT" altLang="it-IT" sz="2263" i="1" dirty="0">
                <a:solidFill>
                  <a:srgbClr val="003366"/>
                </a:solidFill>
              </a:rPr>
              <a:t>le parti possono stipulare liberamente un contratto di lavoro a termine di durata non superiore a 12 mesi, mentre in caso di durata superiore tale possibilità è riconosciuta esclusivamente in presenza di specifiche ragioni che giustificano un’assunzione a termine</a:t>
            </a:r>
            <a:r>
              <a:rPr lang="it-IT" altLang="it-IT" sz="2263" dirty="0">
                <a:solidFill>
                  <a:srgbClr val="003366"/>
                </a:solidFill>
              </a:rPr>
              <a: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3">
            <a:extLst>
              <a:ext uri="{FF2B5EF4-FFF2-40B4-BE49-F238E27FC236}">
                <a16:creationId xmlns:a16="http://schemas.microsoft.com/office/drawing/2014/main" id="{5770E546-F70F-9744-7CC1-2F8EE1BB11D5}"/>
              </a:ext>
            </a:extLst>
          </p:cNvPr>
          <p:cNvSpPr>
            <a:spLocks noChangeArrowheads="1"/>
          </p:cNvSpPr>
          <p:nvPr/>
        </p:nvSpPr>
        <p:spPr bwMode="auto">
          <a:xfrm>
            <a:off x="2263754" y="1280621"/>
            <a:ext cx="7664494" cy="33765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it-IT" altLang="it-IT" sz="2134" b="1" dirty="0">
                <a:solidFill>
                  <a:srgbClr val="FF0000"/>
                </a:solidFill>
                <a:effectLst>
                  <a:outerShdw blurRad="38100" dist="38100" dir="2700000" algn="tl">
                    <a:srgbClr val="000000">
                      <a:alpha val="43137"/>
                    </a:srgbClr>
                  </a:outerShdw>
                </a:effectLst>
              </a:rPr>
              <a:t>Art. 1322 cod. civ. – Autonomia contrattuale</a:t>
            </a:r>
          </a:p>
          <a:p>
            <a:pPr>
              <a:spcBef>
                <a:spcPct val="0"/>
              </a:spcBef>
              <a:buFontTx/>
              <a:buNone/>
              <a:defRPr/>
            </a:pPr>
            <a:endParaRPr lang="it-IT" altLang="it-IT" sz="2134" dirty="0"/>
          </a:p>
          <a:p>
            <a:pPr algn="just">
              <a:spcBef>
                <a:spcPct val="0"/>
              </a:spcBef>
              <a:buFontTx/>
              <a:buNone/>
              <a:defRPr/>
            </a:pPr>
            <a:r>
              <a:rPr lang="it-IT" altLang="it-IT" sz="2134" dirty="0"/>
              <a:t>Le parti possono </a:t>
            </a:r>
            <a:r>
              <a:rPr lang="it-IT" altLang="it-IT" sz="2134" b="1" dirty="0">
                <a:effectLst>
                  <a:outerShdw blurRad="38100" dist="38100" dir="2700000" algn="tl">
                    <a:srgbClr val="000000">
                      <a:alpha val="43137"/>
                    </a:srgbClr>
                  </a:outerShdw>
                </a:effectLst>
                <a:highlight>
                  <a:srgbClr val="FFFF00"/>
                </a:highlight>
              </a:rPr>
              <a:t>liberamente determinare il contenuto del contratto</a:t>
            </a:r>
            <a:r>
              <a:rPr lang="it-IT" altLang="it-IT" sz="2134" dirty="0"/>
              <a:t> nei limiti imposti dalla legge [41 Cost.] e dalle norme corporative.</a:t>
            </a:r>
          </a:p>
          <a:p>
            <a:pPr algn="just">
              <a:spcBef>
                <a:spcPct val="0"/>
              </a:spcBef>
              <a:buFontTx/>
              <a:buNone/>
              <a:defRPr/>
            </a:pPr>
            <a:endParaRPr lang="it-IT" altLang="it-IT" sz="2134" dirty="0"/>
          </a:p>
          <a:p>
            <a:pPr algn="just">
              <a:spcBef>
                <a:spcPct val="0"/>
              </a:spcBef>
              <a:buFontTx/>
              <a:buNone/>
              <a:defRPr/>
            </a:pPr>
            <a:r>
              <a:rPr lang="it-IT" altLang="it-IT" sz="2134" dirty="0"/>
              <a:t>Le parti possono anche concludere contratti che non appartengano ai tipi aventi una disciplina particolare, purché siano diretti a realizzare interessi meritevoli di tutela secondo l'ordinamento giuridico.</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3">
            <a:extLst>
              <a:ext uri="{FF2B5EF4-FFF2-40B4-BE49-F238E27FC236}">
                <a16:creationId xmlns:a16="http://schemas.microsoft.com/office/drawing/2014/main" id="{B9EDDA33-CDC3-16B2-B6C0-F2E83A3AD639}"/>
              </a:ext>
            </a:extLst>
          </p:cNvPr>
          <p:cNvSpPr>
            <a:spLocks noChangeArrowheads="1"/>
          </p:cNvSpPr>
          <p:nvPr/>
        </p:nvSpPr>
        <p:spPr bwMode="auto">
          <a:xfrm>
            <a:off x="2263754" y="1280620"/>
            <a:ext cx="7664494" cy="469025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it-IT" altLang="it-IT" sz="2134" b="1" dirty="0">
                <a:solidFill>
                  <a:srgbClr val="FF0000"/>
                </a:solidFill>
                <a:effectLst>
                  <a:outerShdw blurRad="38100" dist="38100" dir="2700000" algn="tl">
                    <a:srgbClr val="000000">
                      <a:alpha val="43137"/>
                    </a:srgbClr>
                  </a:outerShdw>
                </a:effectLst>
              </a:rPr>
              <a:t>Art. 2086 cod. civ. – Gestione dell’impresa</a:t>
            </a:r>
          </a:p>
          <a:p>
            <a:pPr>
              <a:spcBef>
                <a:spcPct val="0"/>
              </a:spcBef>
              <a:buFontTx/>
              <a:buNone/>
              <a:defRPr/>
            </a:pPr>
            <a:endParaRPr lang="it-IT" altLang="it-IT" sz="2134" dirty="0"/>
          </a:p>
          <a:p>
            <a:pPr algn="just">
              <a:spcBef>
                <a:spcPct val="0"/>
              </a:spcBef>
              <a:buFontTx/>
              <a:buNone/>
              <a:defRPr/>
            </a:pPr>
            <a:r>
              <a:rPr lang="it-IT" altLang="it-IT" sz="2134" dirty="0"/>
              <a:t>L'imprenditore è il capo dell'impresa e da lui dipendono gerarchicamente i suoi collaboratori.</a:t>
            </a:r>
          </a:p>
          <a:p>
            <a:pPr algn="just">
              <a:spcBef>
                <a:spcPct val="0"/>
              </a:spcBef>
              <a:buFontTx/>
              <a:buNone/>
              <a:defRPr/>
            </a:pPr>
            <a:endParaRPr lang="it-IT" altLang="it-IT" sz="2134" dirty="0"/>
          </a:p>
          <a:p>
            <a:pPr algn="just">
              <a:spcBef>
                <a:spcPct val="0"/>
              </a:spcBef>
              <a:buFontTx/>
              <a:buNone/>
              <a:defRPr/>
            </a:pPr>
            <a:r>
              <a:rPr lang="it-IT" altLang="it-IT" sz="2134" dirty="0"/>
              <a:t>L'imprenditore, che operi in forma societaria o collettiva, ha il dovere di istituire un </a:t>
            </a:r>
            <a:r>
              <a:rPr lang="it-IT" altLang="it-IT" sz="2134" b="1" dirty="0">
                <a:effectLst>
                  <a:outerShdw blurRad="38100" dist="38100" dir="2700000" algn="tl">
                    <a:srgbClr val="000000">
                      <a:alpha val="43137"/>
                    </a:srgbClr>
                  </a:outerShdw>
                </a:effectLst>
                <a:highlight>
                  <a:srgbClr val="FFFF00"/>
                </a:highlight>
              </a:rPr>
              <a:t>assetto organizzativo, amministrativo e contabile adeguato alla natura e alle dimensioni dell'impresa</a:t>
            </a:r>
            <a:r>
              <a:rPr lang="it-IT" altLang="it-IT" sz="2134" dirty="0"/>
              <a:t>, anche in funzione della rilevazione tempestiva della crisi dell'impresa e della perdita della </a:t>
            </a:r>
            <a:r>
              <a:rPr lang="it-IT" altLang="it-IT" sz="2134" b="1" dirty="0">
                <a:solidFill>
                  <a:srgbClr val="FF0000"/>
                </a:solidFill>
                <a:effectLst>
                  <a:outerShdw blurRad="38100" dist="38100" dir="2700000" algn="tl">
                    <a:srgbClr val="000000">
                      <a:alpha val="43137"/>
                    </a:srgbClr>
                  </a:outerShdw>
                </a:effectLst>
                <a:highlight>
                  <a:srgbClr val="FFFF00"/>
                </a:highlight>
              </a:rPr>
              <a:t>continuità aziendale</a:t>
            </a:r>
            <a:r>
              <a:rPr lang="it-IT" altLang="it-IT" sz="2134" dirty="0"/>
              <a:t>, nonché di attivarsi senza indugio per l'adozione e l'attuazione di uno degli strumenti previsti dall'ordinamento per il superamento della crisi e il recupero della continuità aziendale.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3">
            <a:extLst>
              <a:ext uri="{FF2B5EF4-FFF2-40B4-BE49-F238E27FC236}">
                <a16:creationId xmlns:a16="http://schemas.microsoft.com/office/drawing/2014/main" id="{157B6085-1A11-CF37-C8A1-BC367231C0A0}"/>
              </a:ext>
            </a:extLst>
          </p:cNvPr>
          <p:cNvSpPr>
            <a:spLocks noChangeArrowheads="1"/>
          </p:cNvSpPr>
          <p:nvPr/>
        </p:nvSpPr>
        <p:spPr bwMode="auto">
          <a:xfrm>
            <a:off x="2379884" y="1629007"/>
            <a:ext cx="7548365" cy="33765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defRPr/>
            </a:pPr>
            <a:r>
              <a:rPr lang="it-IT" altLang="it-IT" sz="2134" dirty="0"/>
              <a:t>Si tratta, dunque, di realizzare un </a:t>
            </a:r>
            <a:r>
              <a:rPr lang="it-IT" altLang="it-IT" sz="2134" b="1" dirty="0">
                <a:effectLst>
                  <a:outerShdw blurRad="38100" dist="38100" dir="2700000" algn="tl">
                    <a:srgbClr val="000000">
                      <a:alpha val="43137"/>
                    </a:srgbClr>
                  </a:outerShdw>
                </a:effectLst>
              </a:rPr>
              <a:t>atto unilaterale</a:t>
            </a:r>
            <a:r>
              <a:rPr lang="it-IT" altLang="it-IT" sz="2134" dirty="0"/>
              <a:t>, nel senso che non richiede la necessaria partecipazione delle organizzazioni sindacali dei lavoratori, né il confronto con rappresentanti nominati o eletti dai dipendenti, che raccoglie disposizioni sostanzialmente normative, delle quali ciascun </a:t>
            </a:r>
            <a:r>
              <a:rPr lang="it-IT" altLang="it-IT" sz="2134" b="1" dirty="0">
                <a:effectLst>
                  <a:outerShdw blurRad="38100" dist="38100" dir="2700000" algn="tl">
                    <a:srgbClr val="000000">
                      <a:alpha val="43137"/>
                    </a:srgbClr>
                  </a:outerShdw>
                </a:effectLst>
                <a:highlight>
                  <a:srgbClr val="FFFF00"/>
                </a:highlight>
              </a:rPr>
              <a:t>lavoratore subordinato, ma anche collaboratore o prestatore di lavoro autonomo che lo abbia condiviso e sottoscritto</a:t>
            </a:r>
            <a:r>
              <a:rPr lang="it-IT" altLang="it-IT" sz="2134" dirty="0"/>
              <a:t>, è tenuto ad una necessaria presa d’atto e alla conseguente attuazione obbligatoria nello svolgimento della propria prestazione lavorativa.</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3">
            <a:extLst>
              <a:ext uri="{FF2B5EF4-FFF2-40B4-BE49-F238E27FC236}">
                <a16:creationId xmlns:a16="http://schemas.microsoft.com/office/drawing/2014/main" id="{79B85C15-BF27-2263-DC50-96422114BBE4}"/>
              </a:ext>
            </a:extLst>
          </p:cNvPr>
          <p:cNvSpPr>
            <a:spLocks noChangeArrowheads="1"/>
          </p:cNvSpPr>
          <p:nvPr/>
        </p:nvSpPr>
        <p:spPr bwMode="auto">
          <a:xfrm>
            <a:off x="2321819" y="758391"/>
            <a:ext cx="7548365" cy="534710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defRPr/>
            </a:pPr>
            <a:r>
              <a:rPr lang="it-IT" altLang="it-IT" sz="2134" dirty="0"/>
              <a:t>Le norme contenute nel regolamento aziendale si giustificano in quanto ritenute funzionali all’efficace e ordinato andamento dell’organizzazione aziendale, sia dal punto di vista della produzione, sia da quello dello svolgimento dell’attività lavorativa. </a:t>
            </a:r>
          </a:p>
          <a:p>
            <a:pPr algn="just">
              <a:spcBef>
                <a:spcPct val="0"/>
              </a:spcBef>
              <a:buFontTx/>
              <a:buNone/>
              <a:defRPr/>
            </a:pPr>
            <a:r>
              <a:rPr lang="it-IT" altLang="it-IT" sz="2134" dirty="0"/>
              <a:t>Il regolamento aziendale si mostra interessante anzitutto perché definisce o concorre a definire meglio e a integrare le disposizioni generali previste dalle norme di legge e di contratto collettivo, </a:t>
            </a:r>
            <a:r>
              <a:rPr lang="it-IT" altLang="it-IT" sz="2134" b="1" dirty="0">
                <a:effectLst>
                  <a:outerShdw blurRad="38100" dist="38100" dir="2700000" algn="tl">
                    <a:srgbClr val="000000">
                      <a:alpha val="43137"/>
                    </a:srgbClr>
                  </a:outerShdw>
                </a:effectLst>
                <a:highlight>
                  <a:srgbClr val="FFFF00"/>
                </a:highlight>
              </a:rPr>
              <a:t>adattandole in modo sartoriale e concreto alle esigenze effettive della singola impresa</a:t>
            </a:r>
            <a:r>
              <a:rPr lang="it-IT" altLang="it-IT" sz="2134" dirty="0"/>
              <a:t>.</a:t>
            </a:r>
          </a:p>
          <a:p>
            <a:pPr algn="just">
              <a:spcBef>
                <a:spcPct val="0"/>
              </a:spcBef>
              <a:buFontTx/>
              <a:buNone/>
              <a:defRPr/>
            </a:pPr>
            <a:endParaRPr lang="it-IT" altLang="it-IT" sz="2134" dirty="0"/>
          </a:p>
          <a:p>
            <a:pPr algn="just">
              <a:spcBef>
                <a:spcPct val="0"/>
              </a:spcBef>
              <a:buFontTx/>
              <a:buNone/>
              <a:defRPr/>
            </a:pPr>
            <a:r>
              <a:rPr lang="it-IT" altLang="it-IT" sz="2134" dirty="0"/>
              <a:t>Si tratta, dunque, di uno strumento giuridico di assoluta utilità sul piano strategico e gestionale, con riferimento alla gestione e alla amministrazione dei rapporti di lavoro, oltreché sul piano funzionale della organizzazione aziendale nel suo complesso.</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3">
            <a:extLst>
              <a:ext uri="{FF2B5EF4-FFF2-40B4-BE49-F238E27FC236}">
                <a16:creationId xmlns:a16="http://schemas.microsoft.com/office/drawing/2014/main" id="{77727815-BBFA-96F2-39CA-77B511078BCB}"/>
              </a:ext>
            </a:extLst>
          </p:cNvPr>
          <p:cNvSpPr>
            <a:spLocks noChangeArrowheads="1"/>
          </p:cNvSpPr>
          <p:nvPr/>
        </p:nvSpPr>
        <p:spPr bwMode="auto">
          <a:xfrm>
            <a:off x="1213945" y="520262"/>
            <a:ext cx="10152993" cy="5182894"/>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it-IT" altLang="it-IT" sz="2134" b="1" dirty="0">
                <a:solidFill>
                  <a:srgbClr val="FF0000"/>
                </a:solidFill>
                <a:effectLst>
                  <a:outerShdw blurRad="38100" dist="38100" dir="2700000" algn="tl">
                    <a:srgbClr val="000000">
                      <a:alpha val="43137"/>
                    </a:srgbClr>
                  </a:outerShdw>
                </a:effectLst>
              </a:rPr>
              <a:t>Che cos’è il regolamento interno e qual è la sua funzione</a:t>
            </a:r>
          </a:p>
          <a:p>
            <a:pPr>
              <a:spcBef>
                <a:spcPct val="0"/>
              </a:spcBef>
              <a:buFontTx/>
              <a:buNone/>
              <a:defRPr/>
            </a:pPr>
            <a:endParaRPr lang="it-IT" altLang="it-IT" sz="2134" dirty="0"/>
          </a:p>
          <a:p>
            <a:pPr algn="just">
              <a:spcBef>
                <a:spcPct val="0"/>
              </a:spcBef>
              <a:buFontTx/>
              <a:buNone/>
              <a:defRPr/>
            </a:pPr>
            <a:r>
              <a:rPr lang="it-IT" altLang="it-IT" sz="2134" dirty="0">
                <a:latin typeface="+mj-lt"/>
              </a:rPr>
              <a:t>Il </a:t>
            </a:r>
            <a:r>
              <a:rPr lang="it-IT" altLang="it-IT" sz="2052" dirty="0">
                <a:latin typeface="+mj-lt"/>
              </a:rPr>
              <a:t>regolamento interno è lo strumento aziendale utile a:</a:t>
            </a:r>
          </a:p>
          <a:p>
            <a:pPr algn="just">
              <a:buFontTx/>
              <a:buNone/>
              <a:defRPr/>
            </a:pPr>
            <a:r>
              <a:rPr lang="it-IT" sz="2052" dirty="0">
                <a:latin typeface="+mj-lt"/>
                <a:ea typeface="Times New Roman" panose="02020603050405020304" pitchFamily="18" charset="0"/>
              </a:rPr>
              <a:t>- formalizzare comportamenti, regole di azione e di intervento, situazioni astratte che si sono succedute nel corso del tempo;</a:t>
            </a:r>
          </a:p>
          <a:p>
            <a:pPr algn="just">
              <a:buFontTx/>
              <a:buNone/>
              <a:defRPr/>
            </a:pPr>
            <a:r>
              <a:rPr lang="it-IT" sz="2052" dirty="0">
                <a:latin typeface="+mj-lt"/>
                <a:ea typeface="Times New Roman" panose="02020603050405020304" pitchFamily="18" charset="0"/>
              </a:rPr>
              <a:t>- dettare regole chiare, definite e conosciute da tutti i lavoratori, dipendenti e collaboratori, che si vuole vengano diffuse, riconosciute e rispettate nel tempo;</a:t>
            </a:r>
          </a:p>
          <a:p>
            <a:pPr algn="just">
              <a:buFontTx/>
              <a:buNone/>
              <a:defRPr/>
            </a:pPr>
            <a:r>
              <a:rPr lang="it-IT" sz="2052" dirty="0">
                <a:latin typeface="+mj-lt"/>
                <a:ea typeface="Times New Roman" panose="02020603050405020304" pitchFamily="18" charset="0"/>
              </a:rPr>
              <a:t>- definire dettagliatamente le modalità organizzative, di gestione e di sviluppo delle prestazioni di lavoro (orario di lavoro, trasferte, utilizzo degli abiti di lavoro, comunicazioni circa permessi, congedi, aspettative, assenze);</a:t>
            </a:r>
          </a:p>
          <a:p>
            <a:pPr algn="just">
              <a:buFontTx/>
              <a:buNone/>
              <a:defRPr/>
            </a:pPr>
            <a:r>
              <a:rPr lang="it-IT" sz="2052" dirty="0">
                <a:ea typeface="Times New Roman" panose="02020603050405020304" pitchFamily="18" charset="0"/>
              </a:rPr>
              <a:t>- comunicare e condividere le regole applicabili indistintamente a tutti i lavoratori, dipendenti e collaboratori, garantendo l’equità interna;</a:t>
            </a:r>
          </a:p>
          <a:p>
            <a:pPr algn="just">
              <a:buNone/>
              <a:defRPr/>
            </a:pPr>
            <a:r>
              <a:rPr lang="it-IT" sz="2052" dirty="0">
                <a:ea typeface="Times New Roman" panose="02020603050405020304" pitchFamily="18" charset="0"/>
              </a:rPr>
              <a:t>- sviluppare attenzioni e cura da parte dell’azienda nei confronti di collaboratori e dipendenti, rispetto al </a:t>
            </a:r>
            <a:r>
              <a:rPr lang="it-IT" sz="2052" i="1" dirty="0">
                <a:ea typeface="Times New Roman" panose="02020603050405020304" pitchFamily="18" charset="0"/>
              </a:rPr>
              <a:t>welfare</a:t>
            </a:r>
            <a:r>
              <a:rPr lang="it-IT" sz="2052" dirty="0">
                <a:ea typeface="Times New Roman" panose="02020603050405020304" pitchFamily="18" charset="0"/>
              </a:rPr>
              <a:t>, alla salute e sicurezza, al benessere, al </a:t>
            </a:r>
            <a:r>
              <a:rPr lang="it-IT" sz="2052" i="1" dirty="0" err="1">
                <a:ea typeface="Times New Roman" panose="02020603050405020304" pitchFamily="18" charset="0"/>
              </a:rPr>
              <a:t>caregiving</a:t>
            </a:r>
            <a:r>
              <a:rPr lang="it-IT" sz="2052" dirty="0">
                <a:ea typeface="Times New Roman" panose="02020603050405020304" pitchFamily="18" charset="0"/>
              </a:rPr>
              <a:t>, ai bisogni personali e familiari.</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3">
            <a:extLst>
              <a:ext uri="{FF2B5EF4-FFF2-40B4-BE49-F238E27FC236}">
                <a16:creationId xmlns:a16="http://schemas.microsoft.com/office/drawing/2014/main" id="{62AEAC0A-C6E8-C86B-C5F2-C56205D64FC9}"/>
              </a:ext>
            </a:extLst>
          </p:cNvPr>
          <p:cNvSpPr>
            <a:spLocks noChangeArrowheads="1"/>
          </p:cNvSpPr>
          <p:nvPr/>
        </p:nvSpPr>
        <p:spPr bwMode="auto">
          <a:xfrm>
            <a:off x="1663190" y="348419"/>
            <a:ext cx="8865620" cy="559133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defRPr/>
            </a:pPr>
            <a:r>
              <a:rPr lang="it-IT" altLang="it-IT" sz="2134" b="1" dirty="0">
                <a:solidFill>
                  <a:srgbClr val="FF0000"/>
                </a:solidFill>
                <a:effectLst>
                  <a:outerShdw blurRad="38100" dist="38100" dir="2700000" algn="tl">
                    <a:srgbClr val="000000">
                      <a:alpha val="43137"/>
                    </a:srgbClr>
                  </a:outerShdw>
                </a:effectLst>
              </a:rPr>
              <a:t>Valore del regolamento aziendale nella giurisprudenza</a:t>
            </a:r>
            <a:endParaRPr lang="it-IT" altLang="it-IT" sz="2134" b="1" i="1" dirty="0">
              <a:solidFill>
                <a:srgbClr val="C00000"/>
              </a:solidFill>
              <a:effectLst>
                <a:outerShdw blurRad="38100" dist="38100" dir="2700000" algn="tl">
                  <a:srgbClr val="000000">
                    <a:alpha val="43137"/>
                  </a:srgbClr>
                </a:outerShdw>
              </a:effectLst>
              <a:highlight>
                <a:srgbClr val="FFFF00"/>
              </a:highlight>
            </a:endParaRPr>
          </a:p>
          <a:p>
            <a:pPr>
              <a:spcBef>
                <a:spcPct val="0"/>
              </a:spcBef>
              <a:buFontTx/>
              <a:buNone/>
              <a:defRPr/>
            </a:pPr>
            <a:endParaRPr lang="it-IT" altLang="it-IT" sz="1508" dirty="0"/>
          </a:p>
          <a:p>
            <a:pPr algn="just">
              <a:spcBef>
                <a:spcPct val="0"/>
              </a:spcBef>
              <a:buFontTx/>
              <a:buNone/>
              <a:defRPr/>
            </a:pPr>
            <a:r>
              <a:rPr lang="it-IT" altLang="it-IT" sz="1980" dirty="0"/>
              <a:t>“</a:t>
            </a:r>
            <a:r>
              <a:rPr lang="it-IT" altLang="it-IT" sz="1980" i="1" dirty="0"/>
              <a:t>Con riferimento al rapporto di lavoro con una società concessionaria di rete ferroviaria questa Corte (</a:t>
            </a:r>
            <a:r>
              <a:rPr lang="it-IT" altLang="it-IT" sz="1980" b="1" i="1" dirty="0">
                <a:solidFill>
                  <a:srgbClr val="C00000"/>
                </a:solidFill>
                <a:effectLst>
                  <a:outerShdw blurRad="38100" dist="38100" dir="2700000" algn="tl">
                    <a:srgbClr val="000000">
                      <a:alpha val="43137"/>
                    </a:srgbClr>
                  </a:outerShdw>
                </a:effectLst>
                <a:highlight>
                  <a:srgbClr val="FFFF00"/>
                </a:highlight>
              </a:rPr>
              <a:t>Cass., sez. lav., 17 febbraio 2000, n. 1773</a:t>
            </a:r>
            <a:r>
              <a:rPr lang="it-IT" altLang="it-IT" sz="1980" i="1" dirty="0"/>
              <a:t>) ha affermato che la reiterazione costante e generalizzata di un comportamento favorevole del datore di lavoro nei confronti dei propri dipendenti integra, di per sé, gli estremi di un uso aziendale il quale, in ragione della sua appartenenza al novero delle c.d. fonti sociali - tra le quali vanno considerati sia i contratti collettivi, sia il </a:t>
            </a:r>
            <a:r>
              <a:rPr lang="it-IT" altLang="it-IT" sz="1980" b="1" i="1" dirty="0">
                <a:effectLst>
                  <a:outerShdw blurRad="38100" dist="38100" dir="2700000" algn="tl">
                    <a:srgbClr val="000000">
                      <a:alpha val="43137"/>
                    </a:srgbClr>
                  </a:outerShdw>
                </a:effectLst>
              </a:rPr>
              <a:t>regolamento d'azienda </a:t>
            </a:r>
            <a:r>
              <a:rPr lang="it-IT" altLang="it-IT" sz="1980" i="1" dirty="0"/>
              <a:t>e che sono definite tali perché non costituiscono espressione di funzione pubblica, ma </a:t>
            </a:r>
            <a:r>
              <a:rPr lang="it-IT" altLang="it-IT" sz="1980" b="1" i="1" dirty="0">
                <a:effectLst>
                  <a:outerShdw blurRad="38100" dist="38100" dir="2700000" algn="tl">
                    <a:srgbClr val="000000">
                      <a:alpha val="43137"/>
                    </a:srgbClr>
                  </a:outerShdw>
                </a:effectLst>
              </a:rPr>
              <a:t>neppure realizzano meri interessi individuali</a:t>
            </a:r>
            <a:r>
              <a:rPr lang="it-IT" altLang="it-IT" sz="1980" i="1" dirty="0"/>
              <a:t>, in quanto dirette a realizzare un'uniforme disciplina dei rapporti con riferimento alla collettività impersonale dei lavoratori di un'azienda - agisce sul piano dei singoli rapporti individuali </a:t>
            </a:r>
            <a:r>
              <a:rPr lang="it-IT" altLang="it-IT" sz="1980" b="1" i="1" dirty="0">
                <a:highlight>
                  <a:srgbClr val="FFFF00"/>
                </a:highlight>
              </a:rPr>
              <a:t>allo stesso modo e con la stessa efficacia di un contratto collettivo aziendale</a:t>
            </a:r>
            <a:r>
              <a:rPr lang="it-IT" altLang="it-IT" sz="1980" dirty="0"/>
              <a:t>” </a:t>
            </a:r>
          </a:p>
          <a:p>
            <a:pPr algn="just">
              <a:spcBef>
                <a:spcPct val="0"/>
              </a:spcBef>
              <a:buFontTx/>
              <a:buNone/>
              <a:defRPr/>
            </a:pPr>
            <a:endParaRPr lang="it-IT" altLang="it-IT" sz="1980" dirty="0"/>
          </a:p>
          <a:p>
            <a:pPr>
              <a:spcBef>
                <a:spcPct val="0"/>
              </a:spcBef>
              <a:buFontTx/>
              <a:buNone/>
              <a:defRPr/>
            </a:pPr>
            <a:endParaRPr lang="it-IT" altLang="it-IT" sz="1508" dirty="0"/>
          </a:p>
          <a:p>
            <a:pPr algn="r">
              <a:spcBef>
                <a:spcPct val="0"/>
              </a:spcBef>
              <a:buFontTx/>
              <a:buNone/>
              <a:defRPr/>
            </a:pPr>
            <a:r>
              <a:rPr lang="it-IT" altLang="it-IT" sz="1980" b="1" dirty="0">
                <a:effectLst>
                  <a:outerShdw blurRad="38100" dist="38100" dir="2700000" algn="tl">
                    <a:srgbClr val="000000">
                      <a:alpha val="43137"/>
                    </a:srgbClr>
                  </a:outerShdw>
                </a:effectLst>
              </a:rPr>
              <a:t>Cass. Sez. Un. 13 dicembre 2007, n. 26107</a:t>
            </a:r>
            <a:endParaRPr lang="it-IT" altLang="it-IT" sz="198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343B8-C685-308B-9218-806009C8E40C}"/>
            </a:ext>
          </a:extLst>
        </p:cNvPr>
        <p:cNvGrpSpPr/>
        <p:nvPr/>
      </p:nvGrpSpPr>
      <p:grpSpPr>
        <a:xfrm>
          <a:off x="0" y="0"/>
          <a:ext cx="0" cy="0"/>
          <a:chOff x="0" y="0"/>
          <a:chExt cx="0" cy="0"/>
        </a:xfrm>
      </p:grpSpPr>
      <p:sp>
        <p:nvSpPr>
          <p:cNvPr id="1228802" name="Rectangle 2">
            <a:extLst>
              <a:ext uri="{FF2B5EF4-FFF2-40B4-BE49-F238E27FC236}">
                <a16:creationId xmlns:a16="http://schemas.microsoft.com/office/drawing/2014/main" id="{3348CDB0-B696-EAE3-409B-1BFF2DA062E0}"/>
              </a:ext>
            </a:extLst>
          </p:cNvPr>
          <p:cNvSpPr>
            <a:spLocks noGrp="1" noChangeArrowheads="1"/>
          </p:cNvSpPr>
          <p:nvPr>
            <p:ph type="title"/>
          </p:nvPr>
        </p:nvSpPr>
        <p:spPr>
          <a:xfrm>
            <a:off x="1524001" y="1062039"/>
            <a:ext cx="8856663" cy="2986087"/>
          </a:xfrm>
        </p:spPr>
        <p:txBody>
          <a:bodyPr/>
          <a:lstStyle/>
          <a:p>
            <a:pPr algn="ctr" eaLnBrk="1" hangingPunct="1">
              <a:defRPr/>
            </a:pPr>
            <a:r>
              <a:rPr lang="en-US" altLang="it-IT" sz="3200" b="1" i="1" dirty="0">
                <a:solidFill>
                  <a:srgbClr val="FF0000"/>
                </a:solidFill>
                <a:effectLst>
                  <a:outerShdw blurRad="38100" dist="38100" dir="2700000" algn="tl">
                    <a:srgbClr val="C0C0C0"/>
                  </a:outerShdw>
                </a:effectLst>
                <a:ea typeface="ＭＳ Ｐゴシック" pitchFamily="34" charset="-128"/>
              </a:rPr>
              <a:t>FLESSIBILITÀ DEL LAVORO</a:t>
            </a:r>
            <a:br>
              <a:rPr lang="en-US" altLang="it-IT" sz="3200" b="1" i="1" dirty="0">
                <a:solidFill>
                  <a:srgbClr val="FF0000"/>
                </a:solidFill>
                <a:effectLst>
                  <a:outerShdw blurRad="38100" dist="38100" dir="2700000" algn="tl">
                    <a:srgbClr val="C0C0C0"/>
                  </a:outerShdw>
                </a:effectLst>
                <a:ea typeface="ＭＳ Ｐゴシック" pitchFamily="34" charset="-128"/>
              </a:rPr>
            </a:br>
            <a:br>
              <a:rPr lang="en-US" altLang="it-IT" sz="3200" b="1" i="1" dirty="0">
                <a:solidFill>
                  <a:srgbClr val="FF0000"/>
                </a:solidFill>
                <a:effectLst>
                  <a:outerShdw blurRad="38100" dist="38100" dir="2700000" algn="tl">
                    <a:srgbClr val="C0C0C0"/>
                  </a:outerShdw>
                </a:effectLst>
                <a:ea typeface="ＭＳ Ｐゴシック" pitchFamily="34" charset="-128"/>
              </a:rPr>
            </a:br>
            <a:r>
              <a:rPr lang="en-US" altLang="it-IT" sz="3200" b="1" i="1" dirty="0" err="1">
                <a:solidFill>
                  <a:srgbClr val="FF0000"/>
                </a:solidFill>
                <a:effectLst>
                  <a:outerShdw blurRad="38100" dist="38100" dir="2700000" algn="tl">
                    <a:srgbClr val="C0C0C0"/>
                  </a:outerShdw>
                </a:effectLst>
                <a:ea typeface="ＭＳ Ｐゴシック" pitchFamily="34" charset="-128"/>
              </a:rPr>
              <a:t>contrattazione</a:t>
            </a:r>
            <a:r>
              <a:rPr lang="en-US" altLang="it-IT" sz="3200" b="1" i="1" dirty="0">
                <a:solidFill>
                  <a:srgbClr val="FF0000"/>
                </a:solidFill>
                <a:effectLst>
                  <a:outerShdw blurRad="38100" dist="38100" dir="2700000" algn="tl">
                    <a:srgbClr val="C0C0C0"/>
                  </a:outerShdw>
                </a:effectLst>
                <a:ea typeface="ＭＳ Ｐゴシック" pitchFamily="34" charset="-128"/>
              </a:rPr>
              <a:t> </a:t>
            </a:r>
            <a:r>
              <a:rPr lang="en-US" altLang="it-IT" sz="3200" b="1" i="1" dirty="0" err="1">
                <a:solidFill>
                  <a:srgbClr val="FF0000"/>
                </a:solidFill>
                <a:effectLst>
                  <a:outerShdw blurRad="38100" dist="38100" dir="2700000" algn="tl">
                    <a:srgbClr val="C0C0C0"/>
                  </a:outerShdw>
                </a:effectLst>
                <a:ea typeface="ＭＳ Ｐゴシック" pitchFamily="34" charset="-128"/>
              </a:rPr>
              <a:t>aziendale</a:t>
            </a:r>
            <a:r>
              <a:rPr lang="en-US" altLang="it-IT" sz="3200" b="1" i="1" dirty="0">
                <a:solidFill>
                  <a:srgbClr val="FF0000"/>
                </a:solidFill>
                <a:effectLst>
                  <a:outerShdw blurRad="38100" dist="38100" dir="2700000" algn="tl">
                    <a:srgbClr val="C0C0C0"/>
                  </a:outerShdw>
                </a:effectLst>
                <a:ea typeface="ＭＳ Ｐゴシック" pitchFamily="34" charset="-128"/>
              </a:rPr>
              <a:t> in </a:t>
            </a:r>
            <a:r>
              <a:rPr lang="en-US" altLang="it-IT" sz="3200" b="1" i="1" dirty="0" err="1">
                <a:solidFill>
                  <a:srgbClr val="FF0000"/>
                </a:solidFill>
                <a:effectLst>
                  <a:outerShdw blurRad="38100" dist="38100" dir="2700000" algn="tl">
                    <a:srgbClr val="C0C0C0"/>
                  </a:outerShdw>
                </a:effectLst>
                <a:ea typeface="ＭＳ Ｐゴシック" pitchFamily="34" charset="-128"/>
              </a:rPr>
              <a:t>deroga</a:t>
            </a:r>
            <a:endParaRPr lang="en-US" altLang="it-IT" sz="3200" b="1" i="1" dirty="0">
              <a:solidFill>
                <a:srgbClr val="FF0000"/>
              </a:solidFill>
              <a:effectLst>
                <a:outerShdw blurRad="38100" dist="38100" dir="2700000" algn="tl">
                  <a:srgbClr val="C0C0C0"/>
                </a:outerShdw>
              </a:effectLst>
              <a:ea typeface="ＭＳ Ｐゴシック" pitchFamily="34" charset="-128"/>
            </a:endParaRPr>
          </a:p>
        </p:txBody>
      </p:sp>
      <p:sp>
        <p:nvSpPr>
          <p:cNvPr id="66563" name="Text Box 3">
            <a:extLst>
              <a:ext uri="{FF2B5EF4-FFF2-40B4-BE49-F238E27FC236}">
                <a16:creationId xmlns:a16="http://schemas.microsoft.com/office/drawing/2014/main" id="{0BEA2E1A-D220-1B79-E4BE-E725B018AA04}"/>
              </a:ext>
            </a:extLst>
          </p:cNvPr>
          <p:cNvSpPr txBox="1">
            <a:spLocks noChangeArrowheads="1"/>
          </p:cNvSpPr>
          <p:nvPr/>
        </p:nvSpPr>
        <p:spPr bwMode="auto">
          <a:xfrm>
            <a:off x="3336926" y="18764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17" fontAlgn="base">
              <a:spcBef>
                <a:spcPct val="0"/>
              </a:spcBef>
              <a:spcAft>
                <a:spcPct val="0"/>
              </a:spcAft>
              <a:buNone/>
            </a:pPr>
            <a:endParaRPr lang="it-IT" altLang="it-IT" sz="2400">
              <a:solidFill>
                <a:srgbClr val="000066"/>
              </a:solidFill>
              <a:latin typeface="Goudy Old Style" panose="02020502050305020303" pitchFamily="18" charset="0"/>
            </a:endParaRPr>
          </a:p>
        </p:txBody>
      </p:sp>
    </p:spTree>
    <p:extLst>
      <p:ext uri="{BB962C8B-B14F-4D97-AF65-F5344CB8AC3E}">
        <p14:creationId xmlns:p14="http://schemas.microsoft.com/office/powerpoint/2010/main" val="22138256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ttangolo 3">
            <a:extLst>
              <a:ext uri="{FF2B5EF4-FFF2-40B4-BE49-F238E27FC236}">
                <a16:creationId xmlns:a16="http://schemas.microsoft.com/office/drawing/2014/main" id="{57359F4F-EA7F-4433-A452-8B9B8C1A22C6}"/>
              </a:ext>
            </a:extLst>
          </p:cNvPr>
          <p:cNvSpPr>
            <a:spLocks noChangeArrowheads="1"/>
          </p:cNvSpPr>
          <p:nvPr/>
        </p:nvSpPr>
        <p:spPr bwMode="auto">
          <a:xfrm>
            <a:off x="2424113" y="998539"/>
            <a:ext cx="7613650" cy="4635115"/>
          </a:xfrm>
          <a:prstGeom prst="rect">
            <a:avLst/>
          </a:prstGeom>
          <a:noFill/>
          <a:ln>
            <a:noFill/>
          </a:ln>
        </p:spPr>
        <p:txBody>
          <a:bodyPr>
            <a:spAutoFit/>
          </a:bodyPr>
          <a:lstStyle>
            <a:lvl1pPr>
              <a:spcBef>
                <a:spcPct val="20000"/>
              </a:spcBef>
              <a:buChar char="•"/>
              <a:tabLst>
                <a:tab pos="179388"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179388"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179388"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179388"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179388"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9pPr>
          </a:lstStyle>
          <a:p>
            <a:pPr marL="742964" lvl="1" indent="-285755" algn="ctr" defTabSz="914417" eaLnBrk="0" fontAlgn="base" hangingPunct="0">
              <a:spcAft>
                <a:spcPct val="0"/>
              </a:spcAft>
              <a:buNone/>
              <a:tabLst>
                <a:tab pos="179391" algn="l"/>
              </a:tabLst>
              <a:defRPr/>
            </a:pPr>
            <a:r>
              <a:rPr lang="it-IT" sz="1800" b="1" dirty="0">
                <a:solidFill>
                  <a:srgbClr val="FF0000"/>
                </a:solidFill>
                <a:effectLst>
                  <a:outerShdw blurRad="38100" dist="38100" dir="2700000" algn="tl">
                    <a:srgbClr val="000000">
                      <a:alpha val="43137"/>
                    </a:srgbClr>
                  </a:outerShdw>
                </a:effectLst>
                <a:latin typeface="Arial"/>
                <a:ea typeface="Arial Unicode MS"/>
                <a:cs typeface="Times New Roman" panose="02020603050405020304" pitchFamily="18" charset="0"/>
              </a:rPr>
              <a:t>CONTRATTI COLLETTIVI DI PROSSIMITÀ</a:t>
            </a:r>
          </a:p>
          <a:p>
            <a:pPr algn="just" defTabSz="914417" eaLnBrk="0" fontAlgn="base" hangingPunct="0">
              <a:spcAft>
                <a:spcPct val="0"/>
              </a:spcAft>
              <a:buNone/>
              <a:tabLst>
                <a:tab pos="179391" algn="l"/>
              </a:tabLst>
              <a:defRPr/>
            </a:pPr>
            <a:r>
              <a:rPr lang="it-IT" sz="1800" dirty="0">
                <a:solidFill>
                  <a:srgbClr val="003366"/>
                </a:solidFill>
                <a:latin typeface="Arial"/>
                <a:ea typeface="Arial Unicode MS"/>
                <a:cs typeface="Times New Roman" panose="02020603050405020304" pitchFamily="18" charset="0"/>
              </a:rPr>
              <a:t>Nel contesto della contrattazione collettiva aziendale o territoriale di pongono con particolare evidenza i </a:t>
            </a:r>
            <a:r>
              <a:rPr lang="it-IT" sz="1800" b="1" dirty="0">
                <a:solidFill>
                  <a:srgbClr val="003366"/>
                </a:solidFill>
                <a:effectLst>
                  <a:outerShdw blurRad="38100" dist="38100" dir="2700000" algn="tl">
                    <a:srgbClr val="000000">
                      <a:alpha val="43137"/>
                    </a:srgbClr>
                  </a:outerShdw>
                </a:effectLst>
                <a:latin typeface="Arial"/>
                <a:ea typeface="Arial Unicode MS"/>
                <a:cs typeface="Times New Roman" panose="02020603050405020304" pitchFamily="18" charset="0"/>
              </a:rPr>
              <a:t>CONTRATTI COLLETTIVI DI PROSSIMITÀ</a:t>
            </a:r>
            <a:r>
              <a:rPr lang="it-IT" sz="1800" dirty="0">
                <a:solidFill>
                  <a:srgbClr val="003366"/>
                </a:solidFill>
                <a:latin typeface="Arial"/>
                <a:ea typeface="Arial Unicode MS"/>
                <a:cs typeface="Times New Roman" panose="02020603050405020304" pitchFamily="18" charset="0"/>
              </a:rPr>
              <a:t>.</a:t>
            </a:r>
          </a:p>
          <a:p>
            <a:pPr algn="just" defTabSz="914417" eaLnBrk="0" fontAlgn="base" hangingPunct="0">
              <a:spcAft>
                <a:spcPct val="0"/>
              </a:spcAft>
              <a:buNone/>
              <a:tabLst>
                <a:tab pos="179391" algn="l"/>
              </a:tabLst>
              <a:defRPr/>
            </a:pPr>
            <a:r>
              <a:rPr lang="it-IT" sz="1800" dirty="0">
                <a:solidFill>
                  <a:srgbClr val="003366"/>
                </a:solidFill>
                <a:latin typeface="Arial"/>
                <a:ea typeface="Arial Unicode MS"/>
                <a:cs typeface="Times New Roman" panose="02020603050405020304" pitchFamily="18" charset="0"/>
              </a:rPr>
              <a:t>L’art. 8 del D.L. 13 agosto 2011, n. 138, come convertito, con modificazioni, dalla legge 14 settembre 2011, n. 148, </a:t>
            </a:r>
            <a:r>
              <a:rPr lang="it-IT" sz="1800" dirty="0">
                <a:solidFill>
                  <a:srgbClr val="003366"/>
                </a:solidFill>
                <a:latin typeface="Arial"/>
                <a:ea typeface="Times New Roman" panose="02020603050405020304" pitchFamily="18" charset="0"/>
                <a:cs typeface="Times New Roman" panose="02020603050405020304" pitchFamily="18" charset="0"/>
              </a:rPr>
              <a:t>rubricato «</a:t>
            </a:r>
            <a:r>
              <a:rPr lang="it-IT" sz="1800" i="1" dirty="0">
                <a:solidFill>
                  <a:srgbClr val="003366"/>
                </a:solidFill>
                <a:latin typeface="Arial"/>
                <a:ea typeface="Times New Roman" panose="02020603050405020304" pitchFamily="18" charset="0"/>
                <a:cs typeface="Times New Roman" panose="02020603050405020304" pitchFamily="18" charset="0"/>
              </a:rPr>
              <a:t>Sostegno alla contrattazione collettiva di prossimità</a:t>
            </a:r>
            <a:r>
              <a:rPr lang="it-IT" sz="1800" dirty="0">
                <a:solidFill>
                  <a:srgbClr val="003366"/>
                </a:solidFill>
                <a:latin typeface="Arial"/>
                <a:ea typeface="Times New Roman" panose="02020603050405020304" pitchFamily="18" charset="0"/>
                <a:cs typeface="Times New Roman" panose="02020603050405020304" pitchFamily="18" charset="0"/>
              </a:rPr>
              <a:t>»</a:t>
            </a:r>
            <a:r>
              <a:rPr lang="it-IT" sz="1800" dirty="0">
                <a:solidFill>
                  <a:srgbClr val="003366"/>
                </a:solidFill>
                <a:latin typeface="Arial"/>
                <a:ea typeface="Arial Unicode MS"/>
                <a:cs typeface="Times New Roman" panose="02020603050405020304" pitchFamily="18" charset="0"/>
              </a:rPr>
              <a:t>, disciplina gli accordi sottoscritti in azienda dalle Rappresentanze sindacali aziendali delle associazioni sindacali comparativamente più rappresentative sul piano nazionale ovvero dalla Rappresentanza sindacale unitaria</a:t>
            </a:r>
            <a:r>
              <a:rPr lang="it-IT" sz="1800" dirty="0">
                <a:solidFill>
                  <a:srgbClr val="003366"/>
                </a:solidFill>
                <a:latin typeface="Arial"/>
                <a:ea typeface="Times New Roman" panose="02020603050405020304" pitchFamily="18" charset="0"/>
                <a:cs typeface="Times New Roman" panose="02020603050405020304" pitchFamily="18" charset="0"/>
              </a:rPr>
              <a:t>, prevedendo la possibilità per i contratti collettivi di lavoro sottoscritti a livello aziendale o territoriale di realizzare intese specifiche aventi efficacia nei confronti di tutti i lavoratori e operanti legittimamente </a:t>
            </a:r>
            <a:r>
              <a:rPr lang="it-IT" sz="1800" b="1" dirty="0">
                <a:solidFill>
                  <a:srgbClr val="003366"/>
                </a:solidFill>
                <a:latin typeface="Arial"/>
                <a:ea typeface="Times New Roman" panose="02020603050405020304" pitchFamily="18" charset="0"/>
                <a:cs typeface="Times New Roman" panose="02020603050405020304" pitchFamily="18" charset="0"/>
              </a:rPr>
              <a:t>in </a:t>
            </a:r>
            <a:r>
              <a:rPr lang="it-IT" sz="1800" b="1" dirty="0">
                <a:solidFill>
                  <a:srgbClr val="003366"/>
                </a:solidFill>
                <a:effectLst>
                  <a:outerShdw blurRad="38100" dist="38100" dir="2700000" algn="tl">
                    <a:srgbClr val="000000">
                      <a:alpha val="43137"/>
                    </a:srgbClr>
                  </a:outerShdw>
                </a:effectLst>
                <a:latin typeface="Arial"/>
                <a:ea typeface="Times New Roman" panose="02020603050405020304" pitchFamily="18" charset="0"/>
                <a:cs typeface="Times New Roman" panose="02020603050405020304" pitchFamily="18" charset="0"/>
              </a:rPr>
              <a:t>deroga</a:t>
            </a:r>
            <a:r>
              <a:rPr lang="it-IT" sz="1800" b="1" dirty="0">
                <a:solidFill>
                  <a:srgbClr val="003366"/>
                </a:solidFill>
                <a:latin typeface="Arial"/>
                <a:ea typeface="Times New Roman" panose="02020603050405020304" pitchFamily="18" charset="0"/>
                <a:cs typeface="Times New Roman" panose="02020603050405020304" pitchFamily="18" charset="0"/>
              </a:rPr>
              <a:t> sia rispetto alle previsioni normative contenute nella </a:t>
            </a:r>
            <a:r>
              <a:rPr lang="it-IT" sz="1800" b="1" dirty="0">
                <a:solidFill>
                  <a:srgbClr val="003366"/>
                </a:solidFill>
                <a:effectLst>
                  <a:outerShdw blurRad="38100" dist="38100" dir="2700000" algn="tl">
                    <a:srgbClr val="000000">
                      <a:alpha val="43137"/>
                    </a:srgbClr>
                  </a:outerShdw>
                </a:effectLst>
                <a:latin typeface="Arial"/>
                <a:ea typeface="Times New Roman" panose="02020603050405020304" pitchFamily="18" charset="0"/>
                <a:cs typeface="Times New Roman" panose="02020603050405020304" pitchFamily="18" charset="0"/>
              </a:rPr>
              <a:t>contrattazione collettiva nazionale di lavoro </a:t>
            </a:r>
            <a:r>
              <a:rPr lang="it-IT" sz="1800" b="1" dirty="0">
                <a:solidFill>
                  <a:srgbClr val="003366"/>
                </a:solidFill>
                <a:latin typeface="Arial"/>
                <a:ea typeface="Times New Roman" panose="02020603050405020304" pitchFamily="18" charset="0"/>
                <a:cs typeface="Times New Roman" panose="02020603050405020304" pitchFamily="18" charset="0"/>
              </a:rPr>
              <a:t>sia con riferimento alle norme contenute nelle </a:t>
            </a:r>
            <a:r>
              <a:rPr lang="it-IT" sz="1800" b="1" dirty="0">
                <a:solidFill>
                  <a:srgbClr val="003366"/>
                </a:solidFill>
                <a:effectLst>
                  <a:outerShdw blurRad="38100" dist="38100" dir="2700000" algn="tl">
                    <a:srgbClr val="000000">
                      <a:alpha val="43137"/>
                    </a:srgbClr>
                  </a:outerShdw>
                </a:effectLst>
                <a:latin typeface="Arial"/>
                <a:ea typeface="Times New Roman" panose="02020603050405020304" pitchFamily="18" charset="0"/>
                <a:cs typeface="Times New Roman" panose="02020603050405020304" pitchFamily="18" charset="0"/>
              </a:rPr>
              <a:t>disposizioni di legge</a:t>
            </a:r>
            <a:r>
              <a:rPr lang="it-IT" sz="1800" dirty="0">
                <a:solidFill>
                  <a:srgbClr val="003366"/>
                </a:solidFill>
                <a:latin typeface="Arial"/>
                <a:ea typeface="Times New Roman" panose="02020603050405020304" pitchFamily="18" charset="0"/>
                <a:cs typeface="Times New Roman" panose="02020603050405020304" pitchFamily="18" charset="0"/>
              </a:rPr>
              <a:t>.</a:t>
            </a:r>
            <a:endParaRPr lang="it-IT" altLang="it-IT" sz="1800" dirty="0">
              <a:solidFill>
                <a:srgbClr val="003366"/>
              </a:solidFill>
              <a:latin typeface="Arial"/>
              <a:ea typeface="Arial Unicode MS" charset="0"/>
              <a:cs typeface="Times New Roman" panose="02020603050405020304" pitchFamily="18" charset="0"/>
            </a:endParaRPr>
          </a:p>
        </p:txBody>
      </p:sp>
    </p:spTree>
    <p:extLst>
      <p:ext uri="{BB962C8B-B14F-4D97-AF65-F5344CB8AC3E}">
        <p14:creationId xmlns:p14="http://schemas.microsoft.com/office/powerpoint/2010/main" val="6095981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ttangolo 3">
            <a:extLst>
              <a:ext uri="{FF2B5EF4-FFF2-40B4-BE49-F238E27FC236}">
                <a16:creationId xmlns:a16="http://schemas.microsoft.com/office/drawing/2014/main" id="{6BC3ACB0-80DA-4387-A678-6B92850F847A}"/>
              </a:ext>
            </a:extLst>
          </p:cNvPr>
          <p:cNvSpPr>
            <a:spLocks noChangeArrowheads="1"/>
          </p:cNvSpPr>
          <p:nvPr/>
        </p:nvSpPr>
        <p:spPr bwMode="auto">
          <a:xfrm>
            <a:off x="2878139" y="1141413"/>
            <a:ext cx="6435725" cy="4413516"/>
          </a:xfrm>
          <a:prstGeom prst="rect">
            <a:avLst/>
          </a:prstGeom>
          <a:noFill/>
          <a:ln>
            <a:noFill/>
          </a:ln>
        </p:spPr>
        <p:txBody>
          <a:bodyPr>
            <a:spAutoFit/>
          </a:bodyPr>
          <a:lstStyle>
            <a:lvl1pPr>
              <a:spcBef>
                <a:spcPct val="20000"/>
              </a:spcBef>
              <a:buChar char="•"/>
              <a:tabLst>
                <a:tab pos="179388"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179388"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179388"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179388"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179388"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9pPr>
          </a:lstStyle>
          <a:p>
            <a:pPr algn="ctr" defTabSz="914417" eaLnBrk="0" fontAlgn="base" hangingPunct="0">
              <a:spcAft>
                <a:spcPct val="0"/>
              </a:spcAft>
              <a:buNone/>
              <a:tabLst>
                <a:tab pos="179391" algn="l"/>
              </a:tabLst>
              <a:defRPr/>
            </a:pPr>
            <a:r>
              <a:rPr lang="it-IT" sz="1800" b="1" dirty="0">
                <a:solidFill>
                  <a:srgbClr val="FF0000"/>
                </a:solidFill>
                <a:effectLst>
                  <a:outerShdw blurRad="38100" dist="38100" dir="2700000" algn="tl">
                    <a:srgbClr val="000000">
                      <a:alpha val="43137"/>
                    </a:srgbClr>
                  </a:outerShdw>
                </a:effectLst>
                <a:latin typeface="Arial"/>
                <a:ea typeface="Arial Unicode MS"/>
                <a:cs typeface="Times New Roman" panose="02020603050405020304" pitchFamily="18" charset="0"/>
              </a:rPr>
              <a:t>CONTRATTI COLLETTIVI DI PROSSIMITÀ</a:t>
            </a:r>
          </a:p>
          <a:p>
            <a:pPr algn="ctr" defTabSz="914417" eaLnBrk="0" fontAlgn="base" hangingPunct="0">
              <a:spcAft>
                <a:spcPct val="0"/>
              </a:spcAft>
              <a:buNone/>
              <a:tabLst>
                <a:tab pos="179391" algn="l"/>
              </a:tabLst>
              <a:defRPr/>
            </a:pPr>
            <a:r>
              <a:rPr lang="it-IT" sz="1800" b="1" dirty="0">
                <a:solidFill>
                  <a:srgbClr val="003366"/>
                </a:solidFill>
                <a:latin typeface="Arial"/>
                <a:ea typeface="Arial Unicode MS"/>
                <a:cs typeface="Times New Roman" panose="02020603050405020304" pitchFamily="18" charset="0"/>
              </a:rPr>
              <a:t>A CHE COSA SERVONO</a:t>
            </a:r>
          </a:p>
          <a:p>
            <a:pPr algn="just" defTabSz="914417" eaLnBrk="0" fontAlgn="base" hangingPunct="0">
              <a:spcAft>
                <a:spcPct val="0"/>
              </a:spcAft>
              <a:buNone/>
              <a:tabLst>
                <a:tab pos="179391" algn="l"/>
              </a:tabLst>
              <a:defRPr/>
            </a:pPr>
            <a:endParaRPr lang="it-IT" sz="1800" dirty="0">
              <a:solidFill>
                <a:srgbClr val="003366"/>
              </a:solidFill>
              <a:latin typeface="Arial"/>
              <a:ea typeface="Arial Unicode MS"/>
              <a:cs typeface="Times New Roman" panose="02020603050405020304" pitchFamily="18" charset="0"/>
            </a:endParaRPr>
          </a:p>
          <a:p>
            <a:pPr algn="just" defTabSz="914417" eaLnBrk="0" fontAlgn="base" hangingPunct="0">
              <a:spcAft>
                <a:spcPct val="0"/>
              </a:spcAft>
              <a:buNone/>
              <a:tabLst>
                <a:tab pos="179391" algn="l"/>
              </a:tabLst>
              <a:defRPr/>
            </a:pPr>
            <a:r>
              <a:rPr lang="it-IT" sz="1800" dirty="0">
                <a:solidFill>
                  <a:srgbClr val="003366"/>
                </a:solidFill>
                <a:latin typeface="Arial"/>
                <a:ea typeface="Arial Unicode MS"/>
                <a:cs typeface="Times New Roman" panose="02020603050405020304" pitchFamily="18" charset="0"/>
              </a:rPr>
              <a:t>Secondo le previsioni dell’art. 8, comma 1, prima parte, del D.L. n. 138/2011, convertito in legge n. 148/2011, dunque, il “contratto di prossimità” con efficacia </a:t>
            </a:r>
            <a:r>
              <a:rPr lang="it-IT" sz="1800" i="1" dirty="0">
                <a:solidFill>
                  <a:srgbClr val="003366"/>
                </a:solidFill>
                <a:latin typeface="Arial"/>
                <a:ea typeface="Arial Unicode MS"/>
                <a:cs typeface="Times New Roman" panose="02020603050405020304" pitchFamily="18" charset="0"/>
              </a:rPr>
              <a:t>erga omnes</a:t>
            </a:r>
            <a:r>
              <a:rPr lang="it-IT" sz="1800" dirty="0">
                <a:solidFill>
                  <a:srgbClr val="003366"/>
                </a:solidFill>
                <a:latin typeface="Arial"/>
                <a:ea typeface="Arial Unicode MS"/>
                <a:cs typeface="Times New Roman" panose="02020603050405020304" pitchFamily="18" charset="0"/>
              </a:rPr>
              <a:t> rappresenta uno </a:t>
            </a:r>
            <a:r>
              <a:rPr lang="it-IT" sz="1800" b="1" dirty="0">
                <a:solidFill>
                  <a:srgbClr val="003366"/>
                </a:solidFill>
                <a:effectLst>
                  <a:outerShdw blurRad="38100" dist="38100" dir="2700000" algn="tl">
                    <a:srgbClr val="000000">
                      <a:alpha val="43137"/>
                    </a:srgbClr>
                  </a:outerShdw>
                </a:effectLst>
                <a:latin typeface="Arial"/>
                <a:ea typeface="Arial Unicode MS"/>
                <a:cs typeface="Times New Roman" panose="02020603050405020304" pitchFamily="18" charset="0"/>
              </a:rPr>
              <a:t>strumento particolarmente efficace per l’impresa</a:t>
            </a:r>
            <a:r>
              <a:rPr lang="it-IT" sz="1800" dirty="0">
                <a:solidFill>
                  <a:srgbClr val="003366"/>
                </a:solidFill>
                <a:latin typeface="Arial"/>
                <a:ea typeface="Arial Unicode MS"/>
                <a:cs typeface="Times New Roman" panose="02020603050405020304" pitchFamily="18" charset="0"/>
              </a:rPr>
              <a:t>, la quale grazie ad esso può  </a:t>
            </a:r>
            <a:r>
              <a:rPr lang="it-IT" sz="1800" b="1" dirty="0">
                <a:solidFill>
                  <a:srgbClr val="003366"/>
                </a:solidFill>
                <a:effectLst>
                  <a:outerShdw blurRad="38100" dist="38100" dir="2700000" algn="tl">
                    <a:srgbClr val="000000">
                      <a:alpha val="43137"/>
                    </a:srgbClr>
                  </a:outerShdw>
                </a:effectLst>
                <a:latin typeface="Arial"/>
                <a:ea typeface="Arial Unicode MS"/>
                <a:cs typeface="Times New Roman" panose="02020603050405020304" pitchFamily="18" charset="0"/>
              </a:rPr>
              <a:t>adattare quasi l’intera disciplina dei contratti individuali e dei rapporti di lavoro alle concrete e specifiche esigenze organizzative e gestionali dell’azienda</a:t>
            </a:r>
            <a:r>
              <a:rPr lang="it-IT" sz="1800" dirty="0">
                <a:solidFill>
                  <a:srgbClr val="003366"/>
                </a:solidFill>
                <a:latin typeface="Arial"/>
                <a:ea typeface="Arial Unicode MS"/>
                <a:cs typeface="Times New Roman" panose="02020603050405020304" pitchFamily="18" charset="0"/>
              </a:rPr>
              <a:t>, dotandosi di un quadro regolatorio che, nei limiti riconosciuti dalla norma, diviene integralmente sostitutivo non soltanto delle disposizioni contrattuali collettive nazionali, ma anche di quelle legislative.</a:t>
            </a:r>
            <a:endParaRPr lang="it-IT" sz="1800" dirty="0">
              <a:solidFill>
                <a:srgbClr val="003366"/>
              </a:solidFill>
              <a:latin typeface="Arial"/>
              <a:ea typeface="Times New Roman" panose="02020603050405020304" pitchFamily="18" charset="0"/>
              <a:cs typeface="Times New Roman" panose="02020603050405020304" pitchFamily="18" charset="0"/>
            </a:endParaRPr>
          </a:p>
          <a:p>
            <a:pPr algn="just" defTabSz="914417" eaLnBrk="0" fontAlgn="base" hangingPunct="0">
              <a:spcBef>
                <a:spcPct val="0"/>
              </a:spcBef>
              <a:spcAft>
                <a:spcPct val="0"/>
              </a:spcAft>
              <a:buNone/>
              <a:tabLst>
                <a:tab pos="179391" algn="l"/>
              </a:tabLst>
              <a:defRPr/>
            </a:pPr>
            <a:endParaRPr lang="it-IT" altLang="it-IT" sz="1800" dirty="0">
              <a:solidFill>
                <a:srgbClr val="003366"/>
              </a:solidFill>
              <a:latin typeface="Arial"/>
              <a:ea typeface="Arial Unicode MS" charset="0"/>
              <a:cs typeface="Times New Roman" panose="02020603050405020304" pitchFamily="18" charset="0"/>
            </a:endParaRPr>
          </a:p>
        </p:txBody>
      </p:sp>
    </p:spTree>
    <p:extLst>
      <p:ext uri="{BB962C8B-B14F-4D97-AF65-F5344CB8AC3E}">
        <p14:creationId xmlns:p14="http://schemas.microsoft.com/office/powerpoint/2010/main" val="38238639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a:extLst>
              <a:ext uri="{FF2B5EF4-FFF2-40B4-BE49-F238E27FC236}">
                <a16:creationId xmlns:a16="http://schemas.microsoft.com/office/drawing/2014/main" id="{FCA4BC64-FB60-4BFB-BE77-CA3C8C8CCD16}"/>
              </a:ext>
            </a:extLst>
          </p:cNvPr>
          <p:cNvSpPr>
            <a:spLocks noChangeArrowheads="1"/>
          </p:cNvSpPr>
          <p:nvPr/>
        </p:nvSpPr>
        <p:spPr bwMode="auto">
          <a:xfrm>
            <a:off x="2154238" y="1687513"/>
            <a:ext cx="8101012" cy="3300904"/>
          </a:xfrm>
          <a:prstGeom prst="rect">
            <a:avLst/>
          </a:prstGeom>
          <a:noFill/>
          <a:ln w="9525">
            <a:noFill/>
            <a:miter lim="800000"/>
            <a:headEnd/>
            <a:tailEnd/>
          </a:ln>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defTabSz="914417" eaLnBrk="0" fontAlgn="base" hangingPunct="0">
              <a:spcBef>
                <a:spcPct val="0"/>
              </a:spcBef>
              <a:spcAft>
                <a:spcPct val="0"/>
              </a:spcAft>
              <a:defRPr/>
            </a:pPr>
            <a:r>
              <a:rPr lang="it-IT" altLang="it-IT" sz="1800" dirty="0">
                <a:solidFill>
                  <a:srgbClr val="003366"/>
                </a:solidFill>
              </a:rPr>
              <a:t>Art. 8, comma 2, lettere a)-e), prima parte</a:t>
            </a:r>
          </a:p>
          <a:p>
            <a:pPr defTabSz="914417" eaLnBrk="0" fontAlgn="base" hangingPunct="0">
              <a:spcBef>
                <a:spcPct val="0"/>
              </a:spcBef>
              <a:spcAft>
                <a:spcPct val="0"/>
              </a:spcAft>
              <a:defRPr/>
            </a:pPr>
            <a:r>
              <a:rPr lang="it-IT" altLang="it-IT" sz="1050" dirty="0">
                <a:solidFill>
                  <a:srgbClr val="003366"/>
                </a:solidFill>
              </a:rPr>
              <a:t> </a:t>
            </a:r>
            <a:endParaRPr lang="it-IT" altLang="it-IT" sz="600" dirty="0">
              <a:solidFill>
                <a:srgbClr val="003366"/>
              </a:solidFill>
            </a:endParaRPr>
          </a:p>
          <a:p>
            <a:pPr defTabSz="914417" eaLnBrk="0" fontAlgn="base" hangingPunct="0">
              <a:spcBef>
                <a:spcPct val="0"/>
              </a:spcBef>
              <a:spcAft>
                <a:spcPct val="0"/>
              </a:spcAft>
              <a:defRPr/>
            </a:pPr>
            <a:r>
              <a:rPr lang="it-IT" altLang="it-IT" sz="1800" dirty="0">
                <a:solidFill>
                  <a:srgbClr val="003366"/>
                </a:solidFill>
              </a:rPr>
              <a:t>Le specifiche intese possono riguardare la </a:t>
            </a:r>
            <a:r>
              <a:rPr lang="it-IT" altLang="it-IT" sz="1800" b="1" dirty="0">
                <a:solidFill>
                  <a:srgbClr val="003366"/>
                </a:solidFill>
                <a:effectLst>
                  <a:outerShdw blurRad="38100" dist="38100" dir="2700000" algn="tl">
                    <a:srgbClr val="C0C0C0"/>
                  </a:outerShdw>
                </a:effectLst>
              </a:rPr>
              <a:t>regolazione delle materie inerenti l</a:t>
            </a:r>
            <a:r>
              <a:rPr lang="ja-JP" altLang="it-IT" sz="1800" b="1" dirty="0">
                <a:solidFill>
                  <a:srgbClr val="003366"/>
                </a:solidFill>
                <a:effectLst>
                  <a:outerShdw blurRad="38100" dist="38100" dir="2700000" algn="tl">
                    <a:srgbClr val="C0C0C0"/>
                  </a:outerShdw>
                </a:effectLst>
              </a:rPr>
              <a:t>’</a:t>
            </a:r>
            <a:r>
              <a:rPr lang="it-IT" altLang="ja-JP" sz="1800" b="1" dirty="0">
                <a:solidFill>
                  <a:srgbClr val="003366"/>
                </a:solidFill>
                <a:effectLst>
                  <a:outerShdw blurRad="38100" dist="38100" dir="2700000" algn="tl">
                    <a:srgbClr val="C0C0C0"/>
                  </a:outerShdw>
                </a:effectLst>
              </a:rPr>
              <a:t>organizzazione del lavoro</a:t>
            </a:r>
            <a:r>
              <a:rPr lang="it-IT" altLang="ja-JP" sz="1800" dirty="0">
                <a:solidFill>
                  <a:srgbClr val="003366"/>
                </a:solidFill>
              </a:rPr>
              <a:t> e della produzione con riferimento a:</a:t>
            </a:r>
          </a:p>
          <a:p>
            <a:pPr defTabSz="914417" eaLnBrk="0" fontAlgn="base" hangingPunct="0">
              <a:spcBef>
                <a:spcPct val="0"/>
              </a:spcBef>
              <a:spcAft>
                <a:spcPct val="0"/>
              </a:spcAft>
              <a:defRPr/>
            </a:pPr>
            <a:r>
              <a:rPr lang="it-IT" altLang="it-IT" sz="1800" dirty="0">
                <a:solidFill>
                  <a:srgbClr val="003366"/>
                </a:solidFill>
              </a:rPr>
              <a:t>a) </a:t>
            </a:r>
            <a:r>
              <a:rPr lang="it-IT" altLang="it-IT" sz="1800" b="1" dirty="0">
                <a:solidFill>
                  <a:srgbClr val="003366"/>
                </a:solidFill>
              </a:rPr>
              <a:t>impianti audiovisivi </a:t>
            </a:r>
            <a:r>
              <a:rPr lang="it-IT" altLang="it-IT" sz="1800" dirty="0">
                <a:solidFill>
                  <a:srgbClr val="003366"/>
                </a:solidFill>
              </a:rPr>
              <a:t>e introduzione di nuove tecnologie;</a:t>
            </a:r>
          </a:p>
          <a:p>
            <a:pPr defTabSz="914417" eaLnBrk="0" fontAlgn="base" hangingPunct="0">
              <a:spcBef>
                <a:spcPct val="0"/>
              </a:spcBef>
              <a:spcAft>
                <a:spcPct val="0"/>
              </a:spcAft>
              <a:defRPr/>
            </a:pPr>
            <a:r>
              <a:rPr lang="it-IT" altLang="it-IT" sz="1800" dirty="0">
                <a:solidFill>
                  <a:srgbClr val="003366"/>
                </a:solidFill>
              </a:rPr>
              <a:t>b) </a:t>
            </a:r>
            <a:r>
              <a:rPr lang="it-IT" altLang="it-IT" sz="1800" b="1" dirty="0">
                <a:solidFill>
                  <a:srgbClr val="003366"/>
                </a:solidFill>
              </a:rPr>
              <a:t>mansioni del lavoratore</a:t>
            </a:r>
            <a:r>
              <a:rPr lang="it-IT" altLang="it-IT" sz="1800" dirty="0">
                <a:solidFill>
                  <a:srgbClr val="003366"/>
                </a:solidFill>
              </a:rPr>
              <a:t>, classificazione e inquadramento del personale;</a:t>
            </a:r>
          </a:p>
          <a:p>
            <a:pPr defTabSz="914417" eaLnBrk="0" fontAlgn="base" hangingPunct="0">
              <a:spcBef>
                <a:spcPct val="0"/>
              </a:spcBef>
              <a:spcAft>
                <a:spcPct val="0"/>
              </a:spcAft>
              <a:defRPr/>
            </a:pPr>
            <a:r>
              <a:rPr lang="it-IT" altLang="it-IT" sz="1800" dirty="0">
                <a:solidFill>
                  <a:srgbClr val="003366"/>
                </a:solidFill>
              </a:rPr>
              <a:t>c) </a:t>
            </a:r>
            <a:r>
              <a:rPr lang="it-IT" altLang="it-IT" sz="1800" b="1" dirty="0">
                <a:solidFill>
                  <a:srgbClr val="003366"/>
                </a:solidFill>
              </a:rPr>
              <a:t>contratti a termine</a:t>
            </a:r>
            <a:r>
              <a:rPr lang="it-IT" altLang="it-IT" sz="1800" dirty="0">
                <a:solidFill>
                  <a:srgbClr val="003366"/>
                </a:solidFill>
              </a:rPr>
              <a:t>, contratti a orario ridotto, modulato o flessibile, regime della solidarietà negli appalti e casi di ricorso alla somministrazione di lavoro;</a:t>
            </a:r>
          </a:p>
          <a:p>
            <a:pPr defTabSz="914417" eaLnBrk="0" fontAlgn="base" hangingPunct="0">
              <a:spcBef>
                <a:spcPct val="0"/>
              </a:spcBef>
              <a:spcAft>
                <a:spcPct val="0"/>
              </a:spcAft>
              <a:defRPr/>
            </a:pPr>
            <a:r>
              <a:rPr lang="it-IT" altLang="it-IT" sz="1800" dirty="0">
                <a:solidFill>
                  <a:srgbClr val="003366"/>
                </a:solidFill>
              </a:rPr>
              <a:t>d) disciplina </a:t>
            </a:r>
            <a:r>
              <a:rPr lang="it-IT" altLang="it-IT" sz="1800" b="1" dirty="0">
                <a:solidFill>
                  <a:srgbClr val="003366"/>
                </a:solidFill>
              </a:rPr>
              <a:t>dell’</a:t>
            </a:r>
            <a:r>
              <a:rPr lang="it-IT" altLang="ja-JP" sz="1800" b="1" dirty="0">
                <a:solidFill>
                  <a:srgbClr val="003366"/>
                </a:solidFill>
              </a:rPr>
              <a:t>orario di lavoro</a:t>
            </a:r>
            <a:r>
              <a:rPr lang="it-IT" altLang="ja-JP" sz="1800" dirty="0">
                <a:solidFill>
                  <a:srgbClr val="003366"/>
                </a:solidFill>
              </a:rPr>
              <a:t>;</a:t>
            </a:r>
          </a:p>
          <a:p>
            <a:pPr defTabSz="914417" eaLnBrk="0" fontAlgn="base" hangingPunct="0">
              <a:spcBef>
                <a:spcPct val="0"/>
              </a:spcBef>
              <a:spcAft>
                <a:spcPct val="0"/>
              </a:spcAft>
              <a:defRPr/>
            </a:pPr>
            <a:r>
              <a:rPr lang="it-IT" altLang="it-IT" sz="1800" dirty="0">
                <a:solidFill>
                  <a:srgbClr val="003366"/>
                </a:solidFill>
              </a:rPr>
              <a:t>e) modalità di </a:t>
            </a:r>
            <a:r>
              <a:rPr lang="it-IT" altLang="it-IT" sz="1800" b="1" dirty="0">
                <a:solidFill>
                  <a:srgbClr val="003366"/>
                </a:solidFill>
              </a:rPr>
              <a:t>assunzione</a:t>
            </a:r>
            <a:r>
              <a:rPr lang="it-IT" altLang="it-IT" sz="1800" dirty="0">
                <a:solidFill>
                  <a:srgbClr val="003366"/>
                </a:solidFill>
              </a:rPr>
              <a:t> e </a:t>
            </a:r>
            <a:r>
              <a:rPr lang="it-IT" altLang="it-IT" sz="1800" b="1" dirty="0">
                <a:solidFill>
                  <a:srgbClr val="003366"/>
                </a:solidFill>
              </a:rPr>
              <a:t>disciplina del rapporto di lavoro</a:t>
            </a:r>
            <a:r>
              <a:rPr lang="it-IT" altLang="it-IT" sz="1800" dirty="0">
                <a:solidFill>
                  <a:srgbClr val="003366"/>
                </a:solidFill>
              </a:rPr>
              <a:t>, comprese le collaborazioni coordinate e continuative e le partite IVA, trasformazione e conversione dei contratti di lavoro</a:t>
            </a:r>
          </a:p>
        </p:txBody>
      </p:sp>
      <p:sp>
        <p:nvSpPr>
          <p:cNvPr id="3" name="Rectangle 4">
            <a:extLst>
              <a:ext uri="{FF2B5EF4-FFF2-40B4-BE49-F238E27FC236}">
                <a16:creationId xmlns:a16="http://schemas.microsoft.com/office/drawing/2014/main" id="{4998C863-B3EE-40C2-ABD4-4CD024849D29}"/>
              </a:ext>
            </a:extLst>
          </p:cNvPr>
          <p:cNvSpPr>
            <a:spLocks noChangeArrowheads="1"/>
          </p:cNvSpPr>
          <p:nvPr/>
        </p:nvSpPr>
        <p:spPr bwMode="auto">
          <a:xfrm>
            <a:off x="2667000" y="950913"/>
            <a:ext cx="6858000" cy="738664"/>
          </a:xfrm>
          <a:prstGeom prst="rect">
            <a:avLst/>
          </a:prstGeom>
          <a:noFill/>
          <a:ln w="9525">
            <a:noFill/>
            <a:miter lim="800000"/>
            <a:headEnd/>
            <a:tailEnd/>
          </a:ln>
          <a:effec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defTabSz="914417" eaLnBrk="0" fontAlgn="base" hangingPunct="0">
              <a:spcBef>
                <a:spcPct val="0"/>
              </a:spcBef>
              <a:spcAft>
                <a:spcPct val="0"/>
              </a:spcAft>
              <a:defRPr/>
            </a:pPr>
            <a:r>
              <a:rPr lang="it-IT" sz="2100" b="1" dirty="0">
                <a:solidFill>
                  <a:srgbClr val="FF0000"/>
                </a:solidFill>
                <a:effectLst>
                  <a:outerShdw blurRad="38100" dist="38100" dir="2700000" algn="tl">
                    <a:srgbClr val="000000">
                      <a:alpha val="43137"/>
                    </a:srgbClr>
                  </a:outerShdw>
                </a:effectLst>
                <a:latin typeface="Arial"/>
                <a:ea typeface="Arial Unicode MS"/>
                <a:cs typeface="Times New Roman" panose="02020603050405020304" pitchFamily="18" charset="0"/>
              </a:rPr>
              <a:t>CONTRATTI COLLETTIVI DI PROSSIMITÀ</a:t>
            </a:r>
          </a:p>
          <a:p>
            <a:pPr algn="ctr" defTabSz="914417" eaLnBrk="0" fontAlgn="base" hangingPunct="0">
              <a:spcBef>
                <a:spcPct val="0"/>
              </a:spcBef>
              <a:spcAft>
                <a:spcPct val="0"/>
              </a:spcAft>
              <a:defRPr/>
            </a:pPr>
            <a:r>
              <a:rPr lang="it-IT" altLang="it-IT" sz="2100" b="1" i="1" dirty="0">
                <a:solidFill>
                  <a:srgbClr val="003366"/>
                </a:solidFill>
                <a:effectLst>
                  <a:outerShdw blurRad="38100" dist="38100" dir="2700000" algn="tl">
                    <a:srgbClr val="C0C0C0"/>
                  </a:outerShdw>
                </a:effectLst>
              </a:rPr>
              <a:t>Contenuti </a:t>
            </a:r>
            <a:r>
              <a:rPr lang="it-IT" altLang="it-IT" sz="2100" b="1" i="1" dirty="0">
                <a:solidFill>
                  <a:srgbClr val="FF0000"/>
                </a:solidFill>
                <a:effectLst>
                  <a:outerShdw blurRad="38100" dist="38100" dir="2700000" algn="tl">
                    <a:srgbClr val="C0C0C0"/>
                  </a:outerShdw>
                </a:effectLst>
              </a:rPr>
              <a:t>Contratti e rapporti di lavoro</a:t>
            </a:r>
            <a:endParaRPr lang="it-IT" altLang="it-IT" sz="2100" b="1" i="1" dirty="0">
              <a:solidFill>
                <a:srgbClr val="003366"/>
              </a:solidFill>
              <a:effectLst>
                <a:outerShdw blurRad="38100" dist="38100" dir="2700000" algn="tl">
                  <a:srgbClr val="C0C0C0"/>
                </a:outerShdw>
              </a:effectLst>
            </a:endParaRPr>
          </a:p>
        </p:txBody>
      </p:sp>
    </p:spTree>
    <p:extLst>
      <p:ext uri="{BB962C8B-B14F-4D97-AF65-F5344CB8AC3E}">
        <p14:creationId xmlns:p14="http://schemas.microsoft.com/office/powerpoint/2010/main" val="109017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a:extLst>
              <a:ext uri="{FF2B5EF4-FFF2-40B4-BE49-F238E27FC236}">
                <a16:creationId xmlns:a16="http://schemas.microsoft.com/office/drawing/2014/main" id="{3836184F-11D7-8446-5A2A-4ABBB3198099}"/>
              </a:ext>
            </a:extLst>
          </p:cNvPr>
          <p:cNvSpPr txBox="1">
            <a:spLocks noChangeArrowheads="1"/>
          </p:cNvSpPr>
          <p:nvPr/>
        </p:nvSpPr>
        <p:spPr bwMode="auto">
          <a:xfrm>
            <a:off x="3570398" y="1535113"/>
            <a:ext cx="184731" cy="44057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862300">
              <a:spcBef>
                <a:spcPct val="0"/>
              </a:spcBef>
              <a:buNone/>
              <a:defRPr/>
            </a:pPr>
            <a:endParaRPr lang="it-IT" altLang="it-IT" sz="2263">
              <a:solidFill>
                <a:srgbClr val="000066"/>
              </a:solidFill>
              <a:latin typeface="Goudy Old Style" panose="02020502050305020303" pitchFamily="18" charset="77"/>
            </a:endParaRPr>
          </a:p>
        </p:txBody>
      </p:sp>
      <p:sp>
        <p:nvSpPr>
          <p:cNvPr id="7" name="Rectangle 2">
            <a:extLst>
              <a:ext uri="{FF2B5EF4-FFF2-40B4-BE49-F238E27FC236}">
                <a16:creationId xmlns:a16="http://schemas.microsoft.com/office/drawing/2014/main" id="{98B93B08-8F0D-28DA-09C2-CC5ED34271ED}"/>
              </a:ext>
            </a:extLst>
          </p:cNvPr>
          <p:cNvSpPr txBox="1">
            <a:spLocks noChangeArrowheads="1"/>
          </p:cNvSpPr>
          <p:nvPr/>
        </p:nvSpPr>
        <p:spPr bwMode="auto">
          <a:xfrm>
            <a:off x="254876" y="139701"/>
            <a:ext cx="11682247" cy="668338"/>
          </a:xfrm>
          <a:prstGeom prst="rect">
            <a:avLst/>
          </a:prstGeom>
          <a:noFill/>
          <a:ln w="9525">
            <a:noFill/>
            <a:miter lim="800000"/>
            <a:headEnd/>
            <a:tailEnd/>
          </a:ln>
        </p:spPr>
        <p:txBody>
          <a:bodyPr lIns="0" tIns="0" rIns="0" bIns="0"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defTabSz="862300">
              <a:defRPr/>
            </a:pPr>
            <a:r>
              <a:rPr lang="it-IT" altLang="it-IT" sz="2400" b="1" i="1" dirty="0">
                <a:solidFill>
                  <a:srgbClr val="C00000"/>
                </a:solidFill>
                <a:effectLst>
                  <a:outerShdw blurRad="38100" dist="38100" dir="2700000" algn="tl">
                    <a:srgbClr val="000000">
                      <a:alpha val="43137"/>
                    </a:srgbClr>
                  </a:outerShdw>
                </a:effectLst>
              </a:rPr>
              <a:t>Obbligo di causali – 2023</a:t>
            </a:r>
          </a:p>
          <a:p>
            <a:pPr algn="ctr" defTabSz="862300">
              <a:defRPr/>
            </a:pPr>
            <a:r>
              <a:rPr lang="it-IT" sz="2641" b="1" dirty="0">
                <a:solidFill>
                  <a:srgbClr val="C00000"/>
                </a:solidFill>
                <a:effectLst>
                  <a:outerShdw blurRad="38100" dist="38100" dir="2700000" algn="tl">
                    <a:srgbClr val="DDDDDD"/>
                  </a:outerShdw>
                </a:effectLst>
              </a:rPr>
              <a:t>Art. 19, </a:t>
            </a:r>
            <a:r>
              <a:rPr lang="it-IT" sz="2641" b="1" dirty="0" err="1">
                <a:solidFill>
                  <a:srgbClr val="C00000"/>
                </a:solidFill>
                <a:effectLst>
                  <a:outerShdw blurRad="38100" dist="38100" dir="2700000" algn="tl">
                    <a:srgbClr val="DDDDDD"/>
                  </a:outerShdw>
                </a:effectLst>
              </a:rPr>
              <a:t>D.Lgs.</a:t>
            </a:r>
            <a:r>
              <a:rPr lang="it-IT" sz="2641" b="1" dirty="0">
                <a:solidFill>
                  <a:srgbClr val="C00000"/>
                </a:solidFill>
                <a:effectLst>
                  <a:outerShdw blurRad="38100" dist="38100" dir="2700000" algn="tl">
                    <a:srgbClr val="DDDDDD"/>
                  </a:outerShdw>
                </a:effectLst>
              </a:rPr>
              <a:t> n. 81/2015 </a:t>
            </a:r>
            <a:r>
              <a:rPr lang="it-IT" sz="2263" b="1" dirty="0" err="1">
                <a:solidFill>
                  <a:srgbClr val="C00000"/>
                </a:solidFill>
                <a:effectLst>
                  <a:outerShdw blurRad="38100" dist="38100" dir="2700000" algn="tl">
                    <a:srgbClr val="DDDDDD"/>
                  </a:outerShdw>
                </a:effectLst>
              </a:rPr>
              <a:t>modif</a:t>
            </a:r>
            <a:r>
              <a:rPr lang="it-IT" sz="2263" b="1" dirty="0">
                <a:solidFill>
                  <a:srgbClr val="C00000"/>
                </a:solidFill>
                <a:effectLst>
                  <a:outerShdw blurRad="38100" dist="38100" dir="2700000" algn="tl">
                    <a:srgbClr val="DDDDDD"/>
                  </a:outerShdw>
                </a:effectLst>
              </a:rPr>
              <a:t>. da art. 24 D.L. n. 48/2023, </a:t>
            </a:r>
            <a:r>
              <a:rPr lang="it-IT" sz="2263" b="1" dirty="0" err="1">
                <a:solidFill>
                  <a:srgbClr val="C00000"/>
                </a:solidFill>
                <a:effectLst>
                  <a:outerShdw blurRad="38100" dist="38100" dir="2700000" algn="tl">
                    <a:srgbClr val="DDDDDD"/>
                  </a:outerShdw>
                </a:effectLst>
              </a:rPr>
              <a:t>conv</a:t>
            </a:r>
            <a:r>
              <a:rPr lang="it-IT" sz="2263" b="1" dirty="0">
                <a:solidFill>
                  <a:srgbClr val="C00000"/>
                </a:solidFill>
                <a:effectLst>
                  <a:outerShdw blurRad="38100" dist="38100" dir="2700000" algn="tl">
                    <a:srgbClr val="DDDDDD"/>
                  </a:outerShdw>
                </a:effectLst>
              </a:rPr>
              <a:t>. L. n. 85/2023</a:t>
            </a:r>
          </a:p>
        </p:txBody>
      </p:sp>
      <p:pic>
        <p:nvPicPr>
          <p:cNvPr id="34820" name="Immagine 5">
            <a:extLst>
              <a:ext uri="{FF2B5EF4-FFF2-40B4-BE49-F238E27FC236}">
                <a16:creationId xmlns:a16="http://schemas.microsoft.com/office/drawing/2014/main" id="{1DAB353A-2B38-DAD3-C410-E60A4CF28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883" b="24741"/>
          <a:stretch>
            <a:fillRect/>
          </a:stretch>
        </p:blipFill>
        <p:spPr bwMode="auto">
          <a:xfrm>
            <a:off x="2500422" y="808039"/>
            <a:ext cx="7502525"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Immagine 3">
            <a:extLst>
              <a:ext uri="{FF2B5EF4-FFF2-40B4-BE49-F238E27FC236}">
                <a16:creationId xmlns:a16="http://schemas.microsoft.com/office/drawing/2014/main" id="{206C4745-46C6-A8C0-12C3-BEA7A1F916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4398" y="1381126"/>
            <a:ext cx="3673475" cy="4973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id="{4D22B643-6237-0674-A61B-4113A7DD40F4}"/>
              </a:ext>
            </a:extLst>
          </p:cNvPr>
          <p:cNvSpPr/>
          <p:nvPr/>
        </p:nvSpPr>
        <p:spPr bwMode="auto">
          <a:xfrm>
            <a:off x="6224698" y="1381127"/>
            <a:ext cx="3673475" cy="3293209"/>
          </a:xfrm>
          <a:prstGeom prst="rect">
            <a:avLst/>
          </a:prstGeom>
          <a:ln w="952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spAutoFit/>
          </a:bodyPr>
          <a:lstStyle/>
          <a:p>
            <a:pPr algn="just">
              <a:defRPr/>
            </a:pPr>
            <a:r>
              <a:rPr lang="it-IT" sz="1300" b="1" dirty="0">
                <a:solidFill>
                  <a:schemeClr val="tx1"/>
                </a:solidFill>
                <a:latin typeface="Book Antiqua" panose="02040602050305030304" pitchFamily="18" charset="0"/>
                <a:cs typeface="Times New Roman" panose="02020603050405020304" pitchFamily="18" charset="0"/>
              </a:rPr>
              <a:t>1. Al contratto  di  lavoro subordinato  può  essere  apposto  un termine di durata non superiore a  dodici  mesi.  Il  contratto può avere una durata superiore, ma comunque non eccedente i  ventiquattro mesi, solo in presenza di almeno una delle seguenti condizioni: </a:t>
            </a:r>
          </a:p>
          <a:p>
            <a:pPr algn="just">
              <a:defRPr/>
            </a:pPr>
            <a:r>
              <a:rPr lang="it-IT" sz="1300" b="1" dirty="0">
                <a:solidFill>
                  <a:schemeClr val="tx1"/>
                </a:solidFill>
                <a:latin typeface="Book Antiqua" panose="02040602050305030304" pitchFamily="18" charset="0"/>
                <a:cs typeface="Times New Roman" panose="02020603050405020304" pitchFamily="18" charset="0"/>
              </a:rPr>
              <a:t>a) nei casi previsti dai contratti collettivi di cui all'articolo 51;  </a:t>
            </a:r>
          </a:p>
          <a:p>
            <a:pPr algn="just">
              <a:defRPr/>
            </a:pPr>
            <a:r>
              <a:rPr lang="it-IT" sz="1300" b="1" dirty="0">
                <a:solidFill>
                  <a:schemeClr val="tx1"/>
                </a:solidFill>
                <a:latin typeface="Book Antiqua" panose="02040602050305030304" pitchFamily="18" charset="0"/>
                <a:cs typeface="Times New Roman" panose="02020603050405020304" pitchFamily="18" charset="0"/>
              </a:rPr>
              <a:t>b) in assenza delle  previsioni  di  cui  alla  lettera  a),  nei contratti collettivi applicati in azienda, e comunque  entro  il  30 aprile  2024,  per esigenze di  natura  tecnica,  organizzativa o produttiva individuate dalle parti;  </a:t>
            </a:r>
          </a:p>
          <a:p>
            <a:pPr algn="just">
              <a:defRPr/>
            </a:pPr>
            <a:r>
              <a:rPr lang="it-IT" sz="1300" b="1" dirty="0">
                <a:solidFill>
                  <a:schemeClr val="tx1"/>
                </a:solidFill>
                <a:latin typeface="Book Antiqua" panose="02040602050305030304" pitchFamily="18" charset="0"/>
                <a:cs typeface="Times New Roman" panose="02020603050405020304" pitchFamily="18" charset="0"/>
              </a:rPr>
              <a:t>    b-bis) in sostituzione di altri lavoratori. </a:t>
            </a:r>
          </a:p>
          <a:p>
            <a:pPr algn="just">
              <a:defRPr/>
            </a:pPr>
            <a:endParaRPr lang="it-IT" sz="1300" b="1" dirty="0">
              <a:solidFill>
                <a:schemeClr val="tx1"/>
              </a:solidFill>
              <a:latin typeface="Book Antiqua" panose="02040602050305030304" pitchFamily="18" charset="0"/>
              <a:cs typeface="Times New Roman" panose="02020603050405020304" pitchFamily="18" charset="0"/>
            </a:endParaRPr>
          </a:p>
        </p:txBody>
      </p:sp>
      <p:sp>
        <p:nvSpPr>
          <p:cNvPr id="6" name="Rettangolo 5">
            <a:extLst>
              <a:ext uri="{FF2B5EF4-FFF2-40B4-BE49-F238E27FC236}">
                <a16:creationId xmlns:a16="http://schemas.microsoft.com/office/drawing/2014/main" id="{1818CF69-F250-A3B3-6DD4-BE5F0A795D9F}"/>
              </a:ext>
            </a:extLst>
          </p:cNvPr>
          <p:cNvSpPr/>
          <p:nvPr/>
        </p:nvSpPr>
        <p:spPr bwMode="auto">
          <a:xfrm>
            <a:off x="6227872" y="4529138"/>
            <a:ext cx="3670300" cy="1823576"/>
          </a:xfrm>
          <a:prstGeom prst="rect">
            <a:avLst/>
          </a:prstGeom>
          <a:ln w="952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spAutoFit/>
          </a:bodyPr>
          <a:lstStyle/>
          <a:p>
            <a:pPr algn="ctr">
              <a:defRPr/>
            </a:pPr>
            <a:endParaRPr lang="it-IT" sz="1250" dirty="0">
              <a:solidFill>
                <a:schemeClr val="tx1"/>
              </a:solidFill>
              <a:latin typeface="Book Antiqua" panose="02040602050305030304" pitchFamily="18" charset="0"/>
              <a:cs typeface="Times New Roman" panose="02020603050405020304" pitchFamily="18" charset="0"/>
            </a:endParaRPr>
          </a:p>
          <a:p>
            <a:pPr algn="ctr">
              <a:defRPr/>
            </a:pPr>
            <a:endParaRPr lang="it-IT" sz="1250" dirty="0">
              <a:solidFill>
                <a:schemeClr val="tx1"/>
              </a:solidFill>
              <a:latin typeface="Book Antiqua" panose="02040602050305030304" pitchFamily="18" charset="0"/>
              <a:cs typeface="Times New Roman" panose="02020603050405020304" pitchFamily="18" charset="0"/>
            </a:endParaRPr>
          </a:p>
          <a:p>
            <a:pPr algn="ctr">
              <a:defRPr/>
            </a:pPr>
            <a:r>
              <a:rPr lang="it-IT" sz="1250" b="1" dirty="0">
                <a:solidFill>
                  <a:schemeClr val="tx1"/>
                </a:solidFill>
                <a:latin typeface="Book Antiqua" panose="02040602050305030304" pitchFamily="18" charset="0"/>
                <a:cs typeface="Times New Roman" panose="02020603050405020304" pitchFamily="18" charset="0"/>
              </a:rPr>
              <a:t>ABROGATO</a:t>
            </a:r>
          </a:p>
          <a:p>
            <a:pPr algn="just">
              <a:defRPr/>
            </a:pPr>
            <a:endParaRPr lang="it-IT" sz="1250" dirty="0">
              <a:solidFill>
                <a:schemeClr val="tx1"/>
              </a:solidFill>
              <a:latin typeface="Book Antiqua" panose="02040602050305030304" pitchFamily="18" charset="0"/>
              <a:cs typeface="Times New Roman" panose="02020603050405020304" pitchFamily="18" charset="0"/>
            </a:endParaRPr>
          </a:p>
          <a:p>
            <a:pPr algn="just">
              <a:defRPr/>
            </a:pPr>
            <a:endParaRPr lang="it-IT" sz="1250" dirty="0">
              <a:solidFill>
                <a:schemeClr val="tx1"/>
              </a:solidFill>
              <a:latin typeface="Book Antiqua" panose="02040602050305030304" pitchFamily="18" charset="0"/>
              <a:cs typeface="Times New Roman" panose="02020603050405020304" pitchFamily="18" charset="0"/>
            </a:endParaRPr>
          </a:p>
          <a:p>
            <a:pPr algn="just">
              <a:defRPr/>
            </a:pPr>
            <a:endParaRPr lang="it-IT" sz="1250" dirty="0">
              <a:solidFill>
                <a:schemeClr val="tx1"/>
              </a:solidFill>
              <a:latin typeface="Book Antiqua" panose="02040602050305030304" pitchFamily="18" charset="0"/>
              <a:cs typeface="Times New Roman" panose="02020603050405020304" pitchFamily="18" charset="0"/>
            </a:endParaRPr>
          </a:p>
          <a:p>
            <a:pPr algn="just">
              <a:defRPr/>
            </a:pPr>
            <a:endParaRPr lang="it-IT" sz="1250" dirty="0">
              <a:solidFill>
                <a:schemeClr val="tx1"/>
              </a:solidFill>
              <a:latin typeface="Book Antiqua" panose="02040602050305030304" pitchFamily="18" charset="0"/>
              <a:cs typeface="Times New Roman" panose="02020603050405020304" pitchFamily="18" charset="0"/>
            </a:endParaRPr>
          </a:p>
          <a:p>
            <a:pPr algn="just">
              <a:defRPr/>
            </a:pPr>
            <a:endParaRPr lang="it-IT" sz="1250" dirty="0">
              <a:solidFill>
                <a:schemeClr val="tx1"/>
              </a:solidFill>
              <a:latin typeface="Book Antiqua" panose="02040602050305030304" pitchFamily="18" charset="0"/>
              <a:cs typeface="Times New Roman" panose="02020603050405020304" pitchFamily="18" charset="0"/>
            </a:endParaRPr>
          </a:p>
          <a:p>
            <a:pPr algn="just">
              <a:defRPr/>
            </a:pPr>
            <a:endParaRPr lang="it-IT" sz="1250" dirty="0">
              <a:solidFill>
                <a:schemeClr val="tx1"/>
              </a:solidFill>
              <a:latin typeface="Book Antiqua" panose="02040602050305030304" pitchFamily="18" charset="0"/>
              <a:cs typeface="Times New Roman" panose="02020603050405020304"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a:extLst>
              <a:ext uri="{FF2B5EF4-FFF2-40B4-BE49-F238E27FC236}">
                <a16:creationId xmlns:a16="http://schemas.microsoft.com/office/drawing/2014/main" id="{CE850182-0444-4DB9-A6E2-5C9779FF8AC4}"/>
              </a:ext>
            </a:extLst>
          </p:cNvPr>
          <p:cNvSpPr>
            <a:spLocks noChangeArrowheads="1"/>
          </p:cNvSpPr>
          <p:nvPr/>
        </p:nvSpPr>
        <p:spPr bwMode="auto">
          <a:xfrm>
            <a:off x="2262189" y="1754189"/>
            <a:ext cx="8047037" cy="3993401"/>
          </a:xfrm>
          <a:prstGeom prst="rect">
            <a:avLst/>
          </a:prstGeom>
          <a:noFill/>
          <a:ln w="9525">
            <a:noFill/>
            <a:miter lim="800000"/>
            <a:headEnd/>
            <a:tailEnd/>
          </a:ln>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defTabSz="914417" eaLnBrk="0" fontAlgn="base" hangingPunct="0">
              <a:spcBef>
                <a:spcPct val="0"/>
              </a:spcBef>
              <a:spcAft>
                <a:spcPct val="0"/>
              </a:spcAft>
              <a:defRPr/>
            </a:pPr>
            <a:r>
              <a:rPr lang="it-IT" altLang="it-IT" sz="1800" dirty="0">
                <a:solidFill>
                  <a:srgbClr val="003366"/>
                </a:solidFill>
              </a:rPr>
              <a:t>Art. 8, comma 2, lettera e), seconda parte</a:t>
            </a:r>
          </a:p>
          <a:p>
            <a:pPr defTabSz="914417" eaLnBrk="0" fontAlgn="base" hangingPunct="0">
              <a:spcBef>
                <a:spcPct val="0"/>
              </a:spcBef>
              <a:spcAft>
                <a:spcPct val="0"/>
              </a:spcAft>
              <a:defRPr/>
            </a:pPr>
            <a:r>
              <a:rPr lang="it-IT" altLang="it-IT" sz="1050" dirty="0">
                <a:solidFill>
                  <a:srgbClr val="003366"/>
                </a:solidFill>
              </a:rPr>
              <a:t> </a:t>
            </a:r>
            <a:endParaRPr lang="it-IT" altLang="it-IT" sz="600" dirty="0">
              <a:solidFill>
                <a:srgbClr val="003366"/>
              </a:solidFill>
            </a:endParaRPr>
          </a:p>
          <a:p>
            <a:pPr defTabSz="914417" eaLnBrk="0" fontAlgn="base" hangingPunct="0">
              <a:spcBef>
                <a:spcPct val="0"/>
              </a:spcBef>
              <a:spcAft>
                <a:spcPct val="0"/>
              </a:spcAft>
              <a:defRPr/>
            </a:pPr>
            <a:r>
              <a:rPr lang="it-IT" altLang="it-IT" sz="1800" dirty="0">
                <a:solidFill>
                  <a:srgbClr val="003366"/>
                </a:solidFill>
              </a:rPr>
              <a:t>Le specifiche intese possono riguardare anche le </a:t>
            </a:r>
            <a:r>
              <a:rPr lang="it-IT" altLang="it-IT" sz="1800" b="1" u="sng" dirty="0">
                <a:solidFill>
                  <a:srgbClr val="003366"/>
                </a:solidFill>
                <a:effectLst>
                  <a:outerShdw blurRad="38100" dist="38100" dir="2700000" algn="tl">
                    <a:srgbClr val="C0C0C0"/>
                  </a:outerShdw>
                </a:effectLst>
              </a:rPr>
              <a:t>conseguenze</a:t>
            </a:r>
            <a:r>
              <a:rPr lang="it-IT" altLang="it-IT" sz="1800" b="1" dirty="0">
                <a:solidFill>
                  <a:srgbClr val="003366"/>
                </a:solidFill>
                <a:effectLst>
                  <a:outerShdw blurRad="38100" dist="38100" dir="2700000" algn="tl">
                    <a:srgbClr val="C0C0C0"/>
                  </a:outerShdw>
                </a:effectLst>
              </a:rPr>
              <a:t> del recesso dal rapporto </a:t>
            </a:r>
            <a:r>
              <a:rPr lang="it-IT" altLang="it-IT" sz="1800" dirty="0">
                <a:solidFill>
                  <a:srgbClr val="003366"/>
                </a:solidFill>
              </a:rPr>
              <a:t>di lavoro.</a:t>
            </a:r>
          </a:p>
          <a:p>
            <a:pPr defTabSz="914417" eaLnBrk="0" fontAlgn="base" hangingPunct="0">
              <a:spcBef>
                <a:spcPct val="0"/>
              </a:spcBef>
              <a:spcAft>
                <a:spcPct val="0"/>
              </a:spcAft>
              <a:defRPr/>
            </a:pPr>
            <a:endParaRPr lang="it-IT" altLang="it-IT" sz="900" dirty="0">
              <a:solidFill>
                <a:srgbClr val="003366"/>
              </a:solidFill>
            </a:endParaRPr>
          </a:p>
          <a:p>
            <a:pPr defTabSz="914417" eaLnBrk="0" fontAlgn="base" hangingPunct="0">
              <a:spcBef>
                <a:spcPct val="0"/>
              </a:spcBef>
              <a:spcAft>
                <a:spcPct val="0"/>
              </a:spcAft>
              <a:defRPr/>
            </a:pPr>
            <a:r>
              <a:rPr lang="it-IT" altLang="it-IT" sz="1800" dirty="0">
                <a:solidFill>
                  <a:srgbClr val="003366"/>
                </a:solidFill>
              </a:rPr>
              <a:t>Fanno eccezione: </a:t>
            </a:r>
          </a:p>
          <a:p>
            <a:pPr defTabSz="914417" eaLnBrk="0" fontAlgn="base" hangingPunct="0">
              <a:spcBef>
                <a:spcPct val="0"/>
              </a:spcBef>
              <a:spcAft>
                <a:spcPct val="0"/>
              </a:spcAft>
              <a:buFontTx/>
              <a:buChar char="-"/>
              <a:defRPr/>
            </a:pPr>
            <a:r>
              <a:rPr lang="it-IT" altLang="it-IT" sz="1800" dirty="0">
                <a:solidFill>
                  <a:srgbClr val="003366"/>
                </a:solidFill>
              </a:rPr>
              <a:t> il licenziamento </a:t>
            </a:r>
            <a:r>
              <a:rPr lang="it-IT" altLang="it-IT" sz="1800" b="1" dirty="0">
                <a:solidFill>
                  <a:srgbClr val="003366"/>
                </a:solidFill>
              </a:rPr>
              <a:t>discriminatorio</a:t>
            </a:r>
          </a:p>
          <a:p>
            <a:pPr defTabSz="914417" eaLnBrk="0" fontAlgn="base" hangingPunct="0">
              <a:spcBef>
                <a:spcPct val="0"/>
              </a:spcBef>
              <a:spcAft>
                <a:spcPct val="0"/>
              </a:spcAft>
              <a:buFontTx/>
              <a:buChar char="-"/>
              <a:defRPr/>
            </a:pPr>
            <a:r>
              <a:rPr lang="it-IT" altLang="it-IT" sz="1800" dirty="0">
                <a:solidFill>
                  <a:srgbClr val="003366"/>
                </a:solidFill>
              </a:rPr>
              <a:t> il licenziamento della </a:t>
            </a:r>
            <a:r>
              <a:rPr lang="it-IT" altLang="it-IT" sz="1800" b="1" dirty="0">
                <a:solidFill>
                  <a:srgbClr val="003366"/>
                </a:solidFill>
              </a:rPr>
              <a:t>lavoratrice</a:t>
            </a:r>
            <a:r>
              <a:rPr lang="it-IT" altLang="it-IT" sz="1800" dirty="0">
                <a:solidFill>
                  <a:srgbClr val="003366"/>
                </a:solidFill>
              </a:rPr>
              <a:t> in concomitanza del </a:t>
            </a:r>
            <a:r>
              <a:rPr lang="it-IT" altLang="it-IT" sz="1800" b="1" dirty="0">
                <a:solidFill>
                  <a:srgbClr val="003366"/>
                </a:solidFill>
              </a:rPr>
              <a:t>matrimonio</a:t>
            </a:r>
          </a:p>
          <a:p>
            <a:pPr defTabSz="914417" eaLnBrk="0" fontAlgn="base" hangingPunct="0">
              <a:spcBef>
                <a:spcPct val="0"/>
              </a:spcBef>
              <a:spcAft>
                <a:spcPct val="0"/>
              </a:spcAft>
              <a:buFontTx/>
              <a:buChar char="-"/>
              <a:defRPr/>
            </a:pPr>
            <a:r>
              <a:rPr lang="it-IT" altLang="it-IT" sz="1800" dirty="0">
                <a:solidFill>
                  <a:srgbClr val="003366"/>
                </a:solidFill>
              </a:rPr>
              <a:t> il licenziamento della </a:t>
            </a:r>
            <a:r>
              <a:rPr lang="it-IT" altLang="it-IT" sz="1800" b="1" dirty="0">
                <a:solidFill>
                  <a:srgbClr val="003366"/>
                </a:solidFill>
              </a:rPr>
              <a:t>lavoratrice</a:t>
            </a:r>
            <a:r>
              <a:rPr lang="it-IT" altLang="it-IT" sz="1800" dirty="0">
                <a:solidFill>
                  <a:srgbClr val="003366"/>
                </a:solidFill>
              </a:rPr>
              <a:t> dall'inizio del periodo di gravidanza fino al termine dei periodi di interdizione al lavoro, nonché fino ad un anno di età del bambino</a:t>
            </a:r>
          </a:p>
          <a:p>
            <a:pPr defTabSz="914417" eaLnBrk="0" fontAlgn="base" hangingPunct="0">
              <a:spcBef>
                <a:spcPct val="0"/>
              </a:spcBef>
              <a:spcAft>
                <a:spcPct val="0"/>
              </a:spcAft>
              <a:buFontTx/>
              <a:buChar char="-"/>
              <a:defRPr/>
            </a:pPr>
            <a:r>
              <a:rPr lang="it-IT" altLang="it-IT" sz="1800" dirty="0">
                <a:solidFill>
                  <a:srgbClr val="003366"/>
                </a:solidFill>
              </a:rPr>
              <a:t> il licenziamento causato dalla domanda o dalla fruizione del </a:t>
            </a:r>
            <a:r>
              <a:rPr lang="it-IT" altLang="it-IT" sz="1800" b="1" dirty="0">
                <a:solidFill>
                  <a:srgbClr val="003366"/>
                </a:solidFill>
              </a:rPr>
              <a:t>congedo parentale </a:t>
            </a:r>
            <a:r>
              <a:rPr lang="it-IT" altLang="it-IT" sz="1800" dirty="0">
                <a:solidFill>
                  <a:srgbClr val="003366"/>
                </a:solidFill>
              </a:rPr>
              <a:t>e per la malattia del bambino da parte della lavoratrice o del lavoratore </a:t>
            </a:r>
          </a:p>
          <a:p>
            <a:pPr defTabSz="914417" eaLnBrk="0" fontAlgn="base" hangingPunct="0">
              <a:spcBef>
                <a:spcPct val="0"/>
              </a:spcBef>
              <a:spcAft>
                <a:spcPct val="0"/>
              </a:spcAft>
              <a:buFontTx/>
              <a:buChar char="-"/>
              <a:defRPr/>
            </a:pPr>
            <a:r>
              <a:rPr lang="it-IT" altLang="it-IT" sz="1800" dirty="0">
                <a:solidFill>
                  <a:srgbClr val="003366"/>
                </a:solidFill>
              </a:rPr>
              <a:t> il licenziamento in </a:t>
            </a:r>
            <a:r>
              <a:rPr lang="it-IT" altLang="it-IT" sz="1800" b="1" dirty="0">
                <a:solidFill>
                  <a:srgbClr val="003366"/>
                </a:solidFill>
              </a:rPr>
              <a:t>caso di adozione </a:t>
            </a:r>
            <a:r>
              <a:rPr lang="it-IT" altLang="it-IT" sz="1800" dirty="0">
                <a:solidFill>
                  <a:srgbClr val="003366"/>
                </a:solidFill>
              </a:rPr>
              <a:t>o affidamento.</a:t>
            </a:r>
          </a:p>
        </p:txBody>
      </p:sp>
      <p:sp>
        <p:nvSpPr>
          <p:cNvPr id="3" name="Rectangle 4">
            <a:extLst>
              <a:ext uri="{FF2B5EF4-FFF2-40B4-BE49-F238E27FC236}">
                <a16:creationId xmlns:a16="http://schemas.microsoft.com/office/drawing/2014/main" id="{8FAE4268-5E53-4294-86B9-CE67C062D173}"/>
              </a:ext>
            </a:extLst>
          </p:cNvPr>
          <p:cNvSpPr>
            <a:spLocks noChangeArrowheads="1"/>
          </p:cNvSpPr>
          <p:nvPr/>
        </p:nvSpPr>
        <p:spPr bwMode="auto">
          <a:xfrm>
            <a:off x="2667000" y="950913"/>
            <a:ext cx="6858000" cy="738664"/>
          </a:xfrm>
          <a:prstGeom prst="rect">
            <a:avLst/>
          </a:prstGeom>
          <a:noFill/>
          <a:ln w="9525">
            <a:noFill/>
            <a:miter lim="800000"/>
            <a:headEnd/>
            <a:tailEnd/>
          </a:ln>
          <a:effec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defTabSz="914417" eaLnBrk="0" fontAlgn="base" hangingPunct="0">
              <a:spcBef>
                <a:spcPct val="0"/>
              </a:spcBef>
              <a:spcAft>
                <a:spcPct val="0"/>
              </a:spcAft>
              <a:defRPr/>
            </a:pPr>
            <a:r>
              <a:rPr lang="it-IT" sz="2100" b="1" dirty="0">
                <a:solidFill>
                  <a:srgbClr val="FF0000"/>
                </a:solidFill>
                <a:effectLst>
                  <a:outerShdw blurRad="38100" dist="38100" dir="2700000" algn="tl">
                    <a:srgbClr val="000000">
                      <a:alpha val="43137"/>
                    </a:srgbClr>
                  </a:outerShdw>
                </a:effectLst>
                <a:latin typeface="Arial"/>
                <a:ea typeface="Arial Unicode MS"/>
                <a:cs typeface="Times New Roman" panose="02020603050405020304" pitchFamily="18" charset="0"/>
              </a:rPr>
              <a:t>CONTRATTI COLLETTIVI DI PROSSIMITÀ</a:t>
            </a:r>
          </a:p>
          <a:p>
            <a:pPr algn="ctr" defTabSz="914417" eaLnBrk="0" fontAlgn="base" hangingPunct="0">
              <a:spcBef>
                <a:spcPct val="0"/>
              </a:spcBef>
              <a:spcAft>
                <a:spcPct val="0"/>
              </a:spcAft>
              <a:defRPr/>
            </a:pPr>
            <a:r>
              <a:rPr lang="it-IT" altLang="it-IT" sz="2100" b="1" i="1" dirty="0">
                <a:solidFill>
                  <a:srgbClr val="003366"/>
                </a:solidFill>
                <a:effectLst>
                  <a:outerShdw blurRad="38100" dist="38100" dir="2700000" algn="tl">
                    <a:srgbClr val="C0C0C0"/>
                  </a:outerShdw>
                </a:effectLst>
              </a:rPr>
              <a:t>Contenuti </a:t>
            </a:r>
            <a:r>
              <a:rPr lang="it-IT" altLang="it-IT" sz="2100" b="1" i="1" dirty="0">
                <a:solidFill>
                  <a:srgbClr val="FF0000"/>
                </a:solidFill>
                <a:effectLst>
                  <a:outerShdw blurRad="38100" dist="38100" dir="2700000" algn="tl">
                    <a:srgbClr val="C0C0C0"/>
                  </a:outerShdw>
                </a:effectLst>
              </a:rPr>
              <a:t>Conseguenze dei licenziamenti</a:t>
            </a:r>
          </a:p>
        </p:txBody>
      </p:sp>
    </p:spTree>
    <p:extLst>
      <p:ext uri="{BB962C8B-B14F-4D97-AF65-F5344CB8AC3E}">
        <p14:creationId xmlns:p14="http://schemas.microsoft.com/office/powerpoint/2010/main" val="31296818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A2EFD562-5774-40A0-B452-46CDE27E1172}"/>
              </a:ext>
            </a:extLst>
          </p:cNvPr>
          <p:cNvSpPr>
            <a:spLocks noChangeArrowheads="1"/>
          </p:cNvSpPr>
          <p:nvPr/>
        </p:nvSpPr>
        <p:spPr bwMode="auto">
          <a:xfrm>
            <a:off x="2840038" y="2081214"/>
            <a:ext cx="6511925" cy="302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9875">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buFontTx/>
              <a:buNone/>
              <a:defRPr/>
            </a:pPr>
            <a:r>
              <a:rPr lang="it-IT" altLang="it-IT" sz="1632" dirty="0">
                <a:solidFill>
                  <a:srgbClr val="003366"/>
                </a:solidFill>
              </a:rPr>
              <a:t>Come evidenziato dalla </a:t>
            </a:r>
            <a:r>
              <a:rPr lang="it-IT" altLang="it-IT" sz="1632" b="1" dirty="0">
                <a:solidFill>
                  <a:srgbClr val="003366"/>
                </a:solidFill>
                <a:highlight>
                  <a:srgbClr val="FFFF00"/>
                </a:highlight>
              </a:rPr>
              <a:t>Corte cost. con sentenza n. 221/2012</a:t>
            </a:r>
            <a:r>
              <a:rPr lang="it-IT" altLang="it-IT" sz="1632" dirty="0">
                <a:solidFill>
                  <a:srgbClr val="003366"/>
                </a:solidFill>
              </a:rPr>
              <a:t>, l’elenco delle materie qui sinteticamente elaborato e annotato deve </a:t>
            </a:r>
            <a:r>
              <a:rPr lang="it-IT" altLang="it-IT" sz="1632" b="1" dirty="0">
                <a:solidFill>
                  <a:srgbClr val="003366"/>
                </a:solidFill>
              </a:rPr>
              <a:t>considerarsi tassativo</a:t>
            </a:r>
            <a:r>
              <a:rPr lang="it-IT" altLang="it-IT" sz="1632" dirty="0">
                <a:solidFill>
                  <a:srgbClr val="003366"/>
                </a:solidFill>
              </a:rPr>
              <a:t>. In questo senso, pertanto, devono ritenersi esclusi specifici accordi volti a disciplinare ulteriori materie quali, a mero titolo di esempio, la tutela della salute e della sicurezza nei luoghi di lavoro (disciplinata in via generale dall’unico testo di cui al d.lgs. n. 81/2008) e le disposizioni contenute nella parte economica del Contratto collettivo nazionale di lavoro.</a:t>
            </a:r>
          </a:p>
          <a:p>
            <a:pPr>
              <a:lnSpc>
                <a:spcPct val="107000"/>
              </a:lnSpc>
              <a:spcBef>
                <a:spcPct val="0"/>
              </a:spcBef>
              <a:buFontTx/>
              <a:buNone/>
              <a:defRPr/>
            </a:pPr>
            <a:endParaRPr lang="it-IT" altLang="it-IT" sz="1632" dirty="0">
              <a:solidFill>
                <a:srgbClr val="003366"/>
              </a:solidFill>
            </a:endParaRPr>
          </a:p>
          <a:p>
            <a:pPr>
              <a:lnSpc>
                <a:spcPct val="107000"/>
              </a:lnSpc>
              <a:spcBef>
                <a:spcPct val="0"/>
              </a:spcBef>
              <a:buFontTx/>
              <a:buNone/>
              <a:defRPr/>
            </a:pPr>
            <a:r>
              <a:rPr lang="it-IT" altLang="it-IT" sz="1632" dirty="0">
                <a:solidFill>
                  <a:srgbClr val="003366"/>
                </a:solidFill>
              </a:rPr>
              <a:t>Così anche </a:t>
            </a:r>
            <a:r>
              <a:rPr lang="it-IT" altLang="it-IT" sz="1632" b="1" dirty="0">
                <a:solidFill>
                  <a:srgbClr val="003366"/>
                </a:solidFill>
                <a:highlight>
                  <a:srgbClr val="FFFF00"/>
                </a:highlight>
              </a:rPr>
              <a:t>Corte cost. con sentenza n. 52/2023 </a:t>
            </a:r>
            <a:r>
              <a:rPr lang="it-IT" altLang="it-IT" sz="1632" dirty="0">
                <a:solidFill>
                  <a:srgbClr val="003366"/>
                </a:solidFill>
              </a:rPr>
              <a:t>che ha ribadito il «carattere chiaramente eccezionale» della norma.</a:t>
            </a:r>
          </a:p>
        </p:txBody>
      </p:sp>
      <p:sp>
        <p:nvSpPr>
          <p:cNvPr id="3" name="Rectangle 4">
            <a:extLst>
              <a:ext uri="{FF2B5EF4-FFF2-40B4-BE49-F238E27FC236}">
                <a16:creationId xmlns:a16="http://schemas.microsoft.com/office/drawing/2014/main" id="{0BE2C929-E2B8-4E47-A7D4-53E35B40FAF1}"/>
              </a:ext>
            </a:extLst>
          </p:cNvPr>
          <p:cNvSpPr>
            <a:spLocks noChangeArrowheads="1"/>
          </p:cNvSpPr>
          <p:nvPr/>
        </p:nvSpPr>
        <p:spPr bwMode="auto">
          <a:xfrm>
            <a:off x="2667000" y="950913"/>
            <a:ext cx="6858000" cy="738664"/>
          </a:xfrm>
          <a:prstGeom prst="rect">
            <a:avLst/>
          </a:prstGeom>
          <a:noFill/>
          <a:ln w="9525">
            <a:noFill/>
            <a:miter lim="800000"/>
            <a:headEnd/>
            <a:tailEnd/>
          </a:ln>
          <a:effec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defTabSz="914417" eaLnBrk="0" fontAlgn="base" hangingPunct="0">
              <a:spcBef>
                <a:spcPct val="0"/>
              </a:spcBef>
              <a:spcAft>
                <a:spcPct val="0"/>
              </a:spcAft>
              <a:defRPr/>
            </a:pPr>
            <a:r>
              <a:rPr lang="it-IT" sz="2100" b="1" dirty="0">
                <a:solidFill>
                  <a:srgbClr val="FF0000"/>
                </a:solidFill>
                <a:effectLst>
                  <a:outerShdw blurRad="38100" dist="38100" dir="2700000" algn="tl">
                    <a:srgbClr val="000000">
                      <a:alpha val="43137"/>
                    </a:srgbClr>
                  </a:outerShdw>
                </a:effectLst>
                <a:latin typeface="Arial"/>
                <a:ea typeface="Arial Unicode MS"/>
                <a:cs typeface="Times New Roman" panose="02020603050405020304" pitchFamily="18" charset="0"/>
              </a:rPr>
              <a:t>CONTRATTI COLLETTIVI DI PROSSIMITÀ</a:t>
            </a:r>
          </a:p>
          <a:p>
            <a:pPr algn="ctr" defTabSz="914417" eaLnBrk="0" fontAlgn="base" hangingPunct="0">
              <a:spcBef>
                <a:spcPct val="0"/>
              </a:spcBef>
              <a:spcAft>
                <a:spcPct val="0"/>
              </a:spcAft>
              <a:defRPr/>
            </a:pPr>
            <a:r>
              <a:rPr lang="it-IT" altLang="it-IT" sz="2100" b="1" i="1" dirty="0">
                <a:solidFill>
                  <a:srgbClr val="003366"/>
                </a:solidFill>
                <a:effectLst>
                  <a:outerShdw blurRad="38100" dist="38100" dir="2700000" algn="tl">
                    <a:srgbClr val="C0C0C0"/>
                  </a:outerShdw>
                </a:effectLst>
              </a:rPr>
              <a:t>TASSATIVITÀ DEI</a:t>
            </a:r>
            <a:r>
              <a:rPr lang="it-IT" altLang="it-IT" sz="2100" b="1" i="1" dirty="0">
                <a:solidFill>
                  <a:srgbClr val="FF0000"/>
                </a:solidFill>
                <a:effectLst>
                  <a:outerShdw blurRad="38100" dist="38100" dir="2700000" algn="tl">
                    <a:srgbClr val="C0C0C0"/>
                  </a:outerShdw>
                </a:effectLst>
              </a:rPr>
              <a:t> </a:t>
            </a:r>
            <a:r>
              <a:rPr lang="it-IT" altLang="it-IT" sz="2100" b="1" i="1" dirty="0">
                <a:solidFill>
                  <a:srgbClr val="003366"/>
                </a:solidFill>
                <a:effectLst>
                  <a:outerShdw blurRad="38100" dist="38100" dir="2700000" algn="tl">
                    <a:srgbClr val="C0C0C0"/>
                  </a:outerShdw>
                </a:effectLst>
              </a:rPr>
              <a:t>CONTENUTI</a:t>
            </a:r>
            <a:endParaRPr lang="it-IT" altLang="it-IT" sz="2100" b="1" i="1" dirty="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32153754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a:extLst>
              <a:ext uri="{FF2B5EF4-FFF2-40B4-BE49-F238E27FC236}">
                <a16:creationId xmlns:a16="http://schemas.microsoft.com/office/drawing/2014/main" id="{A61F38A7-4DAD-42F4-A224-63F76E2D850B}"/>
              </a:ext>
            </a:extLst>
          </p:cNvPr>
          <p:cNvSpPr>
            <a:spLocks noChangeArrowheads="1"/>
          </p:cNvSpPr>
          <p:nvPr/>
        </p:nvSpPr>
        <p:spPr bwMode="auto">
          <a:xfrm>
            <a:off x="3014664" y="2079625"/>
            <a:ext cx="6510337" cy="3023905"/>
          </a:xfrm>
          <a:prstGeom prst="rect">
            <a:avLst/>
          </a:prstGeom>
          <a:noFill/>
          <a:ln w="9525">
            <a:noFill/>
            <a:miter lim="800000"/>
            <a:headEnd/>
            <a:tailEnd/>
          </a:ln>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defTabSz="914417" eaLnBrk="0" fontAlgn="base" hangingPunct="0">
              <a:spcBef>
                <a:spcPct val="0"/>
              </a:spcBef>
              <a:spcAft>
                <a:spcPct val="0"/>
              </a:spcAft>
              <a:defRPr/>
            </a:pPr>
            <a:r>
              <a:rPr lang="it-IT" altLang="it-IT" sz="1800" dirty="0">
                <a:solidFill>
                  <a:srgbClr val="003366"/>
                </a:solidFill>
              </a:rPr>
              <a:t>Art. 8, comma 1, seconda parte</a:t>
            </a:r>
          </a:p>
          <a:p>
            <a:pPr defTabSz="914417" eaLnBrk="0" fontAlgn="base" hangingPunct="0">
              <a:spcBef>
                <a:spcPct val="0"/>
              </a:spcBef>
              <a:spcAft>
                <a:spcPct val="0"/>
              </a:spcAft>
              <a:defRPr/>
            </a:pPr>
            <a:r>
              <a:rPr lang="it-IT" altLang="it-IT" sz="1050" dirty="0">
                <a:solidFill>
                  <a:srgbClr val="003366"/>
                </a:solidFill>
              </a:rPr>
              <a:t> </a:t>
            </a:r>
            <a:endParaRPr lang="it-IT" altLang="it-IT" sz="600" dirty="0">
              <a:solidFill>
                <a:srgbClr val="003366"/>
              </a:solidFill>
            </a:endParaRPr>
          </a:p>
          <a:p>
            <a:pPr defTabSz="914417" eaLnBrk="0" fontAlgn="base" hangingPunct="0">
              <a:spcBef>
                <a:spcPct val="0"/>
              </a:spcBef>
              <a:spcAft>
                <a:spcPct val="0"/>
              </a:spcAft>
              <a:defRPr/>
            </a:pPr>
            <a:r>
              <a:rPr lang="it-IT" altLang="it-IT" sz="1800" dirty="0">
                <a:solidFill>
                  <a:srgbClr val="003366"/>
                </a:solidFill>
              </a:rPr>
              <a:t>Le </a:t>
            </a:r>
            <a:r>
              <a:rPr lang="it-IT" altLang="it-IT" sz="1800" b="1" dirty="0">
                <a:solidFill>
                  <a:srgbClr val="003366"/>
                </a:solidFill>
                <a:effectLst>
                  <a:outerShdw blurRad="38100" dist="38100" dir="2700000" algn="tl">
                    <a:srgbClr val="C0C0C0"/>
                  </a:outerShdw>
                </a:effectLst>
              </a:rPr>
              <a:t>intese</a:t>
            </a:r>
            <a:r>
              <a:rPr lang="it-IT" altLang="it-IT" sz="1800" dirty="0">
                <a:solidFill>
                  <a:srgbClr val="003366"/>
                </a:solidFill>
              </a:rPr>
              <a:t> devono essere </a:t>
            </a:r>
            <a:r>
              <a:rPr lang="it-IT" altLang="it-IT" sz="1800" b="1" dirty="0">
                <a:solidFill>
                  <a:srgbClr val="003366"/>
                </a:solidFill>
                <a:effectLst>
                  <a:outerShdw blurRad="38100" dist="38100" dir="2700000" algn="tl">
                    <a:srgbClr val="C0C0C0"/>
                  </a:outerShdw>
                </a:effectLst>
              </a:rPr>
              <a:t>finalizzate</a:t>
            </a:r>
            <a:r>
              <a:rPr lang="it-IT" altLang="it-IT" sz="1800" dirty="0">
                <a:solidFill>
                  <a:srgbClr val="003366"/>
                </a:solidFill>
              </a:rPr>
              <a:t> a:</a:t>
            </a:r>
          </a:p>
          <a:p>
            <a:pPr defTabSz="914417" eaLnBrk="0" fontAlgn="base" hangingPunct="0">
              <a:spcBef>
                <a:spcPct val="0"/>
              </a:spcBef>
              <a:spcAft>
                <a:spcPct val="0"/>
              </a:spcAft>
              <a:buFontTx/>
              <a:buChar char="-"/>
              <a:defRPr/>
            </a:pPr>
            <a:r>
              <a:rPr lang="it-IT" altLang="it-IT" sz="1800" dirty="0">
                <a:solidFill>
                  <a:srgbClr val="003366"/>
                </a:solidFill>
              </a:rPr>
              <a:t> maggiore occupazione</a:t>
            </a:r>
          </a:p>
          <a:p>
            <a:pPr defTabSz="914417" eaLnBrk="0" fontAlgn="base" hangingPunct="0">
              <a:spcBef>
                <a:spcPct val="0"/>
              </a:spcBef>
              <a:spcAft>
                <a:spcPct val="0"/>
              </a:spcAft>
              <a:buFontTx/>
              <a:buChar char="-"/>
              <a:defRPr/>
            </a:pPr>
            <a:r>
              <a:rPr lang="it-IT" altLang="it-IT" sz="1800" dirty="0">
                <a:solidFill>
                  <a:srgbClr val="003366"/>
                </a:solidFill>
              </a:rPr>
              <a:t> qualità dei contratti di lavoro</a:t>
            </a:r>
          </a:p>
          <a:p>
            <a:pPr defTabSz="914417" eaLnBrk="0" fontAlgn="base" hangingPunct="0">
              <a:spcBef>
                <a:spcPct val="0"/>
              </a:spcBef>
              <a:spcAft>
                <a:spcPct val="0"/>
              </a:spcAft>
              <a:buFontTx/>
              <a:buChar char="-"/>
              <a:defRPr/>
            </a:pPr>
            <a:r>
              <a:rPr lang="it-IT" altLang="it-IT" sz="1800" dirty="0">
                <a:solidFill>
                  <a:srgbClr val="003366"/>
                </a:solidFill>
              </a:rPr>
              <a:t> adozione di forme di partecipazione dei lavoratori</a:t>
            </a:r>
          </a:p>
          <a:p>
            <a:pPr defTabSz="914417" eaLnBrk="0" fontAlgn="base" hangingPunct="0">
              <a:spcBef>
                <a:spcPct val="0"/>
              </a:spcBef>
              <a:spcAft>
                <a:spcPct val="0"/>
              </a:spcAft>
              <a:buFontTx/>
              <a:buChar char="-"/>
              <a:defRPr/>
            </a:pPr>
            <a:r>
              <a:rPr lang="it-IT" altLang="it-IT" sz="1800" dirty="0">
                <a:solidFill>
                  <a:srgbClr val="003366"/>
                </a:solidFill>
              </a:rPr>
              <a:t> emersione del lavoro irregolare</a:t>
            </a:r>
          </a:p>
          <a:p>
            <a:pPr defTabSz="914417" eaLnBrk="0" fontAlgn="base" hangingPunct="0">
              <a:spcBef>
                <a:spcPct val="0"/>
              </a:spcBef>
              <a:spcAft>
                <a:spcPct val="0"/>
              </a:spcAft>
              <a:buFontTx/>
              <a:buChar char="-"/>
              <a:defRPr/>
            </a:pPr>
            <a:r>
              <a:rPr lang="it-IT" altLang="it-IT" sz="1800" dirty="0">
                <a:solidFill>
                  <a:srgbClr val="003366"/>
                </a:solidFill>
              </a:rPr>
              <a:t> incrementi di competitività e di salario</a:t>
            </a:r>
          </a:p>
          <a:p>
            <a:pPr defTabSz="914417" eaLnBrk="0" fontAlgn="base" hangingPunct="0">
              <a:spcBef>
                <a:spcPct val="0"/>
              </a:spcBef>
              <a:spcAft>
                <a:spcPct val="0"/>
              </a:spcAft>
              <a:buFontTx/>
              <a:buChar char="-"/>
              <a:defRPr/>
            </a:pPr>
            <a:r>
              <a:rPr lang="it-IT" altLang="it-IT" sz="1800" dirty="0">
                <a:solidFill>
                  <a:srgbClr val="003366"/>
                </a:solidFill>
              </a:rPr>
              <a:t> gestione delle crisi aziendali e occupazionali</a:t>
            </a:r>
          </a:p>
          <a:p>
            <a:pPr defTabSz="914417" eaLnBrk="0" fontAlgn="base" hangingPunct="0">
              <a:spcBef>
                <a:spcPct val="0"/>
              </a:spcBef>
              <a:spcAft>
                <a:spcPct val="0"/>
              </a:spcAft>
              <a:buFontTx/>
              <a:buChar char="-"/>
              <a:defRPr/>
            </a:pPr>
            <a:r>
              <a:rPr lang="it-IT" altLang="it-IT" sz="1800" dirty="0">
                <a:solidFill>
                  <a:srgbClr val="003366"/>
                </a:solidFill>
              </a:rPr>
              <a:t> investimenti </a:t>
            </a:r>
          </a:p>
          <a:p>
            <a:pPr defTabSz="914417" eaLnBrk="0" fontAlgn="base" hangingPunct="0">
              <a:spcBef>
                <a:spcPct val="0"/>
              </a:spcBef>
              <a:spcAft>
                <a:spcPct val="0"/>
              </a:spcAft>
              <a:buFontTx/>
              <a:buChar char="-"/>
              <a:defRPr/>
            </a:pPr>
            <a:r>
              <a:rPr lang="it-IT" altLang="it-IT" sz="1800" dirty="0">
                <a:solidFill>
                  <a:srgbClr val="003366"/>
                </a:solidFill>
              </a:rPr>
              <a:t> avvio di nuove attività</a:t>
            </a:r>
          </a:p>
        </p:txBody>
      </p:sp>
      <p:sp>
        <p:nvSpPr>
          <p:cNvPr id="3" name="Rectangle 4">
            <a:extLst>
              <a:ext uri="{FF2B5EF4-FFF2-40B4-BE49-F238E27FC236}">
                <a16:creationId xmlns:a16="http://schemas.microsoft.com/office/drawing/2014/main" id="{06510332-3F7B-4F60-8FC7-56D55FB6C857}"/>
              </a:ext>
            </a:extLst>
          </p:cNvPr>
          <p:cNvSpPr>
            <a:spLocks noChangeArrowheads="1"/>
          </p:cNvSpPr>
          <p:nvPr/>
        </p:nvSpPr>
        <p:spPr bwMode="auto">
          <a:xfrm>
            <a:off x="2667000" y="1246188"/>
            <a:ext cx="6858000" cy="738664"/>
          </a:xfrm>
          <a:prstGeom prst="rect">
            <a:avLst/>
          </a:prstGeom>
          <a:noFill/>
          <a:ln w="9525">
            <a:noFill/>
            <a:miter lim="800000"/>
            <a:headEnd/>
            <a:tailEnd/>
          </a:ln>
          <a:effec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defTabSz="914417" eaLnBrk="0" fontAlgn="base" hangingPunct="0">
              <a:spcBef>
                <a:spcPct val="0"/>
              </a:spcBef>
              <a:spcAft>
                <a:spcPct val="0"/>
              </a:spcAft>
              <a:defRPr/>
            </a:pPr>
            <a:r>
              <a:rPr lang="it-IT" sz="2100" b="1" dirty="0">
                <a:solidFill>
                  <a:srgbClr val="FF0000"/>
                </a:solidFill>
                <a:effectLst>
                  <a:outerShdw blurRad="38100" dist="38100" dir="2700000" algn="tl">
                    <a:srgbClr val="000000">
                      <a:alpha val="43137"/>
                    </a:srgbClr>
                  </a:outerShdw>
                </a:effectLst>
                <a:latin typeface="Arial"/>
                <a:ea typeface="Arial Unicode MS"/>
                <a:cs typeface="Times New Roman" panose="02020603050405020304" pitchFamily="18" charset="0"/>
              </a:rPr>
              <a:t>CONTRATTI COLLETTIVI DI PROSSIMITÀ</a:t>
            </a:r>
          </a:p>
          <a:p>
            <a:pPr algn="ctr" defTabSz="914417" eaLnBrk="0" fontAlgn="base" hangingPunct="0">
              <a:spcBef>
                <a:spcPct val="0"/>
              </a:spcBef>
              <a:spcAft>
                <a:spcPct val="0"/>
              </a:spcAft>
              <a:defRPr/>
            </a:pPr>
            <a:r>
              <a:rPr lang="it-IT" altLang="it-IT" sz="2100" b="1" i="1" dirty="0">
                <a:solidFill>
                  <a:srgbClr val="003366"/>
                </a:solidFill>
                <a:effectLst>
                  <a:outerShdw blurRad="38100" dist="38100" dir="2700000" algn="tl">
                    <a:srgbClr val="C0C0C0"/>
                  </a:outerShdw>
                </a:effectLst>
              </a:rPr>
              <a:t>Finalità </a:t>
            </a:r>
            <a:endParaRPr lang="it-IT" altLang="it-IT" sz="2550" b="1" i="1" dirty="0">
              <a:solidFill>
                <a:srgbClr val="003366"/>
              </a:solidFill>
              <a:effectLst>
                <a:outerShdw blurRad="38100" dist="38100" dir="2700000" algn="tl">
                  <a:srgbClr val="C0C0C0"/>
                </a:outerShdw>
              </a:effectLst>
            </a:endParaRPr>
          </a:p>
        </p:txBody>
      </p:sp>
    </p:spTree>
    <p:extLst>
      <p:ext uri="{BB962C8B-B14F-4D97-AF65-F5344CB8AC3E}">
        <p14:creationId xmlns:p14="http://schemas.microsoft.com/office/powerpoint/2010/main" val="42150954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a:extLst>
              <a:ext uri="{FF2B5EF4-FFF2-40B4-BE49-F238E27FC236}">
                <a16:creationId xmlns:a16="http://schemas.microsoft.com/office/drawing/2014/main" id="{BF274282-551F-499C-913F-A68B4183B8E2}"/>
              </a:ext>
            </a:extLst>
          </p:cNvPr>
          <p:cNvSpPr>
            <a:spLocks noChangeArrowheads="1"/>
          </p:cNvSpPr>
          <p:nvPr/>
        </p:nvSpPr>
        <p:spPr bwMode="auto">
          <a:xfrm>
            <a:off x="2374900" y="1700214"/>
            <a:ext cx="7507288" cy="3988592"/>
          </a:xfrm>
          <a:prstGeom prst="rect">
            <a:avLst/>
          </a:prstGeom>
          <a:noFill/>
          <a:ln w="9525">
            <a:noFill/>
            <a:miter lim="800000"/>
            <a:headEnd/>
            <a:tailEnd/>
          </a:ln>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just" defTabSz="914417" eaLnBrk="0" fontAlgn="base" hangingPunct="0">
              <a:spcBef>
                <a:spcPct val="0"/>
              </a:spcBef>
              <a:spcAft>
                <a:spcPct val="0"/>
              </a:spcAft>
              <a:defRPr/>
            </a:pPr>
            <a:r>
              <a:rPr lang="it-IT" altLang="it-IT" sz="1688" dirty="0">
                <a:solidFill>
                  <a:srgbClr val="003366"/>
                </a:solidFill>
              </a:rPr>
              <a:t>L’</a:t>
            </a:r>
            <a:r>
              <a:rPr lang="it-IT" altLang="it-IT" sz="1688" b="1" dirty="0">
                <a:solidFill>
                  <a:srgbClr val="003366"/>
                </a:solidFill>
              </a:rPr>
              <a:t>applicazione</a:t>
            </a:r>
            <a:r>
              <a:rPr lang="it-IT" altLang="it-IT" sz="1688" dirty="0">
                <a:solidFill>
                  <a:srgbClr val="003366"/>
                </a:solidFill>
              </a:rPr>
              <a:t> e la definizione in maniera specifica di queste </a:t>
            </a:r>
            <a:r>
              <a:rPr lang="it-IT" altLang="it-IT" sz="1688" b="1" dirty="0">
                <a:solidFill>
                  <a:srgbClr val="003366"/>
                </a:solidFill>
              </a:rPr>
              <a:t>clausole generali </a:t>
            </a:r>
            <a:r>
              <a:rPr lang="it-IT" altLang="it-IT" sz="1688" dirty="0">
                <a:solidFill>
                  <a:srgbClr val="003366"/>
                </a:solidFill>
              </a:rPr>
              <a:t>è rimessa all’</a:t>
            </a:r>
            <a:r>
              <a:rPr lang="it-IT" altLang="it-IT" sz="1688" b="1" dirty="0">
                <a:solidFill>
                  <a:srgbClr val="003366"/>
                </a:solidFill>
              </a:rPr>
              <a:t>autonomia</a:t>
            </a:r>
            <a:r>
              <a:rPr lang="it-IT" altLang="it-IT" sz="1688" dirty="0">
                <a:solidFill>
                  <a:srgbClr val="003366"/>
                </a:solidFill>
              </a:rPr>
              <a:t> </a:t>
            </a:r>
            <a:r>
              <a:rPr lang="it-IT" altLang="it-IT" sz="1688" b="1" dirty="0">
                <a:solidFill>
                  <a:srgbClr val="003366"/>
                </a:solidFill>
              </a:rPr>
              <a:t>contrattuale</a:t>
            </a:r>
            <a:r>
              <a:rPr lang="it-IT" altLang="it-IT" sz="1688" dirty="0">
                <a:solidFill>
                  <a:srgbClr val="003366"/>
                </a:solidFill>
              </a:rPr>
              <a:t> delle parti che, di norma, evidenziano i profili riguardanti la situazione di riferimento e le specifiche finalità dell’accordo aziendale nelle premesse dello stesso. Nella pratica, la contrattazione di prossimità generalmente è avviata soprattutto nei </a:t>
            </a:r>
            <a:r>
              <a:rPr lang="it-IT" altLang="it-IT" sz="1688" b="1" dirty="0">
                <a:solidFill>
                  <a:srgbClr val="003366"/>
                </a:solidFill>
              </a:rPr>
              <a:t>settori</a:t>
            </a:r>
            <a:r>
              <a:rPr lang="it-IT" altLang="it-IT" sz="1688" dirty="0">
                <a:solidFill>
                  <a:srgbClr val="003366"/>
                </a:solidFill>
              </a:rPr>
              <a:t> maggiormente </a:t>
            </a:r>
            <a:r>
              <a:rPr lang="it-IT" altLang="it-IT" sz="1688" b="1" dirty="0">
                <a:solidFill>
                  <a:srgbClr val="003366"/>
                </a:solidFill>
              </a:rPr>
              <a:t>minacciati</a:t>
            </a:r>
            <a:r>
              <a:rPr lang="it-IT" altLang="it-IT" sz="1688" dirty="0">
                <a:solidFill>
                  <a:srgbClr val="003366"/>
                </a:solidFill>
              </a:rPr>
              <a:t> da una più elevata </a:t>
            </a:r>
            <a:r>
              <a:rPr lang="it-IT" altLang="it-IT" sz="1688" b="1" dirty="0">
                <a:solidFill>
                  <a:srgbClr val="003366"/>
                </a:solidFill>
              </a:rPr>
              <a:t>aggressività</a:t>
            </a:r>
            <a:r>
              <a:rPr lang="it-IT" altLang="it-IT" sz="1688" dirty="0">
                <a:solidFill>
                  <a:srgbClr val="003366"/>
                </a:solidFill>
              </a:rPr>
              <a:t> </a:t>
            </a:r>
            <a:r>
              <a:rPr lang="it-IT" altLang="it-IT" sz="1688" b="1" dirty="0">
                <a:solidFill>
                  <a:srgbClr val="003366"/>
                </a:solidFill>
              </a:rPr>
              <a:t>competitiva</a:t>
            </a:r>
            <a:r>
              <a:rPr lang="it-IT" altLang="it-IT" sz="1688" dirty="0">
                <a:solidFill>
                  <a:srgbClr val="003366"/>
                </a:solidFill>
              </a:rPr>
              <a:t>, sui mercati nazionali ed esteri, con lo specifico scopo di </a:t>
            </a:r>
            <a:r>
              <a:rPr lang="it-IT" altLang="it-IT" sz="1688" b="1" dirty="0">
                <a:solidFill>
                  <a:srgbClr val="003366"/>
                </a:solidFill>
              </a:rPr>
              <a:t>ottimizzare</a:t>
            </a:r>
            <a:r>
              <a:rPr lang="it-IT" altLang="it-IT" sz="1688" dirty="0">
                <a:solidFill>
                  <a:srgbClr val="003366"/>
                </a:solidFill>
              </a:rPr>
              <a:t> la gestione del costo del lavoro, migliorare l’</a:t>
            </a:r>
            <a:r>
              <a:rPr lang="it-IT" altLang="it-IT" sz="1688" b="1" dirty="0">
                <a:solidFill>
                  <a:srgbClr val="003366"/>
                </a:solidFill>
              </a:rPr>
              <a:t>attrattività degli investimenti </a:t>
            </a:r>
            <a:r>
              <a:rPr lang="it-IT" altLang="it-IT" sz="1688" dirty="0">
                <a:solidFill>
                  <a:srgbClr val="003366"/>
                </a:solidFill>
              </a:rPr>
              <a:t>di capitale e rispondere in maniera tempestiva ai numerosi cambiamenti ambientali, che si possono verificare nel mercato, conseguenti all’andamento delle commesse, delle transazioni commerciali e della produzione, </a:t>
            </a:r>
            <a:r>
              <a:rPr lang="it-IT" altLang="it-IT" sz="1688" b="1" dirty="0">
                <a:solidFill>
                  <a:srgbClr val="003366"/>
                </a:solidFill>
              </a:rPr>
              <a:t>adeguando</a:t>
            </a:r>
            <a:r>
              <a:rPr lang="it-IT" altLang="it-IT" sz="1688" dirty="0">
                <a:solidFill>
                  <a:srgbClr val="003366"/>
                </a:solidFill>
              </a:rPr>
              <a:t> concretamente i </a:t>
            </a:r>
            <a:r>
              <a:rPr lang="it-IT" altLang="it-IT" sz="1688" b="1" dirty="0">
                <a:solidFill>
                  <a:srgbClr val="003366"/>
                </a:solidFill>
              </a:rPr>
              <a:t>livelli occupazionali </a:t>
            </a:r>
            <a:r>
              <a:rPr lang="it-IT" altLang="it-IT" sz="1688" dirty="0">
                <a:solidFill>
                  <a:srgbClr val="003366"/>
                </a:solidFill>
              </a:rPr>
              <a:t>alle </a:t>
            </a:r>
            <a:r>
              <a:rPr lang="it-IT" altLang="it-IT" sz="1688" b="1" dirty="0">
                <a:solidFill>
                  <a:srgbClr val="003366"/>
                </a:solidFill>
              </a:rPr>
              <a:t>reali</a:t>
            </a:r>
            <a:r>
              <a:rPr lang="it-IT" altLang="it-IT" sz="1688" dirty="0">
                <a:solidFill>
                  <a:srgbClr val="003366"/>
                </a:solidFill>
              </a:rPr>
              <a:t> necessità aziendali, senza dover fare ricorso alle procedure di </a:t>
            </a:r>
            <a:r>
              <a:rPr lang="it-IT" altLang="it-IT" sz="1688" b="1" dirty="0">
                <a:solidFill>
                  <a:srgbClr val="003366"/>
                </a:solidFill>
              </a:rPr>
              <a:t>licenziamento collettivo </a:t>
            </a:r>
            <a:r>
              <a:rPr lang="it-IT" altLang="it-IT" sz="1688" dirty="0">
                <a:solidFill>
                  <a:srgbClr val="003366"/>
                </a:solidFill>
              </a:rPr>
              <a:t>o comunque limitando le sospensioni temporanee dell’attività produttiva e i regimi di orario ridotto, con corrispondente integrazione salariale.</a:t>
            </a:r>
          </a:p>
        </p:txBody>
      </p:sp>
      <p:sp>
        <p:nvSpPr>
          <p:cNvPr id="3" name="Rectangle 4">
            <a:extLst>
              <a:ext uri="{FF2B5EF4-FFF2-40B4-BE49-F238E27FC236}">
                <a16:creationId xmlns:a16="http://schemas.microsoft.com/office/drawing/2014/main" id="{979D5AE0-C207-49A0-81C1-E25420CA1D51}"/>
              </a:ext>
            </a:extLst>
          </p:cNvPr>
          <p:cNvSpPr>
            <a:spLocks noChangeArrowheads="1"/>
          </p:cNvSpPr>
          <p:nvPr/>
        </p:nvSpPr>
        <p:spPr bwMode="auto">
          <a:xfrm>
            <a:off x="2370139" y="985838"/>
            <a:ext cx="7451725" cy="738664"/>
          </a:xfrm>
          <a:prstGeom prst="rect">
            <a:avLst/>
          </a:prstGeom>
          <a:noFill/>
          <a:ln w="9525">
            <a:noFill/>
            <a:miter lim="800000"/>
            <a:headEnd/>
            <a:tailEnd/>
          </a:ln>
          <a:effec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defTabSz="914417" eaLnBrk="0" fontAlgn="base" hangingPunct="0">
              <a:spcBef>
                <a:spcPct val="0"/>
              </a:spcBef>
              <a:spcAft>
                <a:spcPct val="0"/>
              </a:spcAft>
              <a:defRPr/>
            </a:pPr>
            <a:r>
              <a:rPr lang="it-IT" sz="2100" b="1" dirty="0">
                <a:solidFill>
                  <a:srgbClr val="FF0000"/>
                </a:solidFill>
                <a:effectLst>
                  <a:outerShdw blurRad="38100" dist="38100" dir="2700000" algn="tl">
                    <a:srgbClr val="000000">
                      <a:alpha val="43137"/>
                    </a:srgbClr>
                  </a:outerShdw>
                </a:effectLst>
                <a:latin typeface="Arial"/>
                <a:ea typeface="Arial Unicode MS"/>
                <a:cs typeface="Times New Roman" panose="02020603050405020304" pitchFamily="18" charset="0"/>
              </a:rPr>
              <a:t>CONTRATTI COLLETTIVI DI PROSSIMITÀ</a:t>
            </a:r>
          </a:p>
          <a:p>
            <a:pPr algn="ctr" defTabSz="914417" eaLnBrk="0" fontAlgn="base" hangingPunct="0">
              <a:spcBef>
                <a:spcPct val="0"/>
              </a:spcBef>
              <a:spcAft>
                <a:spcPct val="0"/>
              </a:spcAft>
              <a:defRPr/>
            </a:pPr>
            <a:r>
              <a:rPr lang="it-IT" altLang="it-IT" sz="2100" b="1" i="1" dirty="0">
                <a:solidFill>
                  <a:srgbClr val="003366"/>
                </a:solidFill>
                <a:effectLst>
                  <a:outerShdw blurRad="38100" dist="38100" dir="2700000" algn="tl">
                    <a:srgbClr val="C0C0C0"/>
                  </a:outerShdw>
                </a:effectLst>
              </a:rPr>
              <a:t>Finalità</a:t>
            </a:r>
            <a:endParaRPr lang="it-IT" altLang="it-IT" sz="2550" b="1" i="1" dirty="0">
              <a:solidFill>
                <a:srgbClr val="003366"/>
              </a:solidFill>
              <a:effectLst>
                <a:outerShdw blurRad="38100" dist="38100" dir="2700000" algn="tl">
                  <a:srgbClr val="C0C0C0"/>
                </a:outerShdw>
              </a:effectLst>
            </a:endParaRPr>
          </a:p>
        </p:txBody>
      </p:sp>
    </p:spTree>
    <p:extLst>
      <p:ext uri="{BB962C8B-B14F-4D97-AF65-F5344CB8AC3E}">
        <p14:creationId xmlns:p14="http://schemas.microsoft.com/office/powerpoint/2010/main" val="24382764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ttangolo 3">
            <a:extLst>
              <a:ext uri="{FF2B5EF4-FFF2-40B4-BE49-F238E27FC236}">
                <a16:creationId xmlns:a16="http://schemas.microsoft.com/office/drawing/2014/main" id="{9858DBC4-826A-420E-8BBD-3BE9499CC64F}"/>
              </a:ext>
            </a:extLst>
          </p:cNvPr>
          <p:cNvSpPr>
            <a:spLocks noChangeArrowheads="1"/>
          </p:cNvSpPr>
          <p:nvPr/>
        </p:nvSpPr>
        <p:spPr bwMode="auto">
          <a:xfrm>
            <a:off x="2878139" y="1141414"/>
            <a:ext cx="6435725" cy="4635115"/>
          </a:xfrm>
          <a:prstGeom prst="rect">
            <a:avLst/>
          </a:prstGeom>
          <a:noFill/>
          <a:ln>
            <a:noFill/>
          </a:ln>
        </p:spPr>
        <p:txBody>
          <a:bodyPr>
            <a:spAutoFit/>
          </a:bodyPr>
          <a:lstStyle>
            <a:lvl1pPr>
              <a:spcBef>
                <a:spcPct val="20000"/>
              </a:spcBef>
              <a:buChar char="•"/>
              <a:tabLst>
                <a:tab pos="179388"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179388"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179388"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179388"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179388"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9pPr>
          </a:lstStyle>
          <a:p>
            <a:pPr algn="ctr" defTabSz="914417" eaLnBrk="0" fontAlgn="base" hangingPunct="0">
              <a:spcAft>
                <a:spcPct val="0"/>
              </a:spcAft>
              <a:buNone/>
              <a:tabLst>
                <a:tab pos="179391" algn="l"/>
              </a:tabLst>
              <a:defRPr/>
            </a:pPr>
            <a:r>
              <a:rPr lang="it-IT" sz="1800" b="1" dirty="0">
                <a:solidFill>
                  <a:srgbClr val="FF0000"/>
                </a:solidFill>
                <a:effectLst>
                  <a:outerShdw blurRad="38100" dist="38100" dir="2700000" algn="tl">
                    <a:srgbClr val="000000">
                      <a:alpha val="43137"/>
                    </a:srgbClr>
                  </a:outerShdw>
                </a:effectLst>
                <a:latin typeface="Arial"/>
                <a:ea typeface="Arial Unicode MS"/>
                <a:cs typeface="Times New Roman" panose="02020603050405020304" pitchFamily="18" charset="0"/>
              </a:rPr>
              <a:t>CONTRATTI COLLETTIVI DI PROSSIMITÀ</a:t>
            </a:r>
          </a:p>
          <a:p>
            <a:pPr algn="ctr" defTabSz="914417" eaLnBrk="0" fontAlgn="base" hangingPunct="0">
              <a:spcAft>
                <a:spcPct val="0"/>
              </a:spcAft>
              <a:buNone/>
              <a:tabLst>
                <a:tab pos="179391" algn="l"/>
              </a:tabLst>
              <a:defRPr/>
            </a:pPr>
            <a:r>
              <a:rPr lang="it-IT" sz="1800" b="1" dirty="0">
                <a:solidFill>
                  <a:srgbClr val="003366"/>
                </a:solidFill>
                <a:latin typeface="Arial"/>
                <a:ea typeface="Arial Unicode MS"/>
                <a:cs typeface="Times New Roman" panose="02020603050405020304" pitchFamily="18" charset="0"/>
              </a:rPr>
              <a:t>SINDACATI RAPPRESENTATIVI</a:t>
            </a:r>
          </a:p>
          <a:p>
            <a:pPr algn="ctr" defTabSz="914417" eaLnBrk="0" fontAlgn="base" hangingPunct="0">
              <a:spcAft>
                <a:spcPct val="0"/>
              </a:spcAft>
              <a:buNone/>
              <a:tabLst>
                <a:tab pos="179391" algn="l"/>
              </a:tabLst>
              <a:defRPr/>
            </a:pPr>
            <a:endParaRPr lang="it-IT" sz="1200" b="1" dirty="0">
              <a:solidFill>
                <a:srgbClr val="003366"/>
              </a:solidFill>
              <a:latin typeface="Arial"/>
              <a:ea typeface="Arial Unicode MS"/>
              <a:cs typeface="Times New Roman" panose="02020603050405020304" pitchFamily="18" charset="0"/>
            </a:endParaRPr>
          </a:p>
          <a:p>
            <a:pPr algn="just" defTabSz="914417" eaLnBrk="0" fontAlgn="base" hangingPunct="0">
              <a:spcAft>
                <a:spcPct val="0"/>
              </a:spcAft>
              <a:buNone/>
              <a:tabLst>
                <a:tab pos="179391" algn="l"/>
              </a:tabLst>
              <a:defRPr/>
            </a:pPr>
            <a:r>
              <a:rPr lang="it-IT" sz="1800" dirty="0">
                <a:solidFill>
                  <a:srgbClr val="003366"/>
                </a:solidFill>
                <a:latin typeface="Arial"/>
                <a:ea typeface="Arial Unicode MS"/>
                <a:cs typeface="Times New Roman" panose="02020603050405020304" pitchFamily="18" charset="0"/>
              </a:rPr>
              <a:t>Invero, sono “contratti di prossimità” soltanto quegli accordi collettivi di lavoro che sono stati sottoscritti a livello aziendale o territoriale da </a:t>
            </a:r>
            <a:r>
              <a:rPr lang="it-IT" sz="1800" b="1" dirty="0">
                <a:solidFill>
                  <a:srgbClr val="003366"/>
                </a:solidFill>
                <a:effectLst>
                  <a:outerShdw blurRad="38100" dist="38100" dir="2700000" algn="tl">
                    <a:srgbClr val="000000">
                      <a:alpha val="43137"/>
                    </a:srgbClr>
                  </a:outerShdw>
                </a:effectLst>
                <a:latin typeface="Arial"/>
                <a:ea typeface="Arial Unicode MS"/>
                <a:cs typeface="Times New Roman" panose="02020603050405020304" pitchFamily="18" charset="0"/>
              </a:rPr>
              <a:t>organizzazioni sindacali dei lavoratori comparativamente più rappresentative sul piano nazionale o territoriale</a:t>
            </a:r>
            <a:r>
              <a:rPr lang="it-IT" sz="1800" dirty="0">
                <a:solidFill>
                  <a:srgbClr val="003366"/>
                </a:solidFill>
                <a:latin typeface="Arial"/>
                <a:ea typeface="Arial Unicode MS"/>
                <a:cs typeface="Times New Roman" panose="02020603050405020304" pitchFamily="18" charset="0"/>
              </a:rPr>
              <a:t> ovvero dalle loro </a:t>
            </a:r>
            <a:r>
              <a:rPr lang="it-IT" sz="1800" b="1" dirty="0">
                <a:solidFill>
                  <a:srgbClr val="003366"/>
                </a:solidFill>
                <a:effectLst>
                  <a:outerShdw blurRad="38100" dist="38100" dir="2700000" algn="tl">
                    <a:srgbClr val="000000">
                      <a:alpha val="43137"/>
                    </a:srgbClr>
                  </a:outerShdw>
                </a:effectLst>
                <a:latin typeface="Arial"/>
                <a:ea typeface="Arial Unicode MS"/>
                <a:cs typeface="Times New Roman" panose="02020603050405020304" pitchFamily="18" charset="0"/>
              </a:rPr>
              <a:t>Rappresentanze sindacali operanti in azienda</a:t>
            </a:r>
            <a:r>
              <a:rPr lang="it-IT" sz="1800" dirty="0">
                <a:solidFill>
                  <a:srgbClr val="003366"/>
                </a:solidFill>
                <a:latin typeface="Arial"/>
                <a:ea typeface="Arial Unicode MS"/>
                <a:cs typeface="Times New Roman" panose="02020603050405020304" pitchFamily="18" charset="0"/>
              </a:rPr>
              <a:t>, ai sensi della normativa di legge e degli Accordi Interconfederali vigenti, compreso l’Accordo Interconfederale del 28 giugno 2011. </a:t>
            </a:r>
            <a:endParaRPr lang="it-IT" sz="1800" dirty="0">
              <a:solidFill>
                <a:srgbClr val="003366"/>
              </a:solidFill>
              <a:latin typeface="Arial"/>
              <a:ea typeface="Times New Roman" panose="02020603050405020304" pitchFamily="18" charset="0"/>
              <a:cs typeface="Times New Roman" panose="02020603050405020304" pitchFamily="18" charset="0"/>
            </a:endParaRPr>
          </a:p>
          <a:p>
            <a:pPr algn="just" defTabSz="914417" eaLnBrk="0" fontAlgn="base" hangingPunct="0">
              <a:spcAft>
                <a:spcPct val="0"/>
              </a:spcAft>
              <a:buNone/>
              <a:tabLst>
                <a:tab pos="179391" algn="l"/>
              </a:tabLst>
              <a:defRPr/>
            </a:pPr>
            <a:r>
              <a:rPr lang="it-IT" sz="1800" dirty="0">
                <a:solidFill>
                  <a:srgbClr val="003366"/>
                </a:solidFill>
                <a:latin typeface="Arial"/>
                <a:ea typeface="Arial Unicode MS"/>
                <a:cs typeface="Times New Roman" panose="02020603050405020304" pitchFamily="18" charset="0"/>
              </a:rPr>
              <a:t>Tali contratti, dunque, possono realizzare specifiche intese, con efficacia generale (</a:t>
            </a:r>
            <a:r>
              <a:rPr lang="it-IT" sz="1800" i="1" dirty="0">
                <a:solidFill>
                  <a:srgbClr val="003366"/>
                </a:solidFill>
                <a:latin typeface="Arial"/>
                <a:ea typeface="Arial Unicode MS"/>
                <a:cs typeface="Times New Roman" panose="02020603050405020304" pitchFamily="18" charset="0"/>
              </a:rPr>
              <a:t>erga omnes </a:t>
            </a:r>
            <a:r>
              <a:rPr lang="it-IT" sz="1800" dirty="0">
                <a:solidFill>
                  <a:srgbClr val="003366"/>
                </a:solidFill>
                <a:latin typeface="Arial"/>
                <a:ea typeface="Arial Unicode MS"/>
                <a:cs typeface="Times New Roman" panose="02020603050405020304" pitchFamily="18" charset="0"/>
              </a:rPr>
              <a:t>appunto) nei confronti di tutti i lavoratori interessati, a condizione che siano stati debitamente sottoscritti sulla base di un criterio maggioritario relativo alle Rappresentanze sindacali.</a:t>
            </a:r>
            <a:endParaRPr lang="it-IT" altLang="it-IT" sz="1800" dirty="0">
              <a:solidFill>
                <a:srgbClr val="003366"/>
              </a:solidFill>
              <a:latin typeface="Arial"/>
              <a:ea typeface="Arial Unicode MS" charset="0"/>
              <a:cs typeface="Times New Roman" panose="02020603050405020304" pitchFamily="18" charset="0"/>
            </a:endParaRPr>
          </a:p>
        </p:txBody>
      </p:sp>
    </p:spTree>
    <p:extLst>
      <p:ext uri="{BB962C8B-B14F-4D97-AF65-F5344CB8AC3E}">
        <p14:creationId xmlns:p14="http://schemas.microsoft.com/office/powerpoint/2010/main" val="27428199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ttangolo 3">
            <a:extLst>
              <a:ext uri="{FF2B5EF4-FFF2-40B4-BE49-F238E27FC236}">
                <a16:creationId xmlns:a16="http://schemas.microsoft.com/office/drawing/2014/main" id="{E4C28FD4-76B3-4327-B5AC-936E204B8B2A}"/>
              </a:ext>
            </a:extLst>
          </p:cNvPr>
          <p:cNvSpPr>
            <a:spLocks noChangeArrowheads="1"/>
          </p:cNvSpPr>
          <p:nvPr/>
        </p:nvSpPr>
        <p:spPr bwMode="auto">
          <a:xfrm>
            <a:off x="2878139" y="1141414"/>
            <a:ext cx="6435725" cy="4635115"/>
          </a:xfrm>
          <a:prstGeom prst="rect">
            <a:avLst/>
          </a:prstGeom>
          <a:noFill/>
          <a:ln>
            <a:noFill/>
          </a:ln>
        </p:spPr>
        <p:txBody>
          <a:bodyPr>
            <a:spAutoFit/>
          </a:bodyPr>
          <a:lstStyle>
            <a:lvl1pPr>
              <a:spcBef>
                <a:spcPct val="20000"/>
              </a:spcBef>
              <a:buChar char="•"/>
              <a:tabLst>
                <a:tab pos="179388"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179388"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179388"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179388"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179388"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9pPr>
          </a:lstStyle>
          <a:p>
            <a:pPr algn="ctr" defTabSz="914417" eaLnBrk="0" fontAlgn="base" hangingPunct="0">
              <a:spcAft>
                <a:spcPct val="0"/>
              </a:spcAft>
              <a:buNone/>
              <a:tabLst>
                <a:tab pos="179391" algn="l"/>
              </a:tabLst>
              <a:defRPr/>
            </a:pPr>
            <a:r>
              <a:rPr lang="it-IT" sz="1800" b="1" dirty="0">
                <a:solidFill>
                  <a:srgbClr val="FF0000"/>
                </a:solidFill>
                <a:effectLst>
                  <a:outerShdw blurRad="38100" dist="38100" dir="2700000" algn="tl">
                    <a:srgbClr val="000000">
                      <a:alpha val="43137"/>
                    </a:srgbClr>
                  </a:outerShdw>
                </a:effectLst>
                <a:latin typeface="Arial"/>
                <a:ea typeface="Arial Unicode MS"/>
                <a:cs typeface="Times New Roman" panose="02020603050405020304" pitchFamily="18" charset="0"/>
              </a:rPr>
              <a:t>CONTRATTI COLLETTIVI DI PROSSIMITÀ</a:t>
            </a:r>
          </a:p>
          <a:p>
            <a:pPr algn="ctr" defTabSz="914417" eaLnBrk="0" fontAlgn="base" hangingPunct="0">
              <a:spcAft>
                <a:spcPct val="0"/>
              </a:spcAft>
              <a:buNone/>
              <a:tabLst>
                <a:tab pos="179391" algn="l"/>
              </a:tabLst>
              <a:defRPr/>
            </a:pPr>
            <a:r>
              <a:rPr lang="it-IT" sz="1800" b="1" dirty="0">
                <a:solidFill>
                  <a:srgbClr val="003366"/>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EFFICACIA </a:t>
            </a:r>
            <a:r>
              <a:rPr lang="it-IT" sz="1800" b="1" i="1" dirty="0">
                <a:solidFill>
                  <a:srgbClr val="003366"/>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ERGA OMNES</a:t>
            </a:r>
            <a:endParaRPr lang="it-IT" sz="1800" dirty="0">
              <a:solidFill>
                <a:srgbClr val="003366"/>
              </a:solidFill>
              <a:latin typeface="Arial"/>
              <a:ea typeface="Times New Roman" panose="02020603050405020304" pitchFamily="18" charset="0"/>
              <a:cs typeface="Times New Roman" panose="02020603050405020304" pitchFamily="18" charset="0"/>
            </a:endParaRPr>
          </a:p>
          <a:p>
            <a:pPr algn="just" defTabSz="914417" eaLnBrk="0" fontAlgn="base" hangingPunct="0">
              <a:spcAft>
                <a:spcPct val="0"/>
              </a:spcAft>
              <a:buNone/>
              <a:tabLst>
                <a:tab pos="179391" algn="l"/>
              </a:tabLst>
              <a:defRPr/>
            </a:pPr>
            <a:endParaRPr lang="it-IT" sz="1800" dirty="0">
              <a:solidFill>
                <a:srgbClr val="003366"/>
              </a:solidFill>
              <a:latin typeface="Arial"/>
              <a:ea typeface="Times New Roman" panose="02020603050405020304" pitchFamily="18" charset="0"/>
              <a:cs typeface="Times New Roman" panose="02020603050405020304" pitchFamily="18" charset="0"/>
            </a:endParaRPr>
          </a:p>
          <a:p>
            <a:pPr algn="just" defTabSz="914417" eaLnBrk="0" fontAlgn="base" hangingPunct="0">
              <a:spcAft>
                <a:spcPct val="0"/>
              </a:spcAft>
              <a:buNone/>
              <a:tabLst>
                <a:tab pos="179391" algn="l"/>
              </a:tabLst>
              <a:defRPr/>
            </a:pPr>
            <a:r>
              <a:rPr lang="it-IT" sz="1800" dirty="0">
                <a:solidFill>
                  <a:srgbClr val="003366"/>
                </a:solidFill>
                <a:latin typeface="Arial"/>
                <a:ea typeface="Times New Roman" panose="02020603050405020304" pitchFamily="18" charset="0"/>
                <a:cs typeface="Times New Roman" panose="02020603050405020304" pitchFamily="18" charset="0"/>
              </a:rPr>
              <a:t>I contratti di prossimità, dunque, hanno </a:t>
            </a:r>
            <a:r>
              <a:rPr lang="it-IT" sz="1800" b="1" dirty="0">
                <a:solidFill>
                  <a:srgbClr val="003366"/>
                </a:solidFill>
                <a:effectLst>
                  <a:outerShdw blurRad="38100" dist="38100" dir="2700000" algn="tl">
                    <a:srgbClr val="000000">
                      <a:alpha val="43137"/>
                    </a:srgbClr>
                  </a:outerShdw>
                </a:effectLst>
                <a:latin typeface="Arial"/>
                <a:ea typeface="Times New Roman" panose="02020603050405020304" pitchFamily="18" charset="0"/>
                <a:cs typeface="Times New Roman" panose="02020603050405020304" pitchFamily="18" charset="0"/>
              </a:rPr>
              <a:t>efficacia </a:t>
            </a:r>
            <a:r>
              <a:rPr lang="it-IT" sz="1800" b="1" i="1" dirty="0">
                <a:solidFill>
                  <a:srgbClr val="003366"/>
                </a:solidFill>
                <a:effectLst>
                  <a:outerShdw blurRad="38100" dist="38100" dir="2700000" algn="tl">
                    <a:srgbClr val="000000">
                      <a:alpha val="43137"/>
                    </a:srgbClr>
                  </a:outerShdw>
                </a:effectLst>
                <a:latin typeface="Arial"/>
                <a:ea typeface="Times New Roman" panose="02020603050405020304" pitchFamily="18" charset="0"/>
                <a:cs typeface="Times New Roman" panose="02020603050405020304" pitchFamily="18" charset="0"/>
              </a:rPr>
              <a:t>erga omnes</a:t>
            </a:r>
            <a:r>
              <a:rPr lang="it-IT" sz="1800" b="1" dirty="0">
                <a:solidFill>
                  <a:srgbClr val="003366"/>
                </a:solidFill>
                <a:effectLst>
                  <a:outerShdw blurRad="38100" dist="38100" dir="2700000" algn="tl">
                    <a:srgbClr val="000000">
                      <a:alpha val="43137"/>
                    </a:srgbClr>
                  </a:outerShdw>
                </a:effectLst>
                <a:latin typeface="Arial"/>
                <a:ea typeface="Times New Roman" panose="02020603050405020304" pitchFamily="18" charset="0"/>
                <a:cs typeface="Times New Roman" panose="02020603050405020304" pitchFamily="18" charset="0"/>
              </a:rPr>
              <a:t> </a:t>
            </a:r>
            <a:r>
              <a:rPr lang="it-IT" sz="1800" dirty="0">
                <a:solidFill>
                  <a:srgbClr val="003366"/>
                </a:solidFill>
                <a:latin typeface="Arial"/>
                <a:ea typeface="Times New Roman" panose="02020603050405020304" pitchFamily="18" charset="0"/>
                <a:cs typeface="Times New Roman" panose="02020603050405020304" pitchFamily="18" charset="0"/>
              </a:rPr>
              <a:t>esclusivamente quando sia rispettato il criterio maggioritario nella adesione delle associazioni sindacali (art. 8, comma 1). </a:t>
            </a:r>
          </a:p>
          <a:p>
            <a:pPr algn="just" defTabSz="914417" eaLnBrk="0" fontAlgn="base" hangingPunct="0">
              <a:spcAft>
                <a:spcPct val="0"/>
              </a:spcAft>
              <a:buNone/>
              <a:tabLst>
                <a:tab pos="179391" algn="l"/>
              </a:tabLst>
              <a:defRPr/>
            </a:pPr>
            <a:r>
              <a:rPr lang="it-IT" sz="1800" dirty="0">
                <a:solidFill>
                  <a:srgbClr val="003366"/>
                </a:solidFill>
                <a:latin typeface="Arial"/>
                <a:ea typeface="Times New Roman" panose="02020603050405020304" pitchFamily="18" charset="0"/>
                <a:cs typeface="Times New Roman" panose="02020603050405020304" pitchFamily="18" charset="0"/>
              </a:rPr>
              <a:t>Hanno </a:t>
            </a:r>
            <a:r>
              <a:rPr lang="it-IT" sz="1800" b="1" dirty="0">
                <a:solidFill>
                  <a:srgbClr val="003366"/>
                </a:solidFill>
                <a:effectLst>
                  <a:outerShdw blurRad="38100" dist="38100" dir="2700000" algn="tl">
                    <a:srgbClr val="000000">
                      <a:alpha val="43137"/>
                    </a:srgbClr>
                  </a:outerShdw>
                </a:effectLst>
                <a:latin typeface="Arial"/>
                <a:ea typeface="Times New Roman" panose="02020603050405020304" pitchFamily="18" charset="0"/>
                <a:cs typeface="Times New Roman" panose="02020603050405020304" pitchFamily="18" charset="0"/>
              </a:rPr>
              <a:t>efficacia generale, se adottati a maggioranza</a:t>
            </a:r>
            <a:r>
              <a:rPr lang="it-IT" sz="1800" dirty="0">
                <a:solidFill>
                  <a:srgbClr val="003366"/>
                </a:solidFill>
                <a:latin typeface="Arial"/>
                <a:ea typeface="Times New Roman" panose="02020603050405020304" pitchFamily="18" charset="0"/>
                <a:cs typeface="Times New Roman" panose="02020603050405020304" pitchFamily="18" charset="0"/>
              </a:rPr>
              <a:t>: </a:t>
            </a:r>
          </a:p>
          <a:p>
            <a:pPr marL="257180" indent="-257180" algn="just" defTabSz="914417" eaLnBrk="0" fontAlgn="base" hangingPunct="0">
              <a:spcAft>
                <a:spcPct val="0"/>
              </a:spcAft>
              <a:buFont typeface="Wingdings" panose="05000000000000000000" pitchFamily="2" charset="2"/>
              <a:buChar char="ü"/>
              <a:tabLst>
                <a:tab pos="179391" algn="l"/>
              </a:tabLst>
              <a:defRPr/>
            </a:pPr>
            <a:r>
              <a:rPr lang="it-IT" sz="1800" dirty="0">
                <a:solidFill>
                  <a:srgbClr val="003366"/>
                </a:solidFill>
                <a:latin typeface="Arial"/>
                <a:ea typeface="Times New Roman" panose="02020603050405020304" pitchFamily="18" charset="0"/>
                <a:cs typeface="Times New Roman" panose="02020603050405020304" pitchFamily="18" charset="0"/>
              </a:rPr>
              <a:t>i contratti aziendali </a:t>
            </a:r>
            <a:r>
              <a:rPr lang="it-IT" sz="1800" b="1" dirty="0">
                <a:solidFill>
                  <a:srgbClr val="003366"/>
                </a:solidFill>
                <a:latin typeface="Arial"/>
                <a:ea typeface="Times New Roman" panose="02020603050405020304" pitchFamily="18" charset="0"/>
                <a:cs typeface="Times New Roman" panose="02020603050405020304" pitchFamily="18" charset="0"/>
              </a:rPr>
              <a:t>stipulati con la RSU</a:t>
            </a:r>
            <a:r>
              <a:rPr lang="it-IT" sz="1800" dirty="0">
                <a:solidFill>
                  <a:srgbClr val="003366"/>
                </a:solidFill>
                <a:latin typeface="Arial"/>
                <a:ea typeface="Times New Roman" panose="02020603050405020304" pitchFamily="18" charset="0"/>
                <a:cs typeface="Times New Roman" panose="02020603050405020304" pitchFamily="18" charset="0"/>
              </a:rPr>
              <a:t>; </a:t>
            </a:r>
          </a:p>
          <a:p>
            <a:pPr marL="257180" indent="-257180" algn="just" defTabSz="914417" eaLnBrk="0" fontAlgn="base" hangingPunct="0">
              <a:spcAft>
                <a:spcPct val="0"/>
              </a:spcAft>
              <a:buFont typeface="Wingdings" panose="05000000000000000000" pitchFamily="2" charset="2"/>
              <a:buChar char="ü"/>
              <a:tabLst>
                <a:tab pos="179391" algn="l"/>
              </a:tabLst>
              <a:defRPr/>
            </a:pPr>
            <a:r>
              <a:rPr lang="it-IT" sz="1800" dirty="0">
                <a:solidFill>
                  <a:srgbClr val="003366"/>
                </a:solidFill>
                <a:latin typeface="Arial"/>
                <a:ea typeface="Times New Roman" panose="02020603050405020304" pitchFamily="18" charset="0"/>
                <a:cs typeface="Times New Roman" panose="02020603050405020304" pitchFamily="18" charset="0"/>
              </a:rPr>
              <a:t>i contratti aziendali stipulati con un </a:t>
            </a:r>
            <a:r>
              <a:rPr lang="it-IT" sz="1800" b="1" dirty="0">
                <a:solidFill>
                  <a:srgbClr val="003366"/>
                </a:solidFill>
                <a:latin typeface="Arial"/>
                <a:ea typeface="Times New Roman" panose="02020603050405020304" pitchFamily="18" charset="0"/>
                <a:cs typeface="Times New Roman" panose="02020603050405020304" pitchFamily="18" charset="0"/>
              </a:rPr>
              <a:t>gruppo di RSA </a:t>
            </a:r>
            <a:r>
              <a:rPr lang="it-IT" sz="1800" dirty="0">
                <a:solidFill>
                  <a:srgbClr val="003366"/>
                </a:solidFill>
                <a:latin typeface="Arial"/>
                <a:ea typeface="Times New Roman" panose="02020603050405020304" pitchFamily="18" charset="0"/>
                <a:cs typeface="Times New Roman" panose="02020603050405020304" pitchFamily="18" charset="0"/>
              </a:rPr>
              <a:t>cui partecipano </a:t>
            </a:r>
            <a:r>
              <a:rPr lang="it-IT" sz="1800" b="1" dirty="0">
                <a:solidFill>
                  <a:srgbClr val="003366"/>
                </a:solidFill>
                <a:latin typeface="Arial"/>
                <a:ea typeface="Times New Roman" panose="02020603050405020304" pitchFamily="18" charset="0"/>
                <a:cs typeface="Times New Roman" panose="02020603050405020304" pitchFamily="18" charset="0"/>
              </a:rPr>
              <a:t>almeno due organizzazioni sindacali comparativamente più rappresentative</a:t>
            </a:r>
            <a:r>
              <a:rPr lang="it-IT" sz="1800" dirty="0">
                <a:solidFill>
                  <a:srgbClr val="003366"/>
                </a:solidFill>
                <a:latin typeface="Arial"/>
                <a:ea typeface="Times New Roman" panose="02020603050405020304" pitchFamily="18" charset="0"/>
                <a:cs typeface="Times New Roman" panose="02020603050405020304" pitchFamily="18" charset="0"/>
              </a:rPr>
              <a:t>; </a:t>
            </a:r>
          </a:p>
          <a:p>
            <a:pPr marL="257180" indent="-257180" algn="just" defTabSz="914417" eaLnBrk="0" fontAlgn="base" hangingPunct="0">
              <a:spcAft>
                <a:spcPct val="0"/>
              </a:spcAft>
              <a:buFont typeface="Wingdings" panose="05000000000000000000" pitchFamily="2" charset="2"/>
              <a:buChar char="ü"/>
              <a:tabLst>
                <a:tab pos="179391" algn="l"/>
              </a:tabLst>
              <a:defRPr/>
            </a:pPr>
            <a:r>
              <a:rPr lang="it-IT" sz="1800" dirty="0">
                <a:solidFill>
                  <a:srgbClr val="003366"/>
                </a:solidFill>
                <a:latin typeface="Arial"/>
                <a:ea typeface="Times New Roman" panose="02020603050405020304" pitchFamily="18" charset="0"/>
                <a:cs typeface="Times New Roman" panose="02020603050405020304" pitchFamily="18" charset="0"/>
              </a:rPr>
              <a:t>i </a:t>
            </a:r>
            <a:r>
              <a:rPr lang="it-IT" sz="1800" b="1" dirty="0">
                <a:solidFill>
                  <a:srgbClr val="003366"/>
                </a:solidFill>
                <a:latin typeface="Arial"/>
                <a:ea typeface="Times New Roman" panose="02020603050405020304" pitchFamily="18" charset="0"/>
                <a:cs typeface="Times New Roman" panose="02020603050405020304" pitchFamily="18" charset="0"/>
              </a:rPr>
              <a:t>contratti aziendali e territoriali stipulati con almeno due organizzazioni sindacali </a:t>
            </a:r>
            <a:r>
              <a:rPr lang="it-IT" sz="1800" dirty="0">
                <a:solidFill>
                  <a:srgbClr val="003366"/>
                </a:solidFill>
                <a:latin typeface="Arial"/>
                <a:ea typeface="Times New Roman" panose="02020603050405020304" pitchFamily="18" charset="0"/>
                <a:cs typeface="Times New Roman" panose="02020603050405020304" pitchFamily="18" charset="0"/>
              </a:rPr>
              <a:t>comparativamente più rappresentative. </a:t>
            </a:r>
          </a:p>
        </p:txBody>
      </p:sp>
    </p:spTree>
    <p:extLst>
      <p:ext uri="{BB962C8B-B14F-4D97-AF65-F5344CB8AC3E}">
        <p14:creationId xmlns:p14="http://schemas.microsoft.com/office/powerpoint/2010/main" val="16701880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ttangolo 3">
            <a:extLst>
              <a:ext uri="{FF2B5EF4-FFF2-40B4-BE49-F238E27FC236}">
                <a16:creationId xmlns:a16="http://schemas.microsoft.com/office/drawing/2014/main" id="{A181298B-B7D0-496A-B11A-5D8192A46143}"/>
              </a:ext>
            </a:extLst>
          </p:cNvPr>
          <p:cNvSpPr>
            <a:spLocks noChangeArrowheads="1"/>
          </p:cNvSpPr>
          <p:nvPr/>
        </p:nvSpPr>
        <p:spPr bwMode="auto">
          <a:xfrm>
            <a:off x="2878139" y="1098551"/>
            <a:ext cx="6435725" cy="4358116"/>
          </a:xfrm>
          <a:prstGeom prst="rect">
            <a:avLst/>
          </a:prstGeom>
          <a:noFill/>
          <a:ln>
            <a:noFill/>
          </a:ln>
        </p:spPr>
        <p:txBody>
          <a:bodyPr>
            <a:spAutoFit/>
          </a:bodyPr>
          <a:lstStyle>
            <a:lvl1pPr>
              <a:spcBef>
                <a:spcPct val="20000"/>
              </a:spcBef>
              <a:buChar char="•"/>
              <a:tabLst>
                <a:tab pos="179388"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179388"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179388"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179388"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179388"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9pPr>
          </a:lstStyle>
          <a:p>
            <a:pPr algn="ctr" defTabSz="914417" eaLnBrk="0" fontAlgn="base" hangingPunct="0">
              <a:spcAft>
                <a:spcPct val="0"/>
              </a:spcAft>
              <a:buNone/>
              <a:tabLst>
                <a:tab pos="179391" algn="l"/>
              </a:tabLst>
              <a:defRPr/>
            </a:pPr>
            <a:r>
              <a:rPr lang="it-IT" sz="1800" b="1" dirty="0">
                <a:solidFill>
                  <a:srgbClr val="FF0000"/>
                </a:solidFill>
                <a:effectLst>
                  <a:outerShdw blurRad="38100" dist="38100" dir="2700000" algn="tl">
                    <a:srgbClr val="000000">
                      <a:alpha val="43137"/>
                    </a:srgbClr>
                  </a:outerShdw>
                </a:effectLst>
                <a:latin typeface="Arial"/>
                <a:ea typeface="Arial Unicode MS"/>
                <a:cs typeface="Times New Roman" panose="02020603050405020304" pitchFamily="18" charset="0"/>
              </a:rPr>
              <a:t>CONTRATTI COLLETTIVI DI PROSSIMITÀ</a:t>
            </a:r>
          </a:p>
          <a:p>
            <a:pPr algn="ctr" defTabSz="914417" eaLnBrk="0" fontAlgn="base" hangingPunct="0">
              <a:spcAft>
                <a:spcPct val="0"/>
              </a:spcAft>
              <a:buNone/>
              <a:tabLst>
                <a:tab pos="179391" algn="l"/>
              </a:tabLst>
              <a:defRPr/>
            </a:pPr>
            <a:r>
              <a:rPr lang="it-IT" sz="1800" b="1" dirty="0">
                <a:solidFill>
                  <a:srgbClr val="003366"/>
                </a:solidFill>
                <a:latin typeface="Arial"/>
                <a:ea typeface="Arial Unicode MS"/>
                <a:cs typeface="Times New Roman" panose="02020603050405020304" pitchFamily="18" charset="0"/>
              </a:rPr>
              <a:t>LIMITI</a:t>
            </a:r>
          </a:p>
          <a:p>
            <a:pPr algn="just" defTabSz="914417" eaLnBrk="0" fontAlgn="base" hangingPunct="0">
              <a:spcAft>
                <a:spcPct val="0"/>
              </a:spcAft>
              <a:buNone/>
              <a:tabLst>
                <a:tab pos="179391" algn="l"/>
              </a:tabLst>
              <a:defRPr/>
            </a:pPr>
            <a:endParaRPr lang="it-IT" sz="1800" dirty="0">
              <a:solidFill>
                <a:srgbClr val="003366"/>
              </a:solidFill>
              <a:latin typeface="Arial"/>
              <a:ea typeface="Arial Unicode MS"/>
              <a:cs typeface="Times New Roman" panose="02020603050405020304" pitchFamily="18" charset="0"/>
            </a:endParaRPr>
          </a:p>
          <a:p>
            <a:pPr algn="just" defTabSz="914417" eaLnBrk="0" fontAlgn="base" hangingPunct="0">
              <a:spcAft>
                <a:spcPct val="0"/>
              </a:spcAft>
              <a:buNone/>
              <a:tabLst>
                <a:tab pos="179391" algn="l"/>
              </a:tabLst>
              <a:defRPr/>
            </a:pPr>
            <a:r>
              <a:rPr lang="it-IT" sz="1800" dirty="0">
                <a:solidFill>
                  <a:srgbClr val="003366"/>
                </a:solidFill>
                <a:latin typeface="Arial"/>
                <a:ea typeface="Arial Unicode MS"/>
                <a:cs typeface="Times New Roman" panose="02020603050405020304" pitchFamily="18" charset="0"/>
              </a:rPr>
              <a:t>Il comma 2-</a:t>
            </a:r>
            <a:r>
              <a:rPr lang="it-IT" sz="1800" i="1" dirty="0">
                <a:solidFill>
                  <a:srgbClr val="003366"/>
                </a:solidFill>
                <a:latin typeface="Arial"/>
                <a:ea typeface="Arial Unicode MS"/>
                <a:cs typeface="Times New Roman" panose="02020603050405020304" pitchFamily="18" charset="0"/>
              </a:rPr>
              <a:t>bis</a:t>
            </a:r>
            <a:r>
              <a:rPr lang="it-IT" sz="1800" dirty="0">
                <a:solidFill>
                  <a:srgbClr val="003366"/>
                </a:solidFill>
                <a:latin typeface="Arial"/>
                <a:ea typeface="Arial Unicode MS"/>
                <a:cs typeface="Times New Roman" panose="02020603050405020304" pitchFamily="18" charset="0"/>
              </a:rPr>
              <a:t> dell’art. 8 introduce la previsione esplicita riguardante la portata normativa delle deroghe e delle modifiche proposte e accordate nelle specifiche intese. </a:t>
            </a:r>
          </a:p>
          <a:p>
            <a:pPr algn="just" defTabSz="914417" eaLnBrk="0" fontAlgn="base" hangingPunct="0">
              <a:spcAft>
                <a:spcPct val="0"/>
              </a:spcAft>
              <a:buNone/>
              <a:tabLst>
                <a:tab pos="179391" algn="l"/>
              </a:tabLst>
              <a:defRPr/>
            </a:pPr>
            <a:r>
              <a:rPr lang="it-IT" sz="1800" dirty="0">
                <a:solidFill>
                  <a:srgbClr val="003366"/>
                </a:solidFill>
                <a:latin typeface="Arial"/>
                <a:ea typeface="Arial Unicode MS"/>
                <a:cs typeface="Times New Roman" panose="02020603050405020304" pitchFamily="18" charset="0"/>
              </a:rPr>
              <a:t>Restano in ogni caso fermi e inderogabili, infatti, i principi, i criteri e le disposizioni derivanti dal rispetto integrale: </a:t>
            </a:r>
            <a:endParaRPr lang="it-IT" sz="1800" dirty="0">
              <a:solidFill>
                <a:srgbClr val="003366"/>
              </a:solidFill>
              <a:latin typeface="Arial"/>
              <a:ea typeface="Times New Roman" panose="02020603050405020304" pitchFamily="18" charset="0"/>
              <a:cs typeface="Times New Roman" panose="02020603050405020304" pitchFamily="18" charset="0"/>
            </a:endParaRPr>
          </a:p>
          <a:p>
            <a:pPr marL="189074" indent="-189074" algn="just" defTabSz="914417" eaLnBrk="0" fontAlgn="base" hangingPunct="0">
              <a:spcAft>
                <a:spcPct val="0"/>
              </a:spcAft>
              <a:tabLst>
                <a:tab pos="189074" algn="l"/>
              </a:tabLst>
              <a:defRPr/>
            </a:pPr>
            <a:r>
              <a:rPr lang="it-IT" sz="1800" dirty="0">
                <a:solidFill>
                  <a:srgbClr val="003366"/>
                </a:solidFill>
                <a:latin typeface="Arial"/>
                <a:ea typeface="Times New Roman" panose="02020603050405020304" pitchFamily="18" charset="0"/>
                <a:cs typeface="Times New Roman" panose="02020603050405020304" pitchFamily="18" charset="0"/>
              </a:rPr>
              <a:t>delle previsioni di tutela del lavoro contenute nella </a:t>
            </a:r>
            <a:r>
              <a:rPr lang="it-IT" sz="1800" b="1" dirty="0">
                <a:solidFill>
                  <a:srgbClr val="003366"/>
                </a:solidFill>
                <a:effectLst>
                  <a:outerShdw blurRad="38100" dist="38100" dir="2700000" algn="tl">
                    <a:srgbClr val="000000">
                      <a:alpha val="43137"/>
                    </a:srgbClr>
                  </a:outerShdw>
                </a:effectLst>
                <a:latin typeface="Arial"/>
                <a:ea typeface="Times New Roman" panose="02020603050405020304" pitchFamily="18" charset="0"/>
                <a:cs typeface="Times New Roman" panose="02020603050405020304" pitchFamily="18" charset="0"/>
              </a:rPr>
              <a:t>Costituzione</a:t>
            </a:r>
            <a:endParaRPr lang="it-IT" sz="1800" dirty="0">
              <a:solidFill>
                <a:srgbClr val="003366"/>
              </a:solidFill>
              <a:latin typeface="Arial"/>
              <a:ea typeface="Times New Roman" panose="02020603050405020304" pitchFamily="18" charset="0"/>
              <a:cs typeface="Times New Roman" panose="02020603050405020304" pitchFamily="18" charset="0"/>
            </a:endParaRPr>
          </a:p>
          <a:p>
            <a:pPr indent="189074" algn="just" defTabSz="914417" eaLnBrk="0" fontAlgn="base" hangingPunct="0">
              <a:spcAft>
                <a:spcPct val="0"/>
              </a:spcAft>
              <a:tabLst>
                <a:tab pos="179391" algn="l"/>
              </a:tabLst>
              <a:defRPr/>
            </a:pPr>
            <a:r>
              <a:rPr lang="it-IT" altLang="it-IT" sz="1800" dirty="0">
                <a:solidFill>
                  <a:srgbClr val="003366"/>
                </a:solidFill>
                <a:latin typeface="Arial"/>
                <a:cs typeface="Times New Roman" panose="02020603050405020304" pitchFamily="18" charset="0"/>
              </a:rPr>
              <a:t>dei vincoli derivanti dalle </a:t>
            </a:r>
            <a:r>
              <a:rPr lang="it-IT" altLang="it-IT" sz="1800" b="1" dirty="0">
                <a:solidFill>
                  <a:srgbClr val="003366"/>
                </a:solidFill>
                <a:effectLst>
                  <a:outerShdw blurRad="38100" dist="38100" dir="2700000" algn="tl">
                    <a:srgbClr val="C0C0C0"/>
                  </a:outerShdw>
                </a:effectLst>
                <a:latin typeface="Arial"/>
                <a:cs typeface="Times New Roman" panose="02020603050405020304" pitchFamily="18" charset="0"/>
              </a:rPr>
              <a:t>normative comunitarie</a:t>
            </a:r>
            <a:r>
              <a:rPr lang="it-IT" altLang="it-IT" sz="1800" dirty="0">
                <a:solidFill>
                  <a:srgbClr val="003366"/>
                </a:solidFill>
                <a:latin typeface="Arial"/>
                <a:cs typeface="Times New Roman" panose="02020603050405020304" pitchFamily="18" charset="0"/>
              </a:rPr>
              <a:t>, con riferimento a Direttive e regolamenti</a:t>
            </a:r>
          </a:p>
          <a:p>
            <a:pPr indent="189074" algn="just" defTabSz="914417" eaLnBrk="0" fontAlgn="base" hangingPunct="0">
              <a:spcAft>
                <a:spcPct val="0"/>
              </a:spcAft>
              <a:tabLst>
                <a:tab pos="179391" algn="l"/>
              </a:tabLst>
              <a:defRPr/>
            </a:pPr>
            <a:r>
              <a:rPr lang="it-IT" sz="1800" dirty="0">
                <a:solidFill>
                  <a:srgbClr val="003366"/>
                </a:solidFill>
                <a:latin typeface="Arial"/>
                <a:ea typeface="Times New Roman" panose="02020603050405020304" pitchFamily="18" charset="0"/>
                <a:cs typeface="Times New Roman" panose="02020603050405020304" pitchFamily="18" charset="0"/>
              </a:rPr>
              <a:t>dei vincoli derivanti dalle </a:t>
            </a:r>
            <a:r>
              <a:rPr lang="it-IT" sz="1800" b="1" dirty="0">
                <a:solidFill>
                  <a:srgbClr val="003366"/>
                </a:solidFill>
                <a:effectLst>
                  <a:outerShdw blurRad="38100" dist="38100" dir="2700000" algn="tl">
                    <a:srgbClr val="000000">
                      <a:alpha val="43137"/>
                    </a:srgbClr>
                  </a:outerShdw>
                </a:effectLst>
                <a:latin typeface="Arial"/>
                <a:ea typeface="Times New Roman" panose="02020603050405020304" pitchFamily="18" charset="0"/>
                <a:cs typeface="Times New Roman" panose="02020603050405020304" pitchFamily="18" charset="0"/>
              </a:rPr>
              <a:t>convenzioni internazionali sul lavoro </a:t>
            </a:r>
            <a:r>
              <a:rPr lang="it-IT" sz="1800" dirty="0">
                <a:solidFill>
                  <a:srgbClr val="003366"/>
                </a:solidFill>
                <a:latin typeface="Arial"/>
                <a:ea typeface="Times New Roman" panose="02020603050405020304" pitchFamily="18" charset="0"/>
                <a:cs typeface="Times New Roman" panose="02020603050405020304" pitchFamily="18" charset="0"/>
              </a:rPr>
              <a:t>(OIL/ILO)</a:t>
            </a:r>
          </a:p>
        </p:txBody>
      </p:sp>
    </p:spTree>
    <p:extLst>
      <p:ext uri="{BB962C8B-B14F-4D97-AF65-F5344CB8AC3E}">
        <p14:creationId xmlns:p14="http://schemas.microsoft.com/office/powerpoint/2010/main" val="25315351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o grafico 1" descr="Badge 3 con riempimento a tinta unita">
            <a:extLst>
              <a:ext uri="{FF2B5EF4-FFF2-40B4-BE49-F238E27FC236}">
                <a16:creationId xmlns:a16="http://schemas.microsoft.com/office/drawing/2014/main" id="{7614A04A-5E67-95E0-A6FC-D149FCBC01B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27906" y="3761793"/>
            <a:ext cx="914400" cy="914400"/>
          </a:xfrm>
          <a:prstGeom prst="rect">
            <a:avLst/>
          </a:prstGeom>
        </p:spPr>
      </p:pic>
      <p:sp>
        <p:nvSpPr>
          <p:cNvPr id="4" name="CasellaDiTesto 3">
            <a:extLst>
              <a:ext uri="{FF2B5EF4-FFF2-40B4-BE49-F238E27FC236}">
                <a16:creationId xmlns:a16="http://schemas.microsoft.com/office/drawing/2014/main" id="{8EA067C3-71E9-A8B2-DEC0-CE5AD3F3DBED}"/>
              </a:ext>
            </a:extLst>
          </p:cNvPr>
          <p:cNvSpPr txBox="1"/>
          <p:nvPr/>
        </p:nvSpPr>
        <p:spPr>
          <a:xfrm>
            <a:off x="1778789" y="3761793"/>
            <a:ext cx="9961755" cy="1405641"/>
          </a:xfrm>
          <a:prstGeom prst="rect">
            <a:avLst/>
          </a:prstGeom>
          <a:solidFill>
            <a:schemeClr val="bg2"/>
          </a:solidFill>
        </p:spPr>
        <p:txBody>
          <a:bodyPr wrap="square">
            <a:spAutoFit/>
          </a:bodyPr>
          <a:lstStyle/>
          <a:p>
            <a:pPr algn="ctr">
              <a:spcBef>
                <a:spcPts val="1360"/>
              </a:spcBef>
              <a:spcAft>
                <a:spcPts val="363"/>
              </a:spcAft>
            </a:pPr>
            <a:r>
              <a:rPr lang="it-IT" sz="4267" b="1" dirty="0">
                <a:solidFill>
                  <a:srgbClr val="002060"/>
                </a:solidFill>
                <a:latin typeface="Arial" panose="020B0604020202020204" pitchFamily="34" charset="0"/>
                <a:ea typeface="Times New Roman" panose="02020603050405020304" pitchFamily="18" charset="0"/>
                <a:cs typeface="Arial" panose="020B0604020202020204" pitchFamily="34" charset="0"/>
              </a:rPr>
              <a:t>Profili ispettivi e antidiscriminatori sulla gestione della flessibilità</a:t>
            </a:r>
          </a:p>
        </p:txBody>
      </p:sp>
      <p:pic>
        <p:nvPicPr>
          <p:cNvPr id="5" name="Immagine 4">
            <a:extLst>
              <a:ext uri="{FF2B5EF4-FFF2-40B4-BE49-F238E27FC236}">
                <a16:creationId xmlns:a16="http://schemas.microsoft.com/office/drawing/2014/main" id="{134E09CA-0CF5-3C97-C59F-75B6B584D8A5}"/>
              </a:ext>
            </a:extLst>
          </p:cNvPr>
          <p:cNvPicPr>
            <a:picLocks noChangeAspect="1"/>
          </p:cNvPicPr>
          <p:nvPr/>
        </p:nvPicPr>
        <p:blipFill>
          <a:blip r:embed="rId3"/>
          <a:srcRect b="72295"/>
          <a:stretch>
            <a:fillRect/>
          </a:stretch>
        </p:blipFill>
        <p:spPr>
          <a:xfrm>
            <a:off x="0" y="0"/>
            <a:ext cx="12219526" cy="1509495"/>
          </a:xfrm>
          <a:prstGeom prst="rect">
            <a:avLst/>
          </a:prstGeom>
        </p:spPr>
      </p:pic>
    </p:spTree>
    <p:extLst>
      <p:ext uri="{BB962C8B-B14F-4D97-AF65-F5344CB8AC3E}">
        <p14:creationId xmlns:p14="http://schemas.microsoft.com/office/powerpoint/2010/main" val="63991262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a:extLst>
              <a:ext uri="{FF2B5EF4-FFF2-40B4-BE49-F238E27FC236}">
                <a16:creationId xmlns:a16="http://schemas.microsoft.com/office/drawing/2014/main" id="{C55A8A18-0970-45F0-F1BC-7579C4CEC2A4}"/>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8197" name="Picture 4" descr="Articolo 37 della Costituzione: La donna lavoratrice ha gli stessi diritti e, a parità di lavoro, le stesse retribuzioni che spettano al lavoratore. Le condizioni di lavoro devono consentire l'adempimento della sua essenziale funzione familiare e assicurare alla madre e al bambino una speciale adeguata protezione.La legge stabilisce il limite minimo di età per il lavoro salariato.La Repubblica tutela il lavoro dei minori con speciali norme e garantisce ad essi, a parità di lavoro, il diritto alla parità di retribuzione.">
            <a:extLst>
              <a:ext uri="{FF2B5EF4-FFF2-40B4-BE49-F238E27FC236}">
                <a16:creationId xmlns:a16="http://schemas.microsoft.com/office/drawing/2014/main" id="{74BD9C13-3716-3030-448A-D5F885C4F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7809" b="36591"/>
          <a:stretch>
            <a:fillRect/>
          </a:stretch>
        </p:blipFill>
        <p:spPr bwMode="auto">
          <a:xfrm>
            <a:off x="1058013" y="1635152"/>
            <a:ext cx="10075974" cy="179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256B78FD-F7E1-77DD-A8A3-B051FF762952}"/>
              </a:ext>
            </a:extLst>
          </p:cNvPr>
          <p:cNvSpPr txBox="1"/>
          <p:nvPr/>
        </p:nvSpPr>
        <p:spPr>
          <a:xfrm>
            <a:off x="2836862" y="781050"/>
            <a:ext cx="6518275" cy="461962"/>
          </a:xfrm>
          <a:prstGeom prst="rect">
            <a:avLst/>
          </a:prstGeom>
          <a:solidFill>
            <a:schemeClr val="bg1">
              <a:lumMod val="95000"/>
            </a:schemeClr>
          </a:solidFill>
        </p:spPr>
        <p:txBody>
          <a:bodyPr>
            <a:spAutoFit/>
          </a:bodyPr>
          <a:lstStyle/>
          <a:p>
            <a:pPr algn="ctr">
              <a:defRPr/>
            </a:pPr>
            <a:r>
              <a:rPr lang="it-IT" sz="2400" b="1" dirty="0">
                <a:solidFill>
                  <a:srgbClr val="FF0000"/>
                </a:solidFill>
                <a:effectLst>
                  <a:outerShdw blurRad="38100" dist="38100" dir="2700000" algn="tl">
                    <a:srgbClr val="000000">
                      <a:alpha val="43137"/>
                    </a:srgbClr>
                  </a:outerShdw>
                </a:effectLst>
                <a:latin typeface="Google Sans"/>
              </a:rPr>
              <a:t>Art. 37 Costituzione della Repubblica Italiana</a:t>
            </a:r>
            <a:endParaRPr lang="it-IT" sz="24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a:extLst>
              <a:ext uri="{FF2B5EF4-FFF2-40B4-BE49-F238E27FC236}">
                <a16:creationId xmlns:a16="http://schemas.microsoft.com/office/drawing/2014/main" id="{2ECCB120-7DDE-EE65-6ED4-34EAD03200B0}"/>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sp>
        <p:nvSpPr>
          <p:cNvPr id="3" name="CasellaDiTesto 2">
            <a:extLst>
              <a:ext uri="{FF2B5EF4-FFF2-40B4-BE49-F238E27FC236}">
                <a16:creationId xmlns:a16="http://schemas.microsoft.com/office/drawing/2014/main" id="{74743DC8-5B13-52A3-501B-EA2CA9A8D9C0}"/>
              </a:ext>
            </a:extLst>
          </p:cNvPr>
          <p:cNvSpPr txBox="1"/>
          <p:nvPr/>
        </p:nvSpPr>
        <p:spPr>
          <a:xfrm>
            <a:off x="1124937" y="579299"/>
            <a:ext cx="10494249" cy="4524315"/>
          </a:xfrm>
          <a:prstGeom prst="rect">
            <a:avLst/>
          </a:prstGeom>
          <a:noFill/>
        </p:spPr>
        <p:txBody>
          <a:bodyPr wrap="square">
            <a:spAutoFit/>
          </a:bodyPr>
          <a:lstStyle/>
          <a:p>
            <a:pPr marL="342900" indent="-342900">
              <a:buFont typeface="Wingdings" panose="05000000000000000000" pitchFamily="2" charset="2"/>
              <a:buChar char="q"/>
              <a:defRPr/>
            </a:pPr>
            <a:endParaRPr lang="it-IT"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q"/>
              <a:defRPr/>
            </a:pPr>
            <a:endParaRPr lang="it-IT" sz="2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q"/>
              <a:defRPr/>
            </a:pPr>
            <a:r>
              <a:rPr lang="it-IT" sz="2400" b="1" dirty="0" err="1">
                <a:solidFill>
                  <a:srgbClr val="FF0000"/>
                </a:solidFill>
                <a:effectLst>
                  <a:outerShdw blurRad="38100" dist="38100" dir="2700000" algn="tl">
                    <a:srgbClr val="000000">
                      <a:alpha val="43137"/>
                    </a:srgbClr>
                  </a:outerShdw>
                </a:effectLst>
                <a:highlight>
                  <a:srgbClr val="FFFF00"/>
                </a:highlight>
                <a:latin typeface="Tahoma" panose="020B0604030504040204" pitchFamily="34" charset="0"/>
                <a:ea typeface="Tahoma" panose="020B0604030504040204" pitchFamily="34" charset="0"/>
                <a:cs typeface="Tahoma" panose="020B0604030504040204" pitchFamily="34" charset="0"/>
              </a:rPr>
              <a:t>D.Lgs.</a:t>
            </a:r>
            <a:r>
              <a:rPr lang="it-IT" sz="2400" b="1" dirty="0">
                <a:solidFill>
                  <a:srgbClr val="FF0000"/>
                </a:solidFill>
                <a:effectLst>
                  <a:outerShdw blurRad="38100" dist="38100" dir="2700000" algn="tl">
                    <a:srgbClr val="000000">
                      <a:alpha val="43137"/>
                    </a:srgbClr>
                  </a:outerShdw>
                </a:effectLst>
                <a:highlight>
                  <a:srgbClr val="FFFF00"/>
                </a:highlight>
                <a:latin typeface="Tahoma" panose="020B0604030504040204" pitchFamily="34" charset="0"/>
                <a:ea typeface="Tahoma" panose="020B0604030504040204" pitchFamily="34" charset="0"/>
                <a:cs typeface="Tahoma" panose="020B0604030504040204" pitchFamily="34" charset="0"/>
              </a:rPr>
              <a:t> 11 aprile 2006, n. 198</a:t>
            </a:r>
            <a:r>
              <a:rPr lang="it-IT" sz="2400" dirty="0">
                <a:solidFill>
                  <a:srgbClr val="002060"/>
                </a:solidFill>
                <a:highlight>
                  <a:srgbClr val="FFFFFF"/>
                </a:highlight>
                <a:latin typeface="Tahoma" panose="020B0604030504040204" pitchFamily="34" charset="0"/>
                <a:ea typeface="Tahoma" panose="020B0604030504040204" pitchFamily="34" charset="0"/>
                <a:cs typeface="Tahoma" panose="020B0604030504040204" pitchFamily="34" charset="0"/>
              </a:rPr>
              <a:t>, con le modifiche apportate dal </a:t>
            </a:r>
            <a:r>
              <a:rPr lang="it-IT" sz="2400" dirty="0" err="1">
                <a:solidFill>
                  <a:srgbClr val="002060"/>
                </a:solidFill>
                <a:highlight>
                  <a:srgbClr val="FFFFFF"/>
                </a:highlight>
                <a:latin typeface="Tahoma" panose="020B0604030504040204" pitchFamily="34" charset="0"/>
                <a:ea typeface="Tahoma" panose="020B0604030504040204" pitchFamily="34" charset="0"/>
                <a:cs typeface="Tahoma" panose="020B0604030504040204" pitchFamily="34" charset="0"/>
              </a:rPr>
              <a:t>D.Lgs.</a:t>
            </a:r>
            <a:r>
              <a:rPr lang="it-IT" sz="2400" dirty="0">
                <a:solidFill>
                  <a:srgbClr val="002060"/>
                </a:solidFill>
                <a:highlight>
                  <a:srgbClr val="FFFFFF"/>
                </a:highlight>
                <a:latin typeface="Tahoma" panose="020B0604030504040204" pitchFamily="34" charset="0"/>
                <a:ea typeface="Tahoma" panose="020B0604030504040204" pitchFamily="34" charset="0"/>
                <a:cs typeface="Tahoma" panose="020B0604030504040204" pitchFamily="34" charset="0"/>
              </a:rPr>
              <a:t> 25 gennaio 2010, n. 5, dal </a:t>
            </a:r>
            <a:r>
              <a:rPr lang="it-IT" sz="2400" dirty="0" err="1">
                <a:solidFill>
                  <a:srgbClr val="002060"/>
                </a:solidFill>
                <a:highlight>
                  <a:srgbClr val="FFFFFF"/>
                </a:highlight>
                <a:latin typeface="Tahoma" panose="020B0604030504040204" pitchFamily="34" charset="0"/>
                <a:ea typeface="Tahoma" panose="020B0604030504040204" pitchFamily="34" charset="0"/>
                <a:cs typeface="Tahoma" panose="020B0604030504040204" pitchFamily="34" charset="0"/>
              </a:rPr>
              <a:t>D.Lgs.</a:t>
            </a:r>
            <a:r>
              <a:rPr lang="it-IT" sz="2400" dirty="0">
                <a:solidFill>
                  <a:srgbClr val="002060"/>
                </a:solidFill>
                <a:highlight>
                  <a:srgbClr val="FFFFFF"/>
                </a:highlight>
                <a:latin typeface="Tahoma" panose="020B0604030504040204" pitchFamily="34" charset="0"/>
                <a:ea typeface="Tahoma" panose="020B0604030504040204" pitchFamily="34" charset="0"/>
                <a:cs typeface="Tahoma" panose="020B0604030504040204" pitchFamily="34" charset="0"/>
              </a:rPr>
              <a:t> 14 settembre 2015, n. 151 e dalla legge 5 novembre 2021, n. 162</a:t>
            </a:r>
          </a:p>
          <a:p>
            <a:pPr marL="342900" indent="-342900">
              <a:buFont typeface="Wingdings" panose="05000000000000000000" pitchFamily="2" charset="2"/>
              <a:buChar char="q"/>
              <a:defRPr/>
            </a:pPr>
            <a:endParaRPr lang="it-IT" sz="2400" dirty="0">
              <a:solidFill>
                <a:srgbClr val="00206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q"/>
              <a:defRPr/>
            </a:pPr>
            <a:r>
              <a:rPr lang="it-IT" sz="2400" b="1" dirty="0">
                <a:solidFill>
                  <a:srgbClr val="FF0000"/>
                </a:solidFill>
                <a:effectLst>
                  <a:outerShdw blurRad="38100" dist="38100" dir="2700000" algn="tl">
                    <a:srgbClr val="000000">
                      <a:alpha val="43137"/>
                    </a:srgbClr>
                  </a:outerShdw>
                </a:effectLst>
                <a:highlight>
                  <a:srgbClr val="FFFF00"/>
                </a:highlight>
                <a:latin typeface="Tahoma" panose="020B0604030504040204" pitchFamily="34" charset="0"/>
                <a:ea typeface="Tahoma" panose="020B0604030504040204" pitchFamily="34" charset="0"/>
                <a:cs typeface="Tahoma" panose="020B0604030504040204" pitchFamily="34" charset="0"/>
              </a:rPr>
              <a:t>Linee Guida Uni </a:t>
            </a:r>
            <a:r>
              <a:rPr lang="it-IT" sz="2400" b="1" dirty="0" err="1">
                <a:solidFill>
                  <a:srgbClr val="FF0000"/>
                </a:solidFill>
                <a:effectLst>
                  <a:outerShdw blurRad="38100" dist="38100" dir="2700000" algn="tl">
                    <a:srgbClr val="000000">
                      <a:alpha val="43137"/>
                    </a:srgbClr>
                  </a:outerShdw>
                </a:effectLst>
                <a:highlight>
                  <a:srgbClr val="FFFF00"/>
                </a:highlight>
                <a:latin typeface="Tahoma" panose="020B0604030504040204" pitchFamily="34" charset="0"/>
                <a:ea typeface="Tahoma" panose="020B0604030504040204" pitchFamily="34" charset="0"/>
                <a:cs typeface="Tahoma" panose="020B0604030504040204" pitchFamily="34" charset="0"/>
              </a:rPr>
              <a:t>PdR</a:t>
            </a:r>
            <a:r>
              <a:rPr lang="it-IT" sz="2400" b="1" dirty="0">
                <a:solidFill>
                  <a:srgbClr val="FF0000"/>
                </a:solidFill>
                <a:effectLst>
                  <a:outerShdw blurRad="38100" dist="38100" dir="2700000" algn="tl">
                    <a:srgbClr val="000000">
                      <a:alpha val="43137"/>
                    </a:srgbClr>
                  </a:outerShdw>
                </a:effectLst>
                <a:highlight>
                  <a:srgbClr val="FFFF00"/>
                </a:highlight>
                <a:latin typeface="Tahoma" panose="020B0604030504040204" pitchFamily="34" charset="0"/>
                <a:ea typeface="Tahoma" panose="020B0604030504040204" pitchFamily="34" charset="0"/>
                <a:cs typeface="Tahoma" panose="020B0604030504040204" pitchFamily="34" charset="0"/>
              </a:rPr>
              <a:t> 125:2022 </a:t>
            </a:r>
            <a:r>
              <a:rPr lang="it-IT" sz="2400" dirty="0">
                <a:solidFill>
                  <a:srgbClr val="002060"/>
                </a:solidFill>
                <a:latin typeface="Tahoma" panose="020B0604030504040204" pitchFamily="34" charset="0"/>
                <a:ea typeface="Tahoma" panose="020B0604030504040204" pitchFamily="34" charset="0"/>
                <a:cs typeface="Tahoma" panose="020B0604030504040204" pitchFamily="34" charset="0"/>
              </a:rPr>
              <a:t>sulla parità di genere </a:t>
            </a:r>
          </a:p>
          <a:p>
            <a:pPr marL="342900" indent="-342900">
              <a:buFont typeface="Wingdings" panose="05000000000000000000" pitchFamily="2" charset="2"/>
              <a:buChar char="q"/>
              <a:defRPr/>
            </a:pPr>
            <a:endParaRPr lang="it-IT"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q"/>
              <a:defRPr/>
            </a:pPr>
            <a:r>
              <a:rPr lang="it-IT" sz="2400" b="1" dirty="0">
                <a:solidFill>
                  <a:srgbClr val="FF0000"/>
                </a:solidFill>
                <a:effectLst>
                  <a:outerShdw blurRad="38100" dist="38100" dir="2700000" algn="tl">
                    <a:srgbClr val="000000">
                      <a:alpha val="43137"/>
                    </a:srgbClr>
                  </a:outerShdw>
                </a:effectLst>
                <a:highlight>
                  <a:srgbClr val="FFFF00"/>
                </a:highlight>
                <a:latin typeface="Tahoma" panose="020B0604030504040204" pitchFamily="34" charset="0"/>
                <a:ea typeface="Tahoma" panose="020B0604030504040204" pitchFamily="34" charset="0"/>
                <a:cs typeface="Tahoma" panose="020B0604030504040204" pitchFamily="34" charset="0"/>
              </a:rPr>
              <a:t>Certificazione della parità di genere </a:t>
            </a:r>
            <a:r>
              <a:rPr lang="it-IT" sz="2400" dirty="0">
                <a:solidFill>
                  <a:srgbClr val="002060"/>
                </a:solidFill>
                <a:latin typeface="Tahoma" panose="020B0604030504040204" pitchFamily="34" charset="0"/>
                <a:ea typeface="Tahoma" panose="020B0604030504040204" pitchFamily="34" charset="0"/>
                <a:cs typeface="Tahoma" panose="020B0604030504040204" pitchFamily="34" charset="0"/>
              </a:rPr>
              <a:t>per effetto dell’art. 46-bis del d.lgs. n. 198/2006, introdotto dalla legge n. 162/2021</a:t>
            </a:r>
          </a:p>
          <a:p>
            <a:pPr marL="342900" indent="-342900">
              <a:buFont typeface="Wingdings" panose="05000000000000000000" pitchFamily="2" charset="2"/>
              <a:buChar char="q"/>
              <a:defRPr/>
            </a:pPr>
            <a:endParaRPr lang="it-IT" sz="2400" b="1" dirty="0">
              <a:solidFill>
                <a:srgbClr val="00206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pPr>
              <a:defRPr/>
            </a:pPr>
            <a:endParaRPr lang="it-IT"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a:extLst>
              <a:ext uri="{FF2B5EF4-FFF2-40B4-BE49-F238E27FC236}">
                <a16:creationId xmlns:a16="http://schemas.microsoft.com/office/drawing/2014/main" id="{DD3A5963-3997-1462-E296-3F79D5C9A5DF}"/>
              </a:ext>
            </a:extLst>
          </p:cNvPr>
          <p:cNvSpPr txBox="1">
            <a:spLocks noChangeArrowheads="1"/>
          </p:cNvSpPr>
          <p:nvPr/>
        </p:nvSpPr>
        <p:spPr bwMode="auto">
          <a:xfrm>
            <a:off x="3494089" y="1965325"/>
            <a:ext cx="184731" cy="44057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862300">
              <a:spcBef>
                <a:spcPct val="0"/>
              </a:spcBef>
              <a:buNone/>
              <a:defRPr/>
            </a:pPr>
            <a:endParaRPr lang="it-IT" altLang="it-IT" sz="2263">
              <a:solidFill>
                <a:srgbClr val="000066"/>
              </a:solidFill>
              <a:latin typeface="Goudy Old Style" panose="02020502050305020303" pitchFamily="18" charset="77"/>
            </a:endParaRPr>
          </a:p>
        </p:txBody>
      </p:sp>
      <p:sp>
        <p:nvSpPr>
          <p:cNvPr id="4" name="Rectangle 2">
            <a:extLst>
              <a:ext uri="{FF2B5EF4-FFF2-40B4-BE49-F238E27FC236}">
                <a16:creationId xmlns:a16="http://schemas.microsoft.com/office/drawing/2014/main" id="{235C2449-C4C3-CEF3-A9CB-9BDF3C487A5A}"/>
              </a:ext>
            </a:extLst>
          </p:cNvPr>
          <p:cNvSpPr txBox="1">
            <a:spLocks noChangeArrowheads="1"/>
          </p:cNvSpPr>
          <p:nvPr/>
        </p:nvSpPr>
        <p:spPr bwMode="auto">
          <a:xfrm>
            <a:off x="1716088" y="136525"/>
            <a:ext cx="8623300" cy="668338"/>
          </a:xfrm>
          <a:prstGeom prst="rect">
            <a:avLst/>
          </a:prstGeom>
          <a:noFill/>
          <a:ln w="9525">
            <a:noFill/>
            <a:miter lim="800000"/>
            <a:headEnd/>
            <a:tailEnd/>
          </a:ln>
        </p:spPr>
        <p:txBody>
          <a:bodyPr lIns="0" tIns="0" rIns="0" bIns="0"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defTabSz="862300">
              <a:defRPr/>
            </a:pPr>
            <a:r>
              <a:rPr lang="it-IT" sz="2641" b="1" dirty="0">
                <a:solidFill>
                  <a:srgbClr val="C00000"/>
                </a:solidFill>
                <a:effectLst>
                  <a:outerShdw blurRad="38100" dist="38100" dir="2700000" algn="tl">
                    <a:srgbClr val="DDDDDD"/>
                  </a:outerShdw>
                </a:effectLst>
              </a:rPr>
              <a:t>Causale contrattuale collettiva (lett. a)</a:t>
            </a:r>
          </a:p>
        </p:txBody>
      </p:sp>
      <p:sp>
        <p:nvSpPr>
          <p:cNvPr id="35844" name="Segnaposto numero diapositiva 1">
            <a:extLst>
              <a:ext uri="{FF2B5EF4-FFF2-40B4-BE49-F238E27FC236}">
                <a16:creationId xmlns:a16="http://schemas.microsoft.com/office/drawing/2014/main" id="{4606D3F0-C9D4-EE8B-0C74-599F8FC8A4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29">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64" indent="-285755" defTabSz="862029">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21" indent="-228604" defTabSz="862029">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31" indent="-228604" defTabSz="862029">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39" indent="-228604" defTabSz="862029">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48"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57"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65"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74"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E214CC6-ACC3-4B93-8379-1B38B9CC41F2}" type="slidenum">
              <a:rPr lang="it-IT" altLang="it-IT" sz="1300">
                <a:solidFill>
                  <a:srgbClr val="000000"/>
                </a:solidFill>
                <a:latin typeface="Times New Roman" panose="02020603050405020304" pitchFamily="18" charset="0"/>
              </a:rPr>
              <a:pPr>
                <a:spcBef>
                  <a:spcPct val="0"/>
                </a:spcBef>
                <a:buFontTx/>
                <a:buNone/>
              </a:pPr>
              <a:t>13</a:t>
            </a:fld>
            <a:endParaRPr lang="it-IT" altLang="it-IT" sz="1300">
              <a:solidFill>
                <a:srgbClr val="000000"/>
              </a:solidFill>
              <a:latin typeface="Times New Roman" panose="02020603050405020304" pitchFamily="18" charset="0"/>
            </a:endParaRPr>
          </a:p>
        </p:txBody>
      </p:sp>
      <p:sp>
        <p:nvSpPr>
          <p:cNvPr id="105477" name="CasellaDiTesto 2">
            <a:extLst>
              <a:ext uri="{FF2B5EF4-FFF2-40B4-BE49-F238E27FC236}">
                <a16:creationId xmlns:a16="http://schemas.microsoft.com/office/drawing/2014/main" id="{43D0DD42-093A-D756-8BCE-3899AC23DFE7}"/>
              </a:ext>
            </a:extLst>
          </p:cNvPr>
          <p:cNvSpPr txBox="1">
            <a:spLocks noChangeArrowheads="1"/>
          </p:cNvSpPr>
          <p:nvPr/>
        </p:nvSpPr>
        <p:spPr bwMode="auto">
          <a:xfrm>
            <a:off x="1960564" y="1082675"/>
            <a:ext cx="8270875" cy="496591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defTabSz="862300">
              <a:buNone/>
              <a:defRPr/>
            </a:pPr>
            <a:r>
              <a:rPr lang="it-IT" altLang="it-IT" sz="2169" dirty="0">
                <a:solidFill>
                  <a:srgbClr val="002060"/>
                </a:solidFill>
                <a:cs typeface="Arial" panose="020B0604020202020204" pitchFamily="34" charset="0"/>
              </a:rPr>
              <a:t>Le causali stringenti in vigore dall’estate 2018 sono sostituite da un integrale rinvio alla contrattazione collettiva, anche aziendale, comparativamente più rappresentativa, la quale viene chiamata dal «Decreto Lavoro» ad individuare i casi nei quali nei singoli settori o nelle singole aziende è legittimo inserire nel contratto di lavoro un termine di durata più ampio di 12 mesi.</a:t>
            </a:r>
          </a:p>
          <a:p>
            <a:pPr algn="just" defTabSz="862300">
              <a:buNone/>
              <a:defRPr/>
            </a:pPr>
            <a:r>
              <a:rPr lang="it-IT" altLang="it-IT" sz="2169" dirty="0">
                <a:solidFill>
                  <a:srgbClr val="002060"/>
                </a:solidFill>
                <a:cs typeface="Arial" panose="020B0604020202020204" pitchFamily="34" charset="0"/>
              </a:rPr>
              <a:t>Il </a:t>
            </a:r>
            <a:r>
              <a:rPr lang="it-IT" altLang="it-IT" sz="2169" dirty="0" err="1">
                <a:solidFill>
                  <a:srgbClr val="002060"/>
                </a:solidFill>
                <a:cs typeface="Arial" panose="020B0604020202020204" pitchFamily="34" charset="0"/>
              </a:rPr>
              <a:t>d.l.</a:t>
            </a:r>
            <a:r>
              <a:rPr lang="it-IT" altLang="it-IT" sz="2169" dirty="0">
                <a:solidFill>
                  <a:srgbClr val="002060"/>
                </a:solidFill>
                <a:cs typeface="Arial" panose="020B0604020202020204" pitchFamily="34" charset="0"/>
              </a:rPr>
              <a:t> n. 48/2023, </a:t>
            </a:r>
            <a:r>
              <a:rPr lang="it-IT" altLang="it-IT" sz="2169" dirty="0" err="1">
                <a:solidFill>
                  <a:srgbClr val="002060"/>
                </a:solidFill>
                <a:cs typeface="Arial" panose="020B0604020202020204" pitchFamily="34" charset="0"/>
              </a:rPr>
              <a:t>conv</a:t>
            </a:r>
            <a:r>
              <a:rPr lang="it-IT" altLang="it-IT" sz="2169" dirty="0">
                <a:solidFill>
                  <a:srgbClr val="002060"/>
                </a:solidFill>
                <a:cs typeface="Arial" panose="020B0604020202020204" pitchFamily="34" charset="0"/>
              </a:rPr>
              <a:t>. dalla legge n. 85/2023, non fornisce agli operatori né limiti, né criteri guida di tipo orientativo, lasciando alle parti sociali (dotate dei requisiti di rappresentatività richiesti dalla norma) la </a:t>
            </a:r>
            <a:r>
              <a:rPr lang="it-IT" altLang="it-IT" sz="2169" dirty="0">
                <a:solidFill>
                  <a:srgbClr val="002060"/>
                </a:solidFill>
                <a:highlight>
                  <a:srgbClr val="FFFF00"/>
                </a:highlight>
                <a:cs typeface="Arial" panose="020B0604020202020204" pitchFamily="34" charset="0"/>
              </a:rPr>
              <a:t>libertà di scegliere e prevedere i «casi» </a:t>
            </a:r>
            <a:r>
              <a:rPr lang="it-IT" altLang="it-IT" sz="2169" dirty="0">
                <a:solidFill>
                  <a:srgbClr val="002060"/>
                </a:solidFill>
                <a:cs typeface="Arial" panose="020B0604020202020204" pitchFamily="34" charset="0"/>
              </a:rPr>
              <a:t>nei quali i datori di lavoro potranno assumere a tempo determinato per oltre 12 mesi.</a:t>
            </a:r>
          </a:p>
          <a:p>
            <a:pPr algn="just" defTabSz="862300">
              <a:buNone/>
              <a:defRPr/>
            </a:pPr>
            <a:endParaRPr lang="it-IT" altLang="it-IT" sz="2169" dirty="0">
              <a:solidFill>
                <a:srgbClr val="002060"/>
              </a:solidFill>
              <a:highlight>
                <a:srgbClr val="FF00FF"/>
              </a:highlight>
              <a:cs typeface="Arial" panose="020B0604020202020204" pitchFamily="34" charset="0"/>
            </a:endParaRPr>
          </a:p>
          <a:p>
            <a:pPr algn="just" defTabSz="862300">
              <a:buNone/>
              <a:defRPr/>
            </a:pPr>
            <a:endParaRPr lang="it-IT" altLang="it-IT" sz="2169" dirty="0">
              <a:solidFill>
                <a:srgbClr val="002060"/>
              </a:solidFill>
              <a:cs typeface="Arial" panose="020B0604020202020204" pitchFamily="34"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a:extLst>
              <a:ext uri="{FF2B5EF4-FFF2-40B4-BE49-F238E27FC236}">
                <a16:creationId xmlns:a16="http://schemas.microsoft.com/office/drawing/2014/main" id="{1B391608-48B6-BA8C-2EB5-492022447F4A}"/>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19459" name="Immagine 2">
            <a:extLst>
              <a:ext uri="{FF2B5EF4-FFF2-40B4-BE49-F238E27FC236}">
                <a16:creationId xmlns:a16="http://schemas.microsoft.com/office/drawing/2014/main" id="{0B0994E0-AFF7-D716-59DF-E9E40DA23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744"/>
          <a:stretch>
            <a:fillRect/>
          </a:stretch>
        </p:blipFill>
        <p:spPr bwMode="auto">
          <a:xfrm>
            <a:off x="1524000" y="1330326"/>
            <a:ext cx="9144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a:extLst>
              <a:ext uri="{FF2B5EF4-FFF2-40B4-BE49-F238E27FC236}">
                <a16:creationId xmlns:a16="http://schemas.microsoft.com/office/drawing/2014/main" id="{51BD736B-10CA-5F6B-84F3-0FF06069BF83}"/>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sp>
        <p:nvSpPr>
          <p:cNvPr id="3" name="Rettangolo 2">
            <a:extLst>
              <a:ext uri="{FF2B5EF4-FFF2-40B4-BE49-F238E27FC236}">
                <a16:creationId xmlns:a16="http://schemas.microsoft.com/office/drawing/2014/main" id="{2AAA5C3D-257B-89B1-0F9C-4999CD389F22}"/>
              </a:ext>
            </a:extLst>
          </p:cNvPr>
          <p:cNvSpPr/>
          <p:nvPr/>
        </p:nvSpPr>
        <p:spPr>
          <a:xfrm>
            <a:off x="1833564" y="1366838"/>
            <a:ext cx="8524875" cy="2062162"/>
          </a:xfrm>
          <a:prstGeom prst="rect">
            <a:avLst/>
          </a:prstGeom>
        </p:spPr>
        <p:txBody>
          <a:bodyPr>
            <a:spAutoFit/>
          </a:bodyPr>
          <a:lstStyle/>
          <a:p>
            <a:pPr algn="ctr">
              <a:defRPr/>
            </a:pPr>
            <a:r>
              <a:rPr lang="it-IT" sz="3200" b="1" i="1" dirty="0">
                <a:solidFill>
                  <a:srgbClr val="C00000"/>
                </a:solidFill>
                <a:effectLst>
                  <a:outerShdw blurRad="38100" dist="38100" dir="2700000" algn="tl">
                    <a:srgbClr val="000000">
                      <a:alpha val="43137"/>
                    </a:srgbClr>
                  </a:outerShdw>
                </a:effectLst>
              </a:rPr>
              <a:t>Convalida delle dimissioni</a:t>
            </a:r>
          </a:p>
          <a:p>
            <a:pPr algn="ctr">
              <a:defRPr/>
            </a:pPr>
            <a:endParaRPr lang="it-IT" sz="3200" b="1" i="1" dirty="0">
              <a:solidFill>
                <a:srgbClr val="C00000"/>
              </a:solidFill>
              <a:effectLst>
                <a:outerShdw blurRad="38100" dist="38100" dir="2700000" algn="tl">
                  <a:srgbClr val="000000">
                    <a:alpha val="43137"/>
                  </a:srgbClr>
                </a:outerShdw>
              </a:effectLst>
            </a:endParaRPr>
          </a:p>
          <a:p>
            <a:pPr algn="ctr">
              <a:defRPr/>
            </a:pPr>
            <a:r>
              <a:rPr lang="it-IT" sz="3200" b="1" i="1" dirty="0">
                <a:solidFill>
                  <a:schemeClr val="accent1">
                    <a:lumMod val="75000"/>
                  </a:schemeClr>
                </a:solidFill>
                <a:effectLst>
                  <a:outerShdw blurRad="38100" dist="38100" dir="2700000" algn="tl">
                    <a:srgbClr val="000000">
                      <a:alpha val="43137"/>
                    </a:srgbClr>
                  </a:outerShdw>
                </a:effectLst>
              </a:rPr>
              <a:t>Rapporto biennale </a:t>
            </a:r>
          </a:p>
          <a:p>
            <a:pPr algn="ctr">
              <a:defRPr/>
            </a:pPr>
            <a:r>
              <a:rPr lang="it-IT" sz="3200" b="1" i="1" dirty="0">
                <a:solidFill>
                  <a:schemeClr val="accent1">
                    <a:lumMod val="75000"/>
                  </a:schemeClr>
                </a:solidFill>
                <a:effectLst>
                  <a:outerShdw blurRad="38100" dist="38100" dir="2700000" algn="tl">
                    <a:srgbClr val="000000">
                      <a:alpha val="43137"/>
                    </a:srgbClr>
                  </a:outerShdw>
                </a:effectLst>
              </a:rPr>
              <a:t>sulla situazione del personale</a:t>
            </a:r>
            <a:endParaRPr lang="it-IT" sz="3200" b="1" dirty="0">
              <a:solidFill>
                <a:schemeClr val="accent1">
                  <a:lumMod val="75000"/>
                </a:schemeClr>
              </a:solidFill>
            </a:endParaRPr>
          </a:p>
        </p:txBody>
      </p:sp>
      <p:pic>
        <p:nvPicPr>
          <p:cNvPr id="20484" name="Picture 2" descr="discriminazione di genere - Argomenti - la Repubblica">
            <a:extLst>
              <a:ext uri="{FF2B5EF4-FFF2-40B4-BE49-F238E27FC236}">
                <a16:creationId xmlns:a16="http://schemas.microsoft.com/office/drawing/2014/main" id="{C7FCBEEA-C285-6D3F-5A89-161B0D639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75" y="3892551"/>
            <a:ext cx="353218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a:extLst>
              <a:ext uri="{FF2B5EF4-FFF2-40B4-BE49-F238E27FC236}">
                <a16:creationId xmlns:a16="http://schemas.microsoft.com/office/drawing/2014/main" id="{39458140-C00C-9163-3D03-6995AC82C25B}"/>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21507" name="Immagine 2" descr="Immagine che contiene testo&#10;&#10;Descrizione generata automaticamente">
            <a:extLst>
              <a:ext uri="{FF2B5EF4-FFF2-40B4-BE49-F238E27FC236}">
                <a16:creationId xmlns:a16="http://schemas.microsoft.com/office/drawing/2014/main" id="{6AA470F0-E341-0D41-0042-DA3290C9F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08" r="3011" b="51672"/>
          <a:stretch>
            <a:fillRect/>
          </a:stretch>
        </p:blipFill>
        <p:spPr bwMode="auto">
          <a:xfrm>
            <a:off x="1966913" y="1300164"/>
            <a:ext cx="84645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2EC82F18-02C3-5240-118C-B47734102691}"/>
              </a:ext>
            </a:extLst>
          </p:cNvPr>
          <p:cNvSpPr txBox="1"/>
          <p:nvPr/>
        </p:nvSpPr>
        <p:spPr>
          <a:xfrm>
            <a:off x="2320926" y="4267201"/>
            <a:ext cx="7464425" cy="1200329"/>
          </a:xfrm>
          <a:prstGeom prst="rect">
            <a:avLst/>
          </a:prstGeom>
          <a:solidFill>
            <a:schemeClr val="tx2">
              <a:lumMod val="20000"/>
              <a:lumOff val="80000"/>
            </a:schemeClr>
          </a:solidFill>
        </p:spPr>
        <p:txBody>
          <a:bodyPr>
            <a:spAutoFit/>
          </a:bodyPr>
          <a:lstStyle/>
          <a:p>
            <a:pPr>
              <a:defRPr/>
            </a:pPr>
            <a:r>
              <a:rPr lang="it-IT" dirty="0">
                <a:solidFill>
                  <a:srgbClr val="002060"/>
                </a:solidFill>
                <a:latin typeface="Titillium Web" panose="00000300000000000000" pitchFamily="2" charset="0"/>
              </a:rPr>
              <a:t>Si tratta delle convalide delle dimissioni e delle risoluzioni consensuali delle lavoratrici madri e dei lavoratori padri ex art. 55 del </a:t>
            </a:r>
            <a:r>
              <a:rPr lang="it-IT" dirty="0" err="1">
                <a:solidFill>
                  <a:srgbClr val="002060"/>
                </a:solidFill>
                <a:latin typeface="Titillium Web" panose="00000300000000000000" pitchFamily="2" charset="0"/>
              </a:rPr>
              <a:t>D.Lgs.</a:t>
            </a:r>
            <a:r>
              <a:rPr lang="it-IT" dirty="0">
                <a:solidFill>
                  <a:srgbClr val="002060"/>
                </a:solidFill>
                <a:latin typeface="Titillium Web" panose="00000300000000000000" pitchFamily="2" charset="0"/>
              </a:rPr>
              <a:t> n. 151/2001, effettuate, a livello nazionale, dalle sedi territoriali (ITL e IAM) dell'Ispettorato Nazionale del Lavoro.</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a:extLst>
              <a:ext uri="{FF2B5EF4-FFF2-40B4-BE49-F238E27FC236}">
                <a16:creationId xmlns:a16="http://schemas.microsoft.com/office/drawing/2014/main" id="{BF4065F1-775B-CE9E-1BF8-CDADD82DF429}"/>
              </a:ext>
            </a:extLst>
          </p:cNvPr>
          <p:cNvSpPr txBox="1">
            <a:spLocks noChangeArrowheads="1"/>
          </p:cNvSpPr>
          <p:nvPr/>
        </p:nvSpPr>
        <p:spPr bwMode="auto">
          <a:xfrm>
            <a:off x="3336925" y="962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sp>
        <p:nvSpPr>
          <p:cNvPr id="22531" name="CasellaDiTesto 3">
            <a:extLst>
              <a:ext uri="{FF2B5EF4-FFF2-40B4-BE49-F238E27FC236}">
                <a16:creationId xmlns:a16="http://schemas.microsoft.com/office/drawing/2014/main" id="{90607E9B-062C-044E-55A1-569748AFDB3A}"/>
              </a:ext>
            </a:extLst>
          </p:cNvPr>
          <p:cNvSpPr txBox="1">
            <a:spLocks noChangeArrowheads="1"/>
          </p:cNvSpPr>
          <p:nvPr/>
        </p:nvSpPr>
        <p:spPr bwMode="auto">
          <a:xfrm>
            <a:off x="1782764" y="4473576"/>
            <a:ext cx="8626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it-IT" altLang="it-IT" sz="1800" i="1">
                <a:solidFill>
                  <a:srgbClr val="003366"/>
                </a:solidFill>
              </a:rPr>
              <a:t>https://www.ispettorato.gov.it/attivita-studi-e-statistiche/monitoraggio-e-report/relazioni-annuali-sulle-convalide-delle-dimissioni-e-risoluzioni-consensuali-delle-lavoratrici-madri-e-dei-lavoratori-padri/</a:t>
            </a:r>
          </a:p>
        </p:txBody>
      </p:sp>
      <p:pic>
        <p:nvPicPr>
          <p:cNvPr id="22532" name="Immagine 2">
            <a:extLst>
              <a:ext uri="{FF2B5EF4-FFF2-40B4-BE49-F238E27FC236}">
                <a16:creationId xmlns:a16="http://schemas.microsoft.com/office/drawing/2014/main" id="{1DEA94ED-0AA3-6AB9-9F5A-D2BD5BAA0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1"/>
            <a:ext cx="91440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a:extLst>
              <a:ext uri="{FF2B5EF4-FFF2-40B4-BE49-F238E27FC236}">
                <a16:creationId xmlns:a16="http://schemas.microsoft.com/office/drawing/2014/main" id="{98125A95-2095-0DF5-3231-D8F20FD56A0C}"/>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23555" name="Immagine 2">
            <a:extLst>
              <a:ext uri="{FF2B5EF4-FFF2-40B4-BE49-F238E27FC236}">
                <a16:creationId xmlns:a16="http://schemas.microsoft.com/office/drawing/2014/main" id="{194DBFE3-C52D-689D-EE56-BAD492A83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733" y="0"/>
            <a:ext cx="8944267" cy="602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E1021BF7-5A73-B35E-520B-C0AF337F61C2}"/>
              </a:ext>
            </a:extLst>
          </p:cNvPr>
          <p:cNvSpPr txBox="1"/>
          <p:nvPr/>
        </p:nvSpPr>
        <p:spPr>
          <a:xfrm>
            <a:off x="257996" y="237171"/>
            <a:ext cx="2752725" cy="707886"/>
          </a:xfrm>
          <a:prstGeom prst="rect">
            <a:avLst/>
          </a:prstGeom>
          <a:noFill/>
        </p:spPr>
        <p:txBody>
          <a:bodyPr>
            <a:spAutoFit/>
          </a:bodyPr>
          <a:lstStyle/>
          <a:p>
            <a:pPr algn="ctr">
              <a:defRPr/>
            </a:pPr>
            <a:r>
              <a:rPr lang="it-IT" sz="2000" b="1" dirty="0">
                <a:solidFill>
                  <a:srgbClr val="FF0000"/>
                </a:solidFill>
                <a:effectLst>
                  <a:outerShdw blurRad="38100" dist="38100" dir="2700000" algn="tl">
                    <a:srgbClr val="000000">
                      <a:alpha val="43137"/>
                    </a:srgbClr>
                  </a:outerShdw>
                </a:effectLst>
                <a:highlight>
                  <a:srgbClr val="FFFF00"/>
                </a:highlight>
                <a:latin typeface="Google Sans"/>
              </a:rPr>
              <a:t>RAPPORTO INL </a:t>
            </a:r>
          </a:p>
          <a:p>
            <a:pPr algn="ctr">
              <a:defRPr/>
            </a:pPr>
            <a:r>
              <a:rPr lang="it-IT" sz="2000" b="1" dirty="0">
                <a:solidFill>
                  <a:srgbClr val="FF0000"/>
                </a:solidFill>
                <a:effectLst>
                  <a:outerShdw blurRad="38100" dist="38100" dir="2700000" algn="tl">
                    <a:srgbClr val="000000">
                      <a:alpha val="43137"/>
                    </a:srgbClr>
                  </a:outerShdw>
                </a:effectLst>
                <a:highlight>
                  <a:srgbClr val="FFFF00"/>
                </a:highlight>
                <a:latin typeface="Google Sans"/>
              </a:rPr>
              <a:t>2023-2024</a:t>
            </a:r>
            <a:endParaRPr lang="it-IT" sz="2000" b="1" dirty="0">
              <a:solidFill>
                <a:srgbClr val="0A0A0A"/>
              </a:solidFill>
              <a:effectLst>
                <a:outerShdw blurRad="38100" dist="38100" dir="2700000" algn="tl">
                  <a:srgbClr val="000000">
                    <a:alpha val="43137"/>
                  </a:srgbClr>
                </a:outerShdw>
              </a:effectLst>
              <a:highlight>
                <a:srgbClr val="FFFF00"/>
              </a:highlight>
              <a:latin typeface="Google Sans"/>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a:extLst>
              <a:ext uri="{FF2B5EF4-FFF2-40B4-BE49-F238E27FC236}">
                <a16:creationId xmlns:a16="http://schemas.microsoft.com/office/drawing/2014/main" id="{3946C5A8-F3EC-2851-36EB-6BAE1741D163}"/>
              </a:ext>
            </a:extLst>
          </p:cNvPr>
          <p:cNvSpPr txBox="1">
            <a:spLocks noChangeArrowheads="1"/>
          </p:cNvSpPr>
          <p:nvPr/>
        </p:nvSpPr>
        <p:spPr bwMode="auto">
          <a:xfrm>
            <a:off x="3336925" y="197386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24579" name="Immagine 2">
            <a:extLst>
              <a:ext uri="{FF2B5EF4-FFF2-40B4-BE49-F238E27FC236}">
                <a16:creationId xmlns:a16="http://schemas.microsoft.com/office/drawing/2014/main" id="{F1EBE5D6-BA1D-1DE2-FE31-F2E6ADF42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720"/>
          <a:stretch>
            <a:fillRect/>
          </a:stretch>
        </p:blipFill>
        <p:spPr bwMode="auto">
          <a:xfrm>
            <a:off x="667048" y="-1"/>
            <a:ext cx="11240042" cy="558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e 3">
            <a:extLst>
              <a:ext uri="{FF2B5EF4-FFF2-40B4-BE49-F238E27FC236}">
                <a16:creationId xmlns:a16="http://schemas.microsoft.com/office/drawing/2014/main" id="{C7F46685-7B8F-7220-950B-4D4637D51F57}"/>
              </a:ext>
            </a:extLst>
          </p:cNvPr>
          <p:cNvSpPr/>
          <p:nvPr/>
        </p:nvSpPr>
        <p:spPr>
          <a:xfrm rot="19134225">
            <a:off x="2046906" y="2863439"/>
            <a:ext cx="1837196" cy="1391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dirty="0">
                <a:effectLst>
                  <a:outerShdw blurRad="38100" dist="38100" dir="2700000" algn="tl">
                    <a:srgbClr val="000000">
                      <a:alpha val="43137"/>
                    </a:srgbClr>
                  </a:outerShdw>
                </a:effectLst>
              </a:rPr>
              <a:t>Novità 2022</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a:extLst>
              <a:ext uri="{FF2B5EF4-FFF2-40B4-BE49-F238E27FC236}">
                <a16:creationId xmlns:a16="http://schemas.microsoft.com/office/drawing/2014/main" id="{9F11B24F-1458-F3B9-033E-9F168BC08E3F}"/>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25603" name="Immagine 2" descr="Immagine che contiene testo&#10;&#10;Descrizione generata automaticamente">
            <a:extLst>
              <a:ext uri="{FF2B5EF4-FFF2-40B4-BE49-F238E27FC236}">
                <a16:creationId xmlns:a16="http://schemas.microsoft.com/office/drawing/2014/main" id="{07FF0DBD-F361-94C3-FDCB-49EF168E00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3" t="1813" r="1613" b="11147"/>
          <a:stretch>
            <a:fillRect/>
          </a:stretch>
        </p:blipFill>
        <p:spPr bwMode="auto">
          <a:xfrm>
            <a:off x="872851" y="378373"/>
            <a:ext cx="10399493" cy="535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a:extLst>
              <a:ext uri="{FF2B5EF4-FFF2-40B4-BE49-F238E27FC236}">
                <a16:creationId xmlns:a16="http://schemas.microsoft.com/office/drawing/2014/main" id="{0E891E69-12D7-5525-09F0-04191417D2EA}"/>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26627" name="Immagine 2">
            <a:extLst>
              <a:ext uri="{FF2B5EF4-FFF2-40B4-BE49-F238E27FC236}">
                <a16:creationId xmlns:a16="http://schemas.microsoft.com/office/drawing/2014/main" id="{9FEFA2D5-2571-D8E7-C6D5-6A1E4C93D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14" t="2" b="1588"/>
          <a:stretch>
            <a:fillRect/>
          </a:stretch>
        </p:blipFill>
        <p:spPr bwMode="auto">
          <a:xfrm>
            <a:off x="1082676" y="269874"/>
            <a:ext cx="9858593" cy="579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a:extLst>
              <a:ext uri="{FF2B5EF4-FFF2-40B4-BE49-F238E27FC236}">
                <a16:creationId xmlns:a16="http://schemas.microsoft.com/office/drawing/2014/main" id="{65506848-272C-B5C2-7FE2-E3F3388728DE}"/>
              </a:ext>
            </a:extLst>
          </p:cNvPr>
          <p:cNvSpPr/>
          <p:nvPr/>
        </p:nvSpPr>
        <p:spPr>
          <a:xfrm>
            <a:off x="10059878" y="5692775"/>
            <a:ext cx="518784" cy="376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Rettangolo 1">
            <a:extLst>
              <a:ext uri="{FF2B5EF4-FFF2-40B4-BE49-F238E27FC236}">
                <a16:creationId xmlns:a16="http://schemas.microsoft.com/office/drawing/2014/main" id="{24581832-5A84-C1EF-454B-2A948DE395DF}"/>
              </a:ext>
            </a:extLst>
          </p:cNvPr>
          <p:cNvSpPr/>
          <p:nvPr/>
        </p:nvSpPr>
        <p:spPr>
          <a:xfrm>
            <a:off x="823283" y="5363121"/>
            <a:ext cx="1178938" cy="706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a:extLst>
              <a:ext uri="{FF2B5EF4-FFF2-40B4-BE49-F238E27FC236}">
                <a16:creationId xmlns:a16="http://schemas.microsoft.com/office/drawing/2014/main" id="{31F814CD-8468-DFB5-85B4-61FC4F162460}"/>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sp>
        <p:nvSpPr>
          <p:cNvPr id="5" name="CasellaDiTesto 4">
            <a:extLst>
              <a:ext uri="{FF2B5EF4-FFF2-40B4-BE49-F238E27FC236}">
                <a16:creationId xmlns:a16="http://schemas.microsoft.com/office/drawing/2014/main" id="{A00A1676-655F-F5FB-FB8C-2F91A00A2D5E}"/>
              </a:ext>
            </a:extLst>
          </p:cNvPr>
          <p:cNvSpPr txBox="1"/>
          <p:nvPr/>
        </p:nvSpPr>
        <p:spPr>
          <a:xfrm>
            <a:off x="1771650" y="4479214"/>
            <a:ext cx="8648700" cy="923330"/>
          </a:xfrm>
          <a:prstGeom prst="rect">
            <a:avLst/>
          </a:prstGeom>
          <a:solidFill>
            <a:schemeClr val="tx2">
              <a:lumMod val="20000"/>
              <a:lumOff val="80000"/>
            </a:schemeClr>
          </a:solidFill>
        </p:spPr>
        <p:txBody>
          <a:bodyPr>
            <a:spAutoFit/>
          </a:bodyPr>
          <a:lstStyle/>
          <a:p>
            <a:pPr>
              <a:defRPr/>
            </a:pPr>
            <a:r>
              <a:rPr lang="it-IT" dirty="0">
                <a:solidFill>
                  <a:srgbClr val="002060"/>
                </a:solidFill>
                <a:latin typeface="Titillium Web" panose="00000300000000000000" pitchFamily="2" charset="0"/>
              </a:rPr>
              <a:t>In base al Decreto Interministeriale del 28 settembre 2022, per il biennio 2020-2021, il termine di trasmissione del Rapporto biennale sulla situazione del personale maschile e femminile è </a:t>
            </a:r>
            <a:r>
              <a:rPr lang="it-IT" b="1" dirty="0">
                <a:solidFill>
                  <a:srgbClr val="002060"/>
                </a:solidFill>
                <a:latin typeface="Titillium Web" panose="00000300000000000000" pitchFamily="2" charset="0"/>
              </a:rPr>
              <a:t>differito al 14 ottobre 2022</a:t>
            </a:r>
            <a:r>
              <a:rPr lang="it-IT" dirty="0">
                <a:solidFill>
                  <a:srgbClr val="002060"/>
                </a:solidFill>
                <a:latin typeface="Titillium Web" panose="00000300000000000000" pitchFamily="2" charset="0"/>
              </a:rPr>
              <a:t>. </a:t>
            </a:r>
            <a:endParaRPr lang="it-IT" dirty="0">
              <a:solidFill>
                <a:srgbClr val="002060"/>
              </a:solidFill>
            </a:endParaRPr>
          </a:p>
        </p:txBody>
      </p:sp>
      <p:sp>
        <p:nvSpPr>
          <p:cNvPr id="27652" name="CasellaDiTesto 6">
            <a:extLst>
              <a:ext uri="{FF2B5EF4-FFF2-40B4-BE49-F238E27FC236}">
                <a16:creationId xmlns:a16="http://schemas.microsoft.com/office/drawing/2014/main" id="{CFD2D2CC-BE60-1819-751C-DCF73F0073AA}"/>
              </a:ext>
            </a:extLst>
          </p:cNvPr>
          <p:cNvSpPr txBox="1">
            <a:spLocks noChangeArrowheads="1"/>
          </p:cNvSpPr>
          <p:nvPr/>
        </p:nvSpPr>
        <p:spPr bwMode="auto">
          <a:xfrm>
            <a:off x="1775648" y="414932"/>
            <a:ext cx="889158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it-IT" altLang="it-IT" dirty="0">
                <a:solidFill>
                  <a:srgbClr val="002060"/>
                </a:solidFill>
                <a:latin typeface="Titillium Web" panose="00000500000000000000" pitchFamily="2" charset="0"/>
              </a:rPr>
              <a:t>Le aziende pubbliche e private che occupano </a:t>
            </a:r>
            <a:r>
              <a:rPr lang="it-IT" altLang="it-IT" b="1" dirty="0">
                <a:solidFill>
                  <a:srgbClr val="002060"/>
                </a:solidFill>
                <a:latin typeface="Titillium Web" panose="00000500000000000000" pitchFamily="2" charset="0"/>
              </a:rPr>
              <a:t>più di 50 dipendenti</a:t>
            </a:r>
            <a:r>
              <a:rPr lang="it-IT" altLang="it-IT" dirty="0">
                <a:solidFill>
                  <a:srgbClr val="002060"/>
                </a:solidFill>
                <a:latin typeface="Titillium Web" panose="00000500000000000000" pitchFamily="2" charset="0"/>
              </a:rPr>
              <a:t> sono tenute a redigere, con cadenza biennale, un rapporto sulla situazione del personale maschile e femminile (art. 46 del </a:t>
            </a:r>
            <a:r>
              <a:rPr lang="it-IT" altLang="it-IT" dirty="0" err="1">
                <a:solidFill>
                  <a:srgbClr val="002060"/>
                </a:solidFill>
                <a:latin typeface="Titillium Web" panose="00000500000000000000" pitchFamily="2" charset="0"/>
              </a:rPr>
              <a:t>D.Lgs.</a:t>
            </a:r>
            <a:r>
              <a:rPr lang="it-IT" altLang="it-IT" dirty="0">
                <a:solidFill>
                  <a:srgbClr val="002060"/>
                </a:solidFill>
                <a:latin typeface="Titillium Web" panose="00000500000000000000" pitchFamily="2" charset="0"/>
              </a:rPr>
              <a:t> 11 aprile 2006, n. 198, c.d. </a:t>
            </a:r>
            <a:r>
              <a:rPr lang="it-IT" altLang="it-IT" b="1" dirty="0">
                <a:solidFill>
                  <a:srgbClr val="002060"/>
                </a:solidFill>
                <a:latin typeface="Titillium Web" panose="00000500000000000000" pitchFamily="2" charset="0"/>
              </a:rPr>
              <a:t>Codice delle Pari opportunità</a:t>
            </a:r>
            <a:r>
              <a:rPr lang="it-IT" altLang="it-IT" dirty="0">
                <a:solidFill>
                  <a:srgbClr val="002060"/>
                </a:solidFill>
                <a:latin typeface="Titillium Web" panose="00000500000000000000" pitchFamily="2" charset="0"/>
              </a:rPr>
              <a:t>, come modificato dalla L. 5 novembre 2021, n. 162).</a:t>
            </a:r>
          </a:p>
          <a:p>
            <a:br>
              <a:rPr lang="it-IT" altLang="it-IT" dirty="0">
                <a:solidFill>
                  <a:srgbClr val="002060"/>
                </a:solidFill>
                <a:latin typeface="Titillium Web" panose="00000500000000000000" pitchFamily="2" charset="0"/>
              </a:rPr>
            </a:br>
            <a:r>
              <a:rPr lang="it-IT" altLang="it-IT" dirty="0">
                <a:solidFill>
                  <a:srgbClr val="002060"/>
                </a:solidFill>
                <a:latin typeface="Titillium Web" panose="00000500000000000000" pitchFamily="2" charset="0"/>
              </a:rPr>
              <a:t>Il Decreto Interministeriale del 29 marzo 2022 (che abroga il precedente D.M. 3 maggio 2018) e il relativo Allegato A definiscono le </a:t>
            </a:r>
            <a:r>
              <a:rPr lang="it-IT" altLang="it-IT" b="1" dirty="0">
                <a:solidFill>
                  <a:srgbClr val="002060"/>
                </a:solidFill>
                <a:latin typeface="Titillium Web" panose="00000500000000000000" pitchFamily="2" charset="0"/>
              </a:rPr>
              <a:t>modalità per la redazione del rapporto sulla situazione del personale maschile e femminile da parte delle aziende pubbliche e private che occupano oltre 50 dipendenti</a:t>
            </a:r>
            <a:r>
              <a:rPr lang="it-IT" altLang="it-IT" dirty="0">
                <a:solidFill>
                  <a:srgbClr val="002060"/>
                </a:solidFill>
                <a:latin typeface="Titillium Web" panose="00000500000000000000" pitchFamily="2" charset="0"/>
              </a:rPr>
              <a:t>. Va precisato che il rapporto deve essere redatto sia in relazione al complesso delle unità produttive e delle dipendenze, sia in riferimento a ciascuna unità produttiva con più di 50 dipendenti.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0ED103A3-F64B-4A45-07E6-E541C95F9651}"/>
              </a:ext>
            </a:extLst>
          </p:cNvPr>
          <p:cNvSpPr/>
          <p:nvPr/>
        </p:nvSpPr>
        <p:spPr>
          <a:xfrm>
            <a:off x="2841626" y="536352"/>
            <a:ext cx="6837363" cy="1508125"/>
          </a:xfrm>
          <a:prstGeom prst="rect">
            <a:avLst/>
          </a:prstGeom>
        </p:spPr>
        <p:txBody>
          <a:bodyPr>
            <a:spAutoFit/>
          </a:bodyPr>
          <a:lstStyle/>
          <a:p>
            <a:pPr algn="ctr">
              <a:defRPr/>
            </a:pPr>
            <a:r>
              <a:rPr lang="it-IT" sz="3200" b="1" i="1" dirty="0">
                <a:solidFill>
                  <a:srgbClr val="C00000"/>
                </a:solidFill>
                <a:effectLst>
                  <a:outerShdw blurRad="38100" dist="38100" dir="2700000" algn="tl">
                    <a:srgbClr val="000000">
                      <a:alpha val="43137"/>
                    </a:srgbClr>
                  </a:outerShdw>
                </a:effectLst>
              </a:rPr>
              <a:t>COLLABORAZIONE</a:t>
            </a:r>
          </a:p>
          <a:p>
            <a:pPr algn="ctr">
              <a:defRPr/>
            </a:pPr>
            <a:endParaRPr lang="it-IT" sz="3200" b="1" i="1" dirty="0">
              <a:solidFill>
                <a:srgbClr val="C00000"/>
              </a:solidFill>
              <a:effectLst>
                <a:outerShdw blurRad="38100" dist="38100" dir="2700000" algn="tl">
                  <a:srgbClr val="000000">
                    <a:alpha val="43137"/>
                  </a:srgbClr>
                </a:outerShdw>
              </a:effectLst>
            </a:endParaRPr>
          </a:p>
          <a:p>
            <a:pPr algn="ctr">
              <a:defRPr/>
            </a:pPr>
            <a:r>
              <a:rPr lang="it-IT" sz="2800" b="1" i="1" dirty="0">
                <a:solidFill>
                  <a:schemeClr val="accent1">
                    <a:lumMod val="75000"/>
                  </a:schemeClr>
                </a:solidFill>
                <a:effectLst>
                  <a:outerShdw blurRad="38100" dist="38100" dir="2700000" algn="tl">
                    <a:srgbClr val="000000">
                      <a:alpha val="43137"/>
                    </a:srgbClr>
                  </a:outerShdw>
                </a:effectLst>
              </a:rPr>
              <a:t>FRA CONSIGLIERE DI PARITÀ E INL</a:t>
            </a:r>
            <a:endParaRPr lang="it-IT" sz="2800" b="1" dirty="0">
              <a:solidFill>
                <a:schemeClr val="accent1">
                  <a:lumMod val="75000"/>
                </a:schemeClr>
              </a:solidFill>
            </a:endParaRPr>
          </a:p>
        </p:txBody>
      </p:sp>
      <p:pic>
        <p:nvPicPr>
          <p:cNvPr id="28676" name="Picture 2" descr="Fisac CGIL L'Aquila | BCC: dichiarazione congiunta per parità di genere e  contro discriminazioni, molestie e violenze">
            <a:extLst>
              <a:ext uri="{FF2B5EF4-FFF2-40B4-BE49-F238E27FC236}">
                <a16:creationId xmlns:a16="http://schemas.microsoft.com/office/drawing/2014/main" id="{635DAA75-9091-4FB1-EBD6-A9B645C2A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100" y="2439764"/>
            <a:ext cx="323850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a:extLst>
              <a:ext uri="{FF2B5EF4-FFF2-40B4-BE49-F238E27FC236}">
                <a16:creationId xmlns:a16="http://schemas.microsoft.com/office/drawing/2014/main" id="{0002685E-DE54-2FDF-2275-B00227FB2343}"/>
              </a:ext>
            </a:extLst>
          </p:cNvPr>
          <p:cNvSpPr txBox="1">
            <a:spLocks noChangeArrowheads="1"/>
          </p:cNvSpPr>
          <p:nvPr/>
        </p:nvSpPr>
        <p:spPr bwMode="auto">
          <a:xfrm>
            <a:off x="3494089" y="1965325"/>
            <a:ext cx="184731" cy="44057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862300">
              <a:spcBef>
                <a:spcPct val="0"/>
              </a:spcBef>
              <a:buNone/>
              <a:defRPr/>
            </a:pPr>
            <a:endParaRPr lang="it-IT" altLang="it-IT" sz="2263">
              <a:solidFill>
                <a:srgbClr val="000066"/>
              </a:solidFill>
              <a:latin typeface="Goudy Old Style" panose="02020502050305020303" pitchFamily="18" charset="77"/>
            </a:endParaRPr>
          </a:p>
        </p:txBody>
      </p:sp>
      <p:sp>
        <p:nvSpPr>
          <p:cNvPr id="36867" name="Segnaposto numero diapositiva 1">
            <a:extLst>
              <a:ext uri="{FF2B5EF4-FFF2-40B4-BE49-F238E27FC236}">
                <a16:creationId xmlns:a16="http://schemas.microsoft.com/office/drawing/2014/main" id="{887B8041-BF0C-33EC-99B0-E43B69D8167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29">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64" indent="-285755" defTabSz="862029">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21" indent="-228604" defTabSz="862029">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31" indent="-228604" defTabSz="862029">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39" indent="-228604" defTabSz="862029">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48"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57"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65"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74"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EEC346E-881B-4E0B-8DE8-6DCCE940B890}" type="slidenum">
              <a:rPr lang="it-IT" altLang="it-IT" sz="1300">
                <a:solidFill>
                  <a:srgbClr val="000000"/>
                </a:solidFill>
                <a:latin typeface="Times New Roman" panose="02020603050405020304" pitchFamily="18" charset="0"/>
              </a:rPr>
              <a:pPr>
                <a:spcBef>
                  <a:spcPct val="0"/>
                </a:spcBef>
                <a:buFontTx/>
                <a:buNone/>
              </a:pPr>
              <a:t>14</a:t>
            </a:fld>
            <a:endParaRPr lang="it-IT" altLang="it-IT" sz="1300">
              <a:solidFill>
                <a:srgbClr val="000000"/>
              </a:solidFill>
              <a:latin typeface="Times New Roman" panose="02020603050405020304" pitchFamily="18" charset="0"/>
            </a:endParaRPr>
          </a:p>
        </p:txBody>
      </p:sp>
      <p:sp>
        <p:nvSpPr>
          <p:cNvPr id="105477" name="CasellaDiTesto 2">
            <a:extLst>
              <a:ext uri="{FF2B5EF4-FFF2-40B4-BE49-F238E27FC236}">
                <a16:creationId xmlns:a16="http://schemas.microsoft.com/office/drawing/2014/main" id="{DF7BE82A-4DEB-C53D-4519-2FA4CF26668E}"/>
              </a:ext>
            </a:extLst>
          </p:cNvPr>
          <p:cNvSpPr txBox="1">
            <a:spLocks noChangeArrowheads="1"/>
          </p:cNvSpPr>
          <p:nvPr/>
        </p:nvSpPr>
        <p:spPr bwMode="auto">
          <a:xfrm>
            <a:off x="1939926" y="214456"/>
            <a:ext cx="8270875" cy="59370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defTabSz="862300">
              <a:buNone/>
              <a:defRPr/>
            </a:pPr>
            <a:r>
              <a:rPr lang="it-IT" altLang="it-IT" sz="2100" dirty="0">
                <a:solidFill>
                  <a:srgbClr val="002060"/>
                </a:solidFill>
                <a:cs typeface="Arial" panose="020B0604020202020204" pitchFamily="34" charset="0"/>
              </a:rPr>
              <a:t>Per trovare «paletti» alla individuazione dei «casi» da parte della contrattazione collettiva maggiormente rappresentativa, occorre guardare al formante giurisprudenziale (D. Garofalo, M. Tiraboschi).</a:t>
            </a:r>
          </a:p>
          <a:p>
            <a:pPr algn="just" defTabSz="862300">
              <a:buNone/>
              <a:defRPr/>
            </a:pPr>
            <a:endParaRPr lang="it-IT" altLang="it-IT" sz="1200" dirty="0">
              <a:solidFill>
                <a:srgbClr val="002060"/>
              </a:solidFill>
              <a:cs typeface="Arial" panose="020B0604020202020204" pitchFamily="34" charset="0"/>
            </a:endParaRPr>
          </a:p>
          <a:p>
            <a:pPr algn="just" defTabSz="862300">
              <a:buNone/>
              <a:defRPr/>
            </a:pPr>
            <a:r>
              <a:rPr lang="it-IT" sz="21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L’apposizione del termine rappresenta pur sempre «una </a:t>
            </a:r>
            <a:r>
              <a:rPr lang="it-IT" sz="2100" b="1" dirty="0">
                <a:solidFill>
                  <a:srgbClr val="002060"/>
                </a:solidFill>
                <a:effectLst>
                  <a:outerShdw blurRad="38100" dist="38100" dir="2700000" algn="tl">
                    <a:srgbClr val="000000">
                      <a:alpha val="43137"/>
                    </a:srgbClr>
                  </a:outerShdw>
                </a:effectLst>
                <a:highlight>
                  <a:srgbClr val="FFFF00"/>
                </a:highlight>
                <a:latin typeface="Garamond" panose="02020404030301010803" pitchFamily="18" charset="0"/>
                <a:ea typeface="Cambria" panose="02040503050406030204" pitchFamily="18" charset="0"/>
                <a:cs typeface="Times New Roman" panose="02020603050405020304" pitchFamily="18" charset="0"/>
              </a:rPr>
              <a:t>ipotesi derogatoria</a:t>
            </a:r>
            <a:r>
              <a:rPr lang="it-IT" sz="21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 rispetto al regime ordinario dei rapporti di lavoro (Cass. 29 ottobre 2021, n. 30805; </a:t>
            </a:r>
            <a:r>
              <a:rPr lang="it-IT" sz="2100" dirty="0" err="1">
                <a:solidFill>
                  <a:srgbClr val="002060"/>
                </a:solidFill>
                <a:latin typeface="Garamond" panose="02020404030301010803" pitchFamily="18" charset="0"/>
                <a:ea typeface="Cambria" panose="02040503050406030204" pitchFamily="18" charset="0"/>
                <a:cs typeface="Times New Roman" panose="02020603050405020304" pitchFamily="18" charset="0"/>
              </a:rPr>
              <a:t>Trib</a:t>
            </a:r>
            <a:r>
              <a:rPr lang="it-IT" sz="21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 Palermo, 2 luglio 2020, n. 1883). </a:t>
            </a:r>
          </a:p>
          <a:p>
            <a:pPr algn="just" defTabSz="862300">
              <a:buNone/>
              <a:defRPr/>
            </a:pPr>
            <a:r>
              <a:rPr lang="it-IT" sz="21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Le ragioni di ricorso al contratto a tempo determinato «devono risultare </a:t>
            </a:r>
            <a:r>
              <a:rPr lang="it-IT" sz="2100" dirty="0">
                <a:solidFill>
                  <a:srgbClr val="002060"/>
                </a:solidFill>
                <a:highlight>
                  <a:srgbClr val="FFFF00"/>
                </a:highlight>
                <a:latin typeface="Garamond" panose="02020404030301010803" pitchFamily="18" charset="0"/>
                <a:ea typeface="Cambria" panose="02040503050406030204" pitchFamily="18" charset="0"/>
                <a:cs typeface="Times New Roman" panose="02020603050405020304" pitchFamily="18" charset="0"/>
              </a:rPr>
              <a:t>specificate, a pena di inefficacia </a:t>
            </a:r>
            <a:r>
              <a:rPr lang="it-IT" sz="21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 (…) al fine di </a:t>
            </a:r>
            <a:r>
              <a:rPr lang="it-IT" sz="2100" b="1" dirty="0">
                <a:solidFill>
                  <a:srgbClr val="002060"/>
                </a:solidFill>
                <a:effectLst>
                  <a:outerShdw blurRad="38100" dist="38100" dir="2700000" algn="tl">
                    <a:srgbClr val="000000">
                      <a:alpha val="43137"/>
                    </a:srgbClr>
                  </a:outerShdw>
                </a:effectLst>
                <a:highlight>
                  <a:srgbClr val="FFFF00"/>
                </a:highlight>
                <a:latin typeface="Garamond" panose="02020404030301010803" pitchFamily="18" charset="0"/>
                <a:ea typeface="Cambria" panose="02040503050406030204" pitchFamily="18" charset="0"/>
                <a:cs typeface="Times New Roman" panose="02020603050405020304" pitchFamily="18" charset="0"/>
              </a:rPr>
              <a:t>assicurare la trasparenza e la veridicità</a:t>
            </a:r>
            <a:r>
              <a:rPr lang="it-IT" sz="21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 di tali ragioni, nonché </a:t>
            </a:r>
            <a:r>
              <a:rPr lang="it-IT" sz="2100" b="1" dirty="0">
                <a:solidFill>
                  <a:srgbClr val="002060"/>
                </a:solidFill>
                <a:effectLst>
                  <a:outerShdw blurRad="38100" dist="38100" dir="2700000" algn="tl">
                    <a:srgbClr val="000000">
                      <a:alpha val="43137"/>
                    </a:srgbClr>
                  </a:outerShdw>
                </a:effectLst>
                <a:highlight>
                  <a:srgbClr val="FFFF00"/>
                </a:highlight>
                <a:latin typeface="Garamond" panose="02020404030301010803" pitchFamily="18" charset="0"/>
                <a:ea typeface="Cambria" panose="02040503050406030204" pitchFamily="18" charset="0"/>
                <a:cs typeface="Times New Roman" panose="02020603050405020304" pitchFamily="18" charset="0"/>
              </a:rPr>
              <a:t>l’immodificabilità delle stesse </a:t>
            </a:r>
            <a:r>
              <a:rPr lang="it-IT" sz="21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nel corso del rapporto, le circostanze che contraddistinguono una particolare attività e che rendono conforme alle esigenze del datore di lavoro, nell’ambito di un determinato contesto aziendale, la prestazione a tempo determinato, sì da rendere evidente la specifica connessione tra la durata solo temporanea della prestazione e le esigenze produttive ed organizzative che la stessa sia chiamata a realizzare, nonché la utilizzazione del lavoratore assunto esclusivamente nell'ambito della specifica ragione indicata ed in stretto collegamento con la stessa» (Cass. n. 30805/2021; </a:t>
            </a:r>
            <a:r>
              <a:rPr lang="it-IT" sz="2100" dirty="0" err="1">
                <a:solidFill>
                  <a:srgbClr val="002060"/>
                </a:solidFill>
                <a:latin typeface="Garamond" panose="02020404030301010803" pitchFamily="18" charset="0"/>
                <a:ea typeface="Cambria" panose="02040503050406030204" pitchFamily="18" charset="0"/>
                <a:cs typeface="Times New Roman" panose="02020603050405020304" pitchFamily="18" charset="0"/>
              </a:rPr>
              <a:t>conf.</a:t>
            </a:r>
            <a:r>
              <a:rPr lang="it-IT" sz="21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 Cass. 15 gennaio 2019, n. 840).</a:t>
            </a:r>
            <a:endParaRPr lang="it-IT" altLang="it-IT" sz="2169" dirty="0">
              <a:solidFill>
                <a:srgbClr val="002060"/>
              </a:solidFill>
              <a:cs typeface="Arial" panose="020B0604020202020204" pitchFamily="34"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a:extLst>
              <a:ext uri="{FF2B5EF4-FFF2-40B4-BE49-F238E27FC236}">
                <a16:creationId xmlns:a16="http://schemas.microsoft.com/office/drawing/2014/main" id="{0D1F4DB6-A230-1D6A-2CA8-6BBA90871429}"/>
              </a:ext>
            </a:extLst>
          </p:cNvPr>
          <p:cNvSpPr txBox="1">
            <a:spLocks noChangeArrowheads="1"/>
          </p:cNvSpPr>
          <p:nvPr/>
        </p:nvSpPr>
        <p:spPr bwMode="auto">
          <a:xfrm>
            <a:off x="3336925" y="22113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29699" name="Immagine 2">
            <a:extLst>
              <a:ext uri="{FF2B5EF4-FFF2-40B4-BE49-F238E27FC236}">
                <a16:creationId xmlns:a16="http://schemas.microsoft.com/office/drawing/2014/main" id="{DF405546-BC18-B850-8D0F-E199DFF6A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806" t="22711" r="3011" b="8662"/>
          <a:stretch>
            <a:fillRect/>
          </a:stretch>
        </p:blipFill>
        <p:spPr bwMode="auto">
          <a:xfrm>
            <a:off x="1286714" y="459555"/>
            <a:ext cx="9618572" cy="521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a:extLst>
              <a:ext uri="{FF2B5EF4-FFF2-40B4-BE49-F238E27FC236}">
                <a16:creationId xmlns:a16="http://schemas.microsoft.com/office/drawing/2014/main" id="{9A1C2020-C738-F163-B1BF-EF5A68A22C7C}"/>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sp>
        <p:nvSpPr>
          <p:cNvPr id="5" name="Rettangolo 4">
            <a:extLst>
              <a:ext uri="{FF2B5EF4-FFF2-40B4-BE49-F238E27FC236}">
                <a16:creationId xmlns:a16="http://schemas.microsoft.com/office/drawing/2014/main" id="{4884C727-1B39-7F34-6B33-0CBA1199A706}"/>
              </a:ext>
            </a:extLst>
          </p:cNvPr>
          <p:cNvSpPr/>
          <p:nvPr/>
        </p:nvSpPr>
        <p:spPr>
          <a:xfrm>
            <a:off x="703481" y="280550"/>
            <a:ext cx="5119469" cy="5632311"/>
          </a:xfrm>
          <a:prstGeom prst="rect">
            <a:avLst/>
          </a:prstGeom>
        </p:spPr>
        <p:txBody>
          <a:bodyPr wrap="square">
            <a:spAutoFit/>
          </a:bodyPr>
          <a:lstStyle/>
          <a:p>
            <a:pPr>
              <a:defRPr/>
            </a:pPr>
            <a:r>
              <a:rPr lang="it-IT" sz="2000" dirty="0">
                <a:solidFill>
                  <a:srgbClr val="003366"/>
                </a:solidFill>
              </a:rPr>
              <a:t>Protocollo d’intesa fra </a:t>
            </a:r>
            <a:r>
              <a:rPr lang="it-IT" sz="2000" b="1" dirty="0">
                <a:solidFill>
                  <a:srgbClr val="003366"/>
                </a:solidFill>
                <a:effectLst>
                  <a:outerShdw blurRad="38100" dist="38100" dir="2700000" algn="tl">
                    <a:srgbClr val="000000">
                      <a:alpha val="43137"/>
                    </a:srgbClr>
                  </a:outerShdw>
                </a:effectLst>
              </a:rPr>
              <a:t>Ispettorato nazionale del lavoro </a:t>
            </a:r>
            <a:r>
              <a:rPr lang="it-IT" sz="2000" dirty="0">
                <a:solidFill>
                  <a:srgbClr val="003366"/>
                </a:solidFill>
              </a:rPr>
              <a:t>e </a:t>
            </a:r>
            <a:r>
              <a:rPr lang="it-IT" sz="2000" b="1" dirty="0">
                <a:solidFill>
                  <a:srgbClr val="003366"/>
                </a:solidFill>
                <a:effectLst>
                  <a:outerShdw blurRad="38100" dist="38100" dir="2700000" algn="tl">
                    <a:srgbClr val="000000">
                      <a:alpha val="43137"/>
                    </a:srgbClr>
                  </a:outerShdw>
                </a:effectLst>
              </a:rPr>
              <a:t>Ufficio della Consigliera Nazionale di Parità</a:t>
            </a:r>
            <a:endParaRPr lang="it-IT" sz="2000" dirty="0">
              <a:solidFill>
                <a:srgbClr val="003366"/>
              </a:solidFill>
            </a:endParaRPr>
          </a:p>
          <a:p>
            <a:pPr>
              <a:defRPr/>
            </a:pPr>
            <a:r>
              <a:rPr lang="it-IT" sz="2000" b="1" dirty="0">
                <a:solidFill>
                  <a:srgbClr val="003366"/>
                </a:solidFill>
                <a:effectLst>
                  <a:outerShdw blurRad="38100" dist="38100" dir="2700000" algn="tl">
                    <a:srgbClr val="000000">
                      <a:alpha val="43137"/>
                    </a:srgbClr>
                  </a:outerShdw>
                </a:effectLst>
                <a:highlight>
                  <a:srgbClr val="FFFF00"/>
                </a:highlight>
              </a:rPr>
              <a:t>15 maggio 2025</a:t>
            </a:r>
          </a:p>
          <a:p>
            <a:pPr>
              <a:defRPr/>
            </a:pPr>
            <a:endParaRPr lang="it-IT" sz="2000" dirty="0">
              <a:solidFill>
                <a:srgbClr val="003366"/>
              </a:solidFill>
            </a:endParaRPr>
          </a:p>
          <a:p>
            <a:pPr>
              <a:defRPr/>
            </a:pPr>
            <a:r>
              <a:rPr lang="it-IT" sz="2000" i="1" dirty="0">
                <a:solidFill>
                  <a:srgbClr val="003366"/>
                </a:solidFill>
              </a:rPr>
              <a:t>L’accordo rafforza la collaborazione istituzionale per la promozione della parità di genere e la prevenzione e contrasto delle discriminazioni nei luoghi di lavoro. Il Protocollo definisce modalità operative più efficaci per individuare e sanzionare le violazioni della normativa in materia di parità e pari opportunità, anche attraverso segnalazioni tempestive di azioni discriminatorie, la condivisione strutturata dei dati statistici e delle risultanze ispettive, l’avvio di iniziative formative e informative a livello nazionale e territoriale per ispettori e Consigliere di Parità.</a:t>
            </a:r>
          </a:p>
        </p:txBody>
      </p:sp>
      <p:pic>
        <p:nvPicPr>
          <p:cNvPr id="30724" name="Immagine 2">
            <a:extLst>
              <a:ext uri="{FF2B5EF4-FFF2-40B4-BE49-F238E27FC236}">
                <a16:creationId xmlns:a16="http://schemas.microsoft.com/office/drawing/2014/main" id="{3EB03AF0-8B59-DDAD-6643-7960B275E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468"/>
          <a:stretch>
            <a:fillRect/>
          </a:stretch>
        </p:blipFill>
        <p:spPr bwMode="auto">
          <a:xfrm>
            <a:off x="6369050" y="65088"/>
            <a:ext cx="419100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Immagine 5">
            <a:extLst>
              <a:ext uri="{FF2B5EF4-FFF2-40B4-BE49-F238E27FC236}">
                <a16:creationId xmlns:a16="http://schemas.microsoft.com/office/drawing/2014/main" id="{1B31DFFE-A119-0D9C-642D-CE8EDF4EC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429000"/>
            <a:ext cx="40068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a:extLst>
              <a:ext uri="{FF2B5EF4-FFF2-40B4-BE49-F238E27FC236}">
                <a16:creationId xmlns:a16="http://schemas.microsoft.com/office/drawing/2014/main" id="{67869F4E-A5B0-7228-4AF5-0524D2CDCB77}"/>
              </a:ext>
            </a:extLst>
          </p:cNvPr>
          <p:cNvSpPr txBox="1">
            <a:spLocks noChangeArrowheads="1"/>
          </p:cNvSpPr>
          <p:nvPr/>
        </p:nvSpPr>
        <p:spPr bwMode="auto">
          <a:xfrm>
            <a:off x="3336925" y="104084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sp>
        <p:nvSpPr>
          <p:cNvPr id="3" name="Rettangolo 2">
            <a:extLst>
              <a:ext uri="{FF2B5EF4-FFF2-40B4-BE49-F238E27FC236}">
                <a16:creationId xmlns:a16="http://schemas.microsoft.com/office/drawing/2014/main" id="{5EB32A26-5824-E6F3-2ACC-DAE1E0DF074B}"/>
              </a:ext>
            </a:extLst>
          </p:cNvPr>
          <p:cNvSpPr/>
          <p:nvPr/>
        </p:nvSpPr>
        <p:spPr>
          <a:xfrm>
            <a:off x="3249614" y="286787"/>
            <a:ext cx="5692775" cy="1508125"/>
          </a:xfrm>
          <a:prstGeom prst="rect">
            <a:avLst/>
          </a:prstGeom>
        </p:spPr>
        <p:txBody>
          <a:bodyPr>
            <a:spAutoFit/>
          </a:bodyPr>
          <a:lstStyle/>
          <a:p>
            <a:pPr algn="ctr">
              <a:defRPr/>
            </a:pPr>
            <a:r>
              <a:rPr lang="it-IT" sz="3200" b="1" i="1" dirty="0">
                <a:solidFill>
                  <a:srgbClr val="C00000"/>
                </a:solidFill>
                <a:effectLst>
                  <a:outerShdw blurRad="38100" dist="38100" dir="2700000" algn="tl">
                    <a:srgbClr val="000000">
                      <a:alpha val="43137"/>
                    </a:srgbClr>
                  </a:outerShdw>
                </a:effectLst>
              </a:rPr>
              <a:t>TRE CASI CONCRETI</a:t>
            </a:r>
          </a:p>
          <a:p>
            <a:pPr algn="ctr">
              <a:defRPr/>
            </a:pPr>
            <a:endParaRPr lang="it-IT" sz="3200" b="1" i="1" dirty="0">
              <a:solidFill>
                <a:srgbClr val="C00000"/>
              </a:solidFill>
              <a:effectLst>
                <a:outerShdw blurRad="38100" dist="38100" dir="2700000" algn="tl">
                  <a:srgbClr val="000000">
                    <a:alpha val="43137"/>
                  </a:srgbClr>
                </a:outerShdw>
              </a:effectLst>
            </a:endParaRPr>
          </a:p>
          <a:p>
            <a:pPr algn="ctr">
              <a:defRPr/>
            </a:pPr>
            <a:r>
              <a:rPr lang="it-IT" sz="2800" b="1" i="1" dirty="0">
                <a:solidFill>
                  <a:schemeClr val="accent1">
                    <a:lumMod val="75000"/>
                  </a:schemeClr>
                </a:solidFill>
                <a:effectLst>
                  <a:outerShdw blurRad="38100" dist="38100" dir="2700000" algn="tl">
                    <a:srgbClr val="000000">
                      <a:alpha val="43137"/>
                    </a:srgbClr>
                  </a:outerShdw>
                </a:effectLst>
              </a:rPr>
              <a:t>…solo a titolo di esempio…</a:t>
            </a:r>
            <a:endParaRPr lang="it-IT" sz="2800" b="1" dirty="0">
              <a:solidFill>
                <a:schemeClr val="accent1">
                  <a:lumMod val="75000"/>
                </a:schemeClr>
              </a:solidFill>
            </a:endParaRPr>
          </a:p>
        </p:txBody>
      </p:sp>
      <p:pic>
        <p:nvPicPr>
          <p:cNvPr id="31748" name="Picture 4" descr="Gender gap: se pensi che non esista, in realtà stai contribuendo a  perpetrarlo - ilSole24ORE">
            <a:extLst>
              <a:ext uri="{FF2B5EF4-FFF2-40B4-BE49-F238E27FC236}">
                <a16:creationId xmlns:a16="http://schemas.microsoft.com/office/drawing/2014/main" id="{533A58C4-EFAF-E5F6-483E-BF10ABB1D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76" y="2153686"/>
            <a:ext cx="3908425"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descr="Discriminazione di genere,Tribunale di Pisa, sentenza del 17 luglio 2013 -  Osservatorio Sulle Discriminazioni">
            <a:extLst>
              <a:ext uri="{FF2B5EF4-FFF2-40B4-BE49-F238E27FC236}">
                <a16:creationId xmlns:a16="http://schemas.microsoft.com/office/drawing/2014/main" id="{0EE5C1BF-40B4-F114-030A-A8C7771CB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488" y="2991886"/>
            <a:ext cx="3929062"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a:extLst>
              <a:ext uri="{FF2B5EF4-FFF2-40B4-BE49-F238E27FC236}">
                <a16:creationId xmlns:a16="http://schemas.microsoft.com/office/drawing/2014/main" id="{41CC46ED-DA9D-A8BD-1B12-81A980E3B2EA}"/>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32771" name="Immagine 2" descr="Immagine che contiene testo&#10;&#10;Descrizione generata automaticamente">
            <a:extLst>
              <a:ext uri="{FF2B5EF4-FFF2-40B4-BE49-F238E27FC236}">
                <a16:creationId xmlns:a16="http://schemas.microsoft.com/office/drawing/2014/main" id="{3F9CB6B7-215E-CF34-8F22-023ADFDAA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792"/>
          <a:stretch>
            <a:fillRect/>
          </a:stretch>
        </p:blipFill>
        <p:spPr bwMode="auto">
          <a:xfrm>
            <a:off x="604713" y="323030"/>
            <a:ext cx="10982573" cy="557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a:extLst>
              <a:ext uri="{FF2B5EF4-FFF2-40B4-BE49-F238E27FC236}">
                <a16:creationId xmlns:a16="http://schemas.microsoft.com/office/drawing/2014/main" id="{1A83F3C3-F7D4-DE96-46C6-0F05DF7F93B6}"/>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33795" name="Immagine 2" descr="Immagine che contiene testo&#10;&#10;Descrizione generata automaticamente">
            <a:extLst>
              <a:ext uri="{FF2B5EF4-FFF2-40B4-BE49-F238E27FC236}">
                <a16:creationId xmlns:a16="http://schemas.microsoft.com/office/drawing/2014/main" id="{2C2AC08B-65EE-02DE-028C-FCEA1FEAF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618"/>
          <a:stretch>
            <a:fillRect/>
          </a:stretch>
        </p:blipFill>
        <p:spPr bwMode="auto">
          <a:xfrm>
            <a:off x="606972" y="335512"/>
            <a:ext cx="10978056" cy="558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a:extLst>
              <a:ext uri="{FF2B5EF4-FFF2-40B4-BE49-F238E27FC236}">
                <a16:creationId xmlns:a16="http://schemas.microsoft.com/office/drawing/2014/main" id="{2DB6A1E8-3B0A-AB72-6C99-4929DFDFB6CB}"/>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34819" name="Immagine 2" descr="Immagine che contiene testo&#10;&#10;Descrizione generata automaticamente">
            <a:extLst>
              <a:ext uri="{FF2B5EF4-FFF2-40B4-BE49-F238E27FC236}">
                <a16:creationId xmlns:a16="http://schemas.microsoft.com/office/drawing/2014/main" id="{5C67D788-1107-D0E2-A8DF-800300E95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001"/>
          <a:stretch>
            <a:fillRect/>
          </a:stretch>
        </p:blipFill>
        <p:spPr bwMode="auto">
          <a:xfrm>
            <a:off x="851338" y="471707"/>
            <a:ext cx="10489324" cy="531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a:extLst>
              <a:ext uri="{FF2B5EF4-FFF2-40B4-BE49-F238E27FC236}">
                <a16:creationId xmlns:a16="http://schemas.microsoft.com/office/drawing/2014/main" id="{6133CB46-1286-B90A-3FCC-256F09C3DA9D}"/>
              </a:ext>
            </a:extLst>
          </p:cNvPr>
          <p:cNvSpPr txBox="1">
            <a:spLocks noChangeArrowheads="1"/>
          </p:cNvSpPr>
          <p:nvPr/>
        </p:nvSpPr>
        <p:spPr bwMode="auto">
          <a:xfrm>
            <a:off x="3336925" y="1056614"/>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sp>
        <p:nvSpPr>
          <p:cNvPr id="3" name="Rettangolo 2">
            <a:extLst>
              <a:ext uri="{FF2B5EF4-FFF2-40B4-BE49-F238E27FC236}">
                <a16:creationId xmlns:a16="http://schemas.microsoft.com/office/drawing/2014/main" id="{7BDCBE32-85B3-4469-41AB-C0036264A02B}"/>
              </a:ext>
            </a:extLst>
          </p:cNvPr>
          <p:cNvSpPr/>
          <p:nvPr/>
        </p:nvSpPr>
        <p:spPr>
          <a:xfrm>
            <a:off x="3249614" y="518452"/>
            <a:ext cx="5692775" cy="1077218"/>
          </a:xfrm>
          <a:prstGeom prst="rect">
            <a:avLst/>
          </a:prstGeom>
        </p:spPr>
        <p:txBody>
          <a:bodyPr>
            <a:spAutoFit/>
          </a:bodyPr>
          <a:lstStyle/>
          <a:p>
            <a:pPr algn="ctr">
              <a:defRPr/>
            </a:pPr>
            <a:r>
              <a:rPr lang="it-IT" sz="3200" b="1" i="1" dirty="0">
                <a:solidFill>
                  <a:srgbClr val="C00000"/>
                </a:solidFill>
                <a:effectLst>
                  <a:outerShdw blurRad="38100" dist="38100" dir="2700000" algn="tl">
                    <a:srgbClr val="000000">
                      <a:alpha val="43137"/>
                    </a:srgbClr>
                  </a:outerShdw>
                </a:effectLst>
              </a:rPr>
              <a:t>SISTEMA SANZIONATORIO CONTRO LE DISCRIMINAZIONI</a:t>
            </a:r>
          </a:p>
        </p:txBody>
      </p:sp>
      <p:pic>
        <p:nvPicPr>
          <p:cNvPr id="36868" name="Picture 2" descr="LA PARITÀ DI GENERE">
            <a:extLst>
              <a:ext uri="{FF2B5EF4-FFF2-40B4-BE49-F238E27FC236}">
                <a16:creationId xmlns:a16="http://schemas.microsoft.com/office/drawing/2014/main" id="{4A793C06-E9D5-0E54-1A8A-74B7B7BE1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926" y="2066265"/>
            <a:ext cx="4098925"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a:extLst>
              <a:ext uri="{FF2B5EF4-FFF2-40B4-BE49-F238E27FC236}">
                <a16:creationId xmlns:a16="http://schemas.microsoft.com/office/drawing/2014/main" id="{CBAD6769-B937-8272-FD94-E772560D8A95}"/>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sp>
        <p:nvSpPr>
          <p:cNvPr id="6" name="CasellaDiTesto 5">
            <a:extLst>
              <a:ext uri="{FF2B5EF4-FFF2-40B4-BE49-F238E27FC236}">
                <a16:creationId xmlns:a16="http://schemas.microsoft.com/office/drawing/2014/main" id="{C8B29CC0-C405-7AAA-836B-7CCA10CE738F}"/>
              </a:ext>
            </a:extLst>
          </p:cNvPr>
          <p:cNvSpPr txBox="1"/>
          <p:nvPr/>
        </p:nvSpPr>
        <p:spPr>
          <a:xfrm>
            <a:off x="1621560" y="306656"/>
            <a:ext cx="8696633" cy="5078313"/>
          </a:xfrm>
          <a:prstGeom prst="rect">
            <a:avLst/>
          </a:prstGeom>
          <a:noFill/>
        </p:spPr>
        <p:txBody>
          <a:bodyPr>
            <a:spAutoFit/>
          </a:bodyPr>
          <a:lstStyle/>
          <a:p>
            <a:pPr>
              <a:defRPr/>
            </a:pPr>
            <a:r>
              <a:rPr lang="it-IT"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L’analisi immediata e completa della normativa </a:t>
            </a:r>
            <a:r>
              <a:rPr lang="it-IT"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c.d.</a:t>
            </a:r>
            <a:r>
              <a:rPr lang="it-IT"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“antidiscriminatoria” fornisce il quadro definito di una serie </a:t>
            </a:r>
            <a:r>
              <a:rPr lang="it-IT" dirty="0">
                <a:solidFill>
                  <a:schemeClr val="accent1">
                    <a:lumMod val="75000"/>
                  </a:schemeClr>
                </a:solidFill>
                <a:highlight>
                  <a:srgbClr val="FFFFFF"/>
                </a:highlight>
                <a:latin typeface="Tahoma" panose="020B0604030504040204" pitchFamily="34" charset="0"/>
                <a:ea typeface="Tahoma" panose="020B0604030504040204" pitchFamily="34" charset="0"/>
                <a:cs typeface="Tahoma" panose="020B0604030504040204" pitchFamily="34" charset="0"/>
              </a:rPr>
              <a:t>“aperta” di interventi legislativi - dei quali il </a:t>
            </a:r>
            <a:r>
              <a:rPr lang="it-IT" b="1" dirty="0" err="1">
                <a:solidFill>
                  <a:srgbClr val="FF0000"/>
                </a:solidFill>
                <a:effectLst>
                  <a:outerShdw blurRad="38100" dist="38100" dir="2700000" algn="tl">
                    <a:srgbClr val="000000">
                      <a:alpha val="43137"/>
                    </a:srgbClr>
                  </a:outerShdw>
                </a:effectLst>
                <a:highlight>
                  <a:srgbClr val="FFFF00"/>
                </a:highlight>
                <a:latin typeface="Tahoma" panose="020B0604030504040204" pitchFamily="34" charset="0"/>
                <a:ea typeface="Tahoma" panose="020B0604030504040204" pitchFamily="34" charset="0"/>
                <a:cs typeface="Tahoma" panose="020B0604030504040204" pitchFamily="34" charset="0"/>
              </a:rPr>
              <a:t>D.Lgs.</a:t>
            </a:r>
            <a:r>
              <a:rPr lang="it-IT" b="1" dirty="0">
                <a:solidFill>
                  <a:srgbClr val="FF0000"/>
                </a:solidFill>
                <a:effectLst>
                  <a:outerShdw blurRad="38100" dist="38100" dir="2700000" algn="tl">
                    <a:srgbClr val="000000">
                      <a:alpha val="43137"/>
                    </a:srgbClr>
                  </a:outerShdw>
                </a:effectLst>
                <a:highlight>
                  <a:srgbClr val="FFFF00"/>
                </a:highlight>
                <a:latin typeface="Tahoma" panose="020B0604030504040204" pitchFamily="34" charset="0"/>
                <a:ea typeface="Tahoma" panose="020B0604030504040204" pitchFamily="34" charset="0"/>
                <a:cs typeface="Tahoma" panose="020B0604030504040204" pitchFamily="34" charset="0"/>
              </a:rPr>
              <a:t> 11 aprile 2006, n. 198</a:t>
            </a:r>
            <a:r>
              <a:rPr lang="it-IT" dirty="0">
                <a:solidFill>
                  <a:schemeClr val="accent1">
                    <a:lumMod val="75000"/>
                  </a:schemeClr>
                </a:solidFill>
                <a:highlight>
                  <a:srgbClr val="FFFFFF"/>
                </a:highlight>
                <a:latin typeface="Tahoma" panose="020B0604030504040204" pitchFamily="34" charset="0"/>
                <a:ea typeface="Tahoma" panose="020B0604030504040204" pitchFamily="34" charset="0"/>
                <a:cs typeface="Tahoma" panose="020B0604030504040204" pitchFamily="34" charset="0"/>
              </a:rPr>
              <a:t>, con le modifiche apportate dal </a:t>
            </a:r>
            <a:r>
              <a:rPr lang="it-IT" dirty="0" err="1">
                <a:solidFill>
                  <a:schemeClr val="accent1">
                    <a:lumMod val="75000"/>
                  </a:schemeClr>
                </a:solidFill>
                <a:highlight>
                  <a:srgbClr val="FFFFFF"/>
                </a:highlight>
                <a:latin typeface="Tahoma" panose="020B0604030504040204" pitchFamily="34" charset="0"/>
                <a:ea typeface="Tahoma" panose="020B0604030504040204" pitchFamily="34" charset="0"/>
                <a:cs typeface="Tahoma" panose="020B0604030504040204" pitchFamily="34" charset="0"/>
              </a:rPr>
              <a:t>D.Lgs.</a:t>
            </a:r>
            <a:r>
              <a:rPr lang="it-IT" dirty="0">
                <a:solidFill>
                  <a:schemeClr val="accent1">
                    <a:lumMod val="75000"/>
                  </a:schemeClr>
                </a:solidFill>
                <a:highlight>
                  <a:srgbClr val="FFFFFF"/>
                </a:highlight>
                <a:latin typeface="Tahoma" panose="020B0604030504040204" pitchFamily="34" charset="0"/>
                <a:ea typeface="Tahoma" panose="020B0604030504040204" pitchFamily="34" charset="0"/>
                <a:cs typeface="Tahoma" panose="020B0604030504040204" pitchFamily="34" charset="0"/>
              </a:rPr>
              <a:t> 25 gennaio 2010, n. 5, dal </a:t>
            </a:r>
            <a:r>
              <a:rPr lang="it-IT" dirty="0" err="1">
                <a:solidFill>
                  <a:schemeClr val="accent1">
                    <a:lumMod val="75000"/>
                  </a:schemeClr>
                </a:solidFill>
                <a:highlight>
                  <a:srgbClr val="FFFFFF"/>
                </a:highlight>
                <a:latin typeface="Tahoma" panose="020B0604030504040204" pitchFamily="34" charset="0"/>
                <a:ea typeface="Tahoma" panose="020B0604030504040204" pitchFamily="34" charset="0"/>
                <a:cs typeface="Tahoma" panose="020B0604030504040204" pitchFamily="34" charset="0"/>
              </a:rPr>
              <a:t>D.Lgs.</a:t>
            </a:r>
            <a:r>
              <a:rPr lang="it-IT" dirty="0">
                <a:solidFill>
                  <a:schemeClr val="accent1">
                    <a:lumMod val="75000"/>
                  </a:schemeClr>
                </a:solidFill>
                <a:highlight>
                  <a:srgbClr val="FFFFFF"/>
                </a:highlight>
                <a:latin typeface="Tahoma" panose="020B0604030504040204" pitchFamily="34" charset="0"/>
                <a:ea typeface="Tahoma" panose="020B0604030504040204" pitchFamily="34" charset="0"/>
                <a:cs typeface="Tahoma" panose="020B0604030504040204" pitchFamily="34" charset="0"/>
              </a:rPr>
              <a:t> 14 settembre 2015, n. 151 e dalla legge 5 novembre 2021, n. 162, rappresenta l’odierna ultima frontiera - </a:t>
            </a:r>
            <a:r>
              <a:rPr lang="it-IT" b="1" dirty="0">
                <a:solidFill>
                  <a:srgbClr val="C00000"/>
                </a:solidFill>
                <a:effectLst>
                  <a:outerShdw blurRad="38100" dist="38100" dir="2700000" algn="tl">
                    <a:srgbClr val="000000">
                      <a:alpha val="43137"/>
                    </a:srgbClr>
                  </a:outerShdw>
                </a:effectLst>
                <a:highlight>
                  <a:srgbClr val="FFFFFF"/>
                </a:highlight>
                <a:latin typeface="Tahoma" panose="020B0604030504040204" pitchFamily="34" charset="0"/>
                <a:ea typeface="Tahoma" panose="020B0604030504040204" pitchFamily="34" charset="0"/>
                <a:cs typeface="Tahoma" panose="020B0604030504040204" pitchFamily="34" charset="0"/>
              </a:rPr>
              <a:t>orientata ad impedire che un </a:t>
            </a:r>
            <a:r>
              <a:rPr lang="it-IT" b="1" dirty="0">
                <a:solidFill>
                  <a:srgbClr val="C00000"/>
                </a:solidFill>
                <a:effectLst>
                  <a:outerShdw blurRad="38100" dist="38100" dir="2700000" algn="tl">
                    <a:srgbClr val="000000">
                      <a:alpha val="43137"/>
                    </a:srgbClr>
                  </a:outerShdw>
                </a:effectLst>
                <a:highlight>
                  <a:srgbClr val="FFFF00"/>
                </a:highlight>
                <a:latin typeface="Tahoma" panose="020B0604030504040204" pitchFamily="34" charset="0"/>
                <a:ea typeface="Tahoma" panose="020B0604030504040204" pitchFamily="34" charset="0"/>
                <a:cs typeface="Tahoma" panose="020B0604030504040204" pitchFamily="34" charset="0"/>
              </a:rPr>
              <a:t>qualsiasi elemento “differenziale” </a:t>
            </a:r>
            <a:r>
              <a:rPr lang="it-IT" b="1" dirty="0">
                <a:solidFill>
                  <a:srgbClr val="C00000"/>
                </a:solidFill>
                <a:effectLst>
                  <a:outerShdw blurRad="38100" dist="38100" dir="2700000" algn="tl">
                    <a:srgbClr val="000000">
                      <a:alpha val="43137"/>
                    </a:srgbClr>
                  </a:outerShdw>
                </a:effectLst>
                <a:highlight>
                  <a:srgbClr val="FFFFFF"/>
                </a:highlight>
                <a:latin typeface="Tahoma" panose="020B0604030504040204" pitchFamily="34" charset="0"/>
                <a:ea typeface="Tahoma" panose="020B0604030504040204" pitchFamily="34" charset="0"/>
                <a:cs typeface="Tahoma" panose="020B0604030504040204" pitchFamily="34" charset="0"/>
              </a:rPr>
              <a:t>legato alla identità personale, fisica o psicologica, della persona che lavora o cerca lavoro</a:t>
            </a:r>
            <a:r>
              <a:rPr lang="it-IT" dirty="0">
                <a:solidFill>
                  <a:schemeClr val="accent1">
                    <a:lumMod val="75000"/>
                  </a:schemeClr>
                </a:solidFill>
                <a:highlight>
                  <a:srgbClr val="FFFFFF"/>
                </a:highlight>
                <a:latin typeface="Tahoma" panose="020B0604030504040204" pitchFamily="34" charset="0"/>
                <a:ea typeface="Tahoma" panose="020B0604030504040204" pitchFamily="34" charset="0"/>
                <a:cs typeface="Tahoma" panose="020B0604030504040204" pitchFamily="34" charset="0"/>
              </a:rPr>
              <a:t>, possa presentarsi quale reale “fattore di rischio” per il realizzarsi di pregiudizi più o meno rilevanti per il soggetto interessato dalla “diversità</a:t>
            </a:r>
            <a:r>
              <a:rPr lang="it-IT"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individuata. </a:t>
            </a:r>
          </a:p>
          <a:p>
            <a:pPr>
              <a:defRPr/>
            </a:pPr>
            <a:endParaRPr lang="it-IT"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defRPr/>
            </a:pPr>
            <a:r>
              <a:rPr lang="it-IT"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 questa prospettiva anche la fotografia dell’apparato sanzionatorio in materia deve prendere le mosse dalla finalità della normativa in argomento, giacché se è vero che il </a:t>
            </a:r>
            <a:r>
              <a:rPr lang="it-IT" b="1" dirty="0">
                <a:solidFill>
                  <a:srgbClr val="C00000"/>
                </a:solidFill>
                <a:effectLst>
                  <a:outerShdw blurRad="38100" dist="38100" dir="2700000" algn="tl">
                    <a:srgbClr val="000000">
                      <a:alpha val="43137"/>
                    </a:srgbClr>
                  </a:outerShdw>
                </a:effectLst>
                <a:highlight>
                  <a:srgbClr val="FFFF00"/>
                </a:highlight>
                <a:latin typeface="Tahoma" panose="020B0604030504040204" pitchFamily="34" charset="0"/>
                <a:ea typeface="Tahoma" panose="020B0604030504040204" pitchFamily="34" charset="0"/>
                <a:cs typeface="Tahoma" panose="020B0604030504040204" pitchFamily="34" charset="0"/>
              </a:rPr>
              <a:t>divieto di un agire discriminatorio </a:t>
            </a:r>
            <a:r>
              <a:rPr lang="it-IT"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trova la propria scaturigine </a:t>
            </a:r>
            <a:r>
              <a:rPr lang="it-IT"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ideal</a:t>
            </a:r>
            <a:r>
              <a:rPr lang="it-IT"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-tipica nell’esigenza (costituzionalmente rilevante in ragione dell’art. 3, comma 1, della Cost.) di impedire che la lavoratrice o il lavoratore venga ad essere penalizzato, in qualsiasi maniera, per la propria soggettiva diversità, è altrettanto sicuro che </a:t>
            </a:r>
            <a:r>
              <a:rPr lang="it-IT"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 tutela del rispetto del divieto stesso garantisce</a:t>
            </a:r>
            <a:r>
              <a:rPr lang="it-IT"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in buona sostanza, </a:t>
            </a:r>
            <a:r>
              <a:rPr lang="it-IT"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l’affermazione concreta e oggettiva del principio di parità di trattamento</a:t>
            </a:r>
            <a:r>
              <a:rPr lang="it-IT"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a:extLst>
              <a:ext uri="{FF2B5EF4-FFF2-40B4-BE49-F238E27FC236}">
                <a16:creationId xmlns:a16="http://schemas.microsoft.com/office/drawing/2014/main" id="{D05AF224-6048-912A-1080-AB91C4CDE134}"/>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sp>
        <p:nvSpPr>
          <p:cNvPr id="4" name="CasellaDiTesto 3">
            <a:extLst>
              <a:ext uri="{FF2B5EF4-FFF2-40B4-BE49-F238E27FC236}">
                <a16:creationId xmlns:a16="http://schemas.microsoft.com/office/drawing/2014/main" id="{28F01FD6-B976-B6E9-67D4-9B8D7924A6CA}"/>
              </a:ext>
            </a:extLst>
          </p:cNvPr>
          <p:cNvSpPr txBox="1"/>
          <p:nvPr/>
        </p:nvSpPr>
        <p:spPr>
          <a:xfrm>
            <a:off x="3810000" y="1105338"/>
            <a:ext cx="4572000" cy="2308225"/>
          </a:xfrm>
          <a:prstGeom prst="rect">
            <a:avLst/>
          </a:prstGeom>
          <a:noFill/>
        </p:spPr>
        <p:txBody>
          <a:bodyPr>
            <a:spAutoFit/>
          </a:bodyPr>
          <a:lstStyle/>
          <a:p>
            <a:pPr marL="252095" indent="-252095" algn="ctr">
              <a:spcBef>
                <a:spcPts val="1200"/>
              </a:spcBef>
              <a:tabLst>
                <a:tab pos="252095" algn="l"/>
              </a:tabLst>
              <a:defRPr/>
            </a:pPr>
            <a:r>
              <a:rPr lang="it-IT" sz="2800" b="1"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TUTELA PENALE</a:t>
            </a:r>
          </a:p>
          <a:p>
            <a:pPr marL="252095" indent="-252095" algn="ctr">
              <a:spcBef>
                <a:spcPts val="1200"/>
              </a:spcBef>
              <a:tabLst>
                <a:tab pos="252095" algn="l"/>
              </a:tabLst>
              <a:defRPr/>
            </a:pPr>
            <a:endParaRPr lang="it-IT" sz="2400" b="1" i="1" dirty="0">
              <a:solidFill>
                <a:srgbClr val="C00000"/>
              </a:solidFill>
              <a:latin typeface="Times New Roman" panose="02020603050405020304" pitchFamily="18" charset="0"/>
              <a:ea typeface="Times New Roman" panose="02020603050405020304" pitchFamily="18" charset="0"/>
            </a:endParaRPr>
          </a:p>
          <a:p>
            <a:pPr marL="252095" indent="-252095" algn="ctr">
              <a:spcBef>
                <a:spcPts val="1200"/>
              </a:spcBef>
              <a:tabLst>
                <a:tab pos="252095" algn="l"/>
              </a:tabLst>
              <a:defRPr/>
            </a:pPr>
            <a:r>
              <a:rPr lang="it-IT" sz="2400" b="1" i="1" dirty="0">
                <a:solidFill>
                  <a:srgbClr val="C00000"/>
                </a:solidFill>
                <a:latin typeface="Times New Roman" panose="02020603050405020304" pitchFamily="18" charset="0"/>
                <a:ea typeface="Times New Roman" panose="02020603050405020304" pitchFamily="18" charset="0"/>
              </a:rPr>
              <a:t>Inottemperanza agli ordini giudiziali di rimozione delle discriminazioni</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a:extLst>
              <a:ext uri="{FF2B5EF4-FFF2-40B4-BE49-F238E27FC236}">
                <a16:creationId xmlns:a16="http://schemas.microsoft.com/office/drawing/2014/main" id="{7F9C8E46-C6E8-8FBF-0EA9-D58D534920C7}"/>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39939" name="Immagine 2">
            <a:extLst>
              <a:ext uri="{FF2B5EF4-FFF2-40B4-BE49-F238E27FC236}">
                <a16:creationId xmlns:a16="http://schemas.microsoft.com/office/drawing/2014/main" id="{65A2AA73-03D1-AE6B-C46D-4EE417818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568325"/>
            <a:ext cx="699135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3">
            <a:extLst>
              <a:ext uri="{FF2B5EF4-FFF2-40B4-BE49-F238E27FC236}">
                <a16:creationId xmlns:a16="http://schemas.microsoft.com/office/drawing/2014/main" id="{CB0A4715-EE7C-663F-2D2D-296F98B7647E}"/>
              </a:ext>
            </a:extLst>
          </p:cNvPr>
          <p:cNvSpPr txBox="1">
            <a:spLocks noChangeArrowheads="1"/>
          </p:cNvSpPr>
          <p:nvPr/>
        </p:nvSpPr>
        <p:spPr bwMode="auto">
          <a:xfrm>
            <a:off x="3494089" y="1965325"/>
            <a:ext cx="184731" cy="44057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defRPr/>
            </a:pPr>
            <a:endParaRPr lang="it-IT" altLang="it-IT" sz="2263">
              <a:solidFill>
                <a:srgbClr val="000066"/>
              </a:solidFill>
              <a:latin typeface="Goudy Old Style" panose="02020502050305020303" pitchFamily="18" charset="0"/>
            </a:endParaRPr>
          </a:p>
        </p:txBody>
      </p:sp>
      <p:sp>
        <p:nvSpPr>
          <p:cNvPr id="4" name="Rectangle 2">
            <a:extLst>
              <a:ext uri="{FF2B5EF4-FFF2-40B4-BE49-F238E27FC236}">
                <a16:creationId xmlns:a16="http://schemas.microsoft.com/office/drawing/2014/main" id="{08ACDAE2-11C6-254C-CACA-3369B535E00F}"/>
              </a:ext>
            </a:extLst>
          </p:cNvPr>
          <p:cNvSpPr txBox="1">
            <a:spLocks noChangeArrowheads="1"/>
          </p:cNvSpPr>
          <p:nvPr/>
        </p:nvSpPr>
        <p:spPr bwMode="auto">
          <a:xfrm>
            <a:off x="1524000" y="195263"/>
            <a:ext cx="9144000" cy="700087"/>
          </a:xfrm>
          <a:prstGeom prst="rect">
            <a:avLst/>
          </a:prstGeom>
          <a:noFill/>
          <a:ln w="9525">
            <a:noFill/>
            <a:miter lim="800000"/>
            <a:headEnd/>
            <a:tailEnd/>
          </a:ln>
        </p:spPr>
        <p:txBody>
          <a:bodyPr lIns="0" tIns="0" rIns="0" bIns="0"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a:defRPr/>
            </a:pPr>
            <a:r>
              <a:rPr lang="it-IT" sz="2800" b="1" dirty="0">
                <a:solidFill>
                  <a:srgbClr val="C00000"/>
                </a:solidFill>
                <a:effectLst>
                  <a:outerShdw blurRad="38100" dist="38100" dir="2700000" algn="tl">
                    <a:srgbClr val="DDDDDD"/>
                  </a:outerShdw>
                </a:effectLst>
              </a:rPr>
              <a:t>Limite delle “esigenze stabili e durevoli”</a:t>
            </a:r>
          </a:p>
        </p:txBody>
      </p:sp>
      <p:sp>
        <p:nvSpPr>
          <p:cNvPr id="18436" name="Rettangolo 4">
            <a:extLst>
              <a:ext uri="{FF2B5EF4-FFF2-40B4-BE49-F238E27FC236}">
                <a16:creationId xmlns:a16="http://schemas.microsoft.com/office/drawing/2014/main" id="{BA47431F-A93A-ACCA-33E6-9EC012F4E41E}"/>
              </a:ext>
            </a:extLst>
          </p:cNvPr>
          <p:cNvSpPr>
            <a:spLocks noChangeArrowheads="1"/>
          </p:cNvSpPr>
          <p:nvPr/>
        </p:nvSpPr>
        <p:spPr bwMode="auto">
          <a:xfrm>
            <a:off x="2055814" y="1102374"/>
            <a:ext cx="7920037" cy="5016758"/>
          </a:xfrm>
          <a:prstGeom prst="rect">
            <a:avLst/>
          </a:prstGeom>
          <a:noFill/>
          <a:ln w="9525">
            <a:noFill/>
            <a:miter lim="800000"/>
            <a:headEnd/>
            <a:tailEnd/>
          </a:ln>
        </p:spPr>
        <p:txBody>
          <a:bodyPr>
            <a:spAutoFit/>
          </a:bodyPr>
          <a:lstStyle/>
          <a:p>
            <a:pPr algn="just">
              <a:defRPr/>
            </a:pPr>
            <a:r>
              <a:rPr lang="it-IT" sz="21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La norma riscritta dal «Decreto Lavoro», dunque, richiederebbe (alla luce della giurisprudenza) la </a:t>
            </a:r>
            <a:r>
              <a:rPr lang="it-IT" sz="2100" b="1" dirty="0">
                <a:solidFill>
                  <a:srgbClr val="002060"/>
                </a:solidFill>
                <a:effectLst>
                  <a:outerShdw blurRad="38100" dist="38100" dir="2700000" algn="tl">
                    <a:srgbClr val="000000">
                      <a:alpha val="43137"/>
                    </a:srgbClr>
                  </a:outerShdw>
                </a:effectLst>
                <a:highlight>
                  <a:srgbClr val="FFFF00"/>
                </a:highlight>
                <a:latin typeface="Garamond" panose="02020404030301010803" pitchFamily="18" charset="0"/>
                <a:ea typeface="Cambria" panose="02040503050406030204" pitchFamily="18" charset="0"/>
                <a:cs typeface="Times New Roman" panose="02020603050405020304" pitchFamily="18" charset="0"/>
              </a:rPr>
              <a:t>specificazione di dettaglio delle esigenze aziendali </a:t>
            </a:r>
            <a:r>
              <a:rPr lang="it-IT" sz="21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che legittimano l’apposizione del termine al contratto di lavoro, ma anche la chiarezza obiettiva che si tratta di </a:t>
            </a:r>
            <a:r>
              <a:rPr lang="it-IT" sz="2100" b="1" dirty="0">
                <a:solidFill>
                  <a:srgbClr val="002060"/>
                </a:solidFill>
                <a:effectLst>
                  <a:outerShdw blurRad="38100" dist="38100" dir="2700000" algn="tl">
                    <a:srgbClr val="000000">
                      <a:alpha val="43137"/>
                    </a:srgbClr>
                  </a:outerShdw>
                </a:effectLst>
                <a:highlight>
                  <a:srgbClr val="FFFF00"/>
                </a:highlight>
                <a:latin typeface="Garamond" panose="02020404030301010803" pitchFamily="18" charset="0"/>
                <a:ea typeface="Cambria" panose="02040503050406030204" pitchFamily="18" charset="0"/>
                <a:cs typeface="Times New Roman" panose="02020603050405020304" pitchFamily="18" charset="0"/>
              </a:rPr>
              <a:t>esigenze temporanee </a:t>
            </a:r>
            <a:r>
              <a:rPr lang="it-IT" sz="21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o, comunque, </a:t>
            </a:r>
            <a:r>
              <a:rPr lang="it-IT" sz="2100" dirty="0">
                <a:solidFill>
                  <a:srgbClr val="002060"/>
                </a:solidFill>
                <a:highlight>
                  <a:srgbClr val="FFFF00"/>
                </a:highlight>
                <a:latin typeface="Garamond" panose="02020404030301010803" pitchFamily="18" charset="0"/>
                <a:ea typeface="Cambria" panose="02040503050406030204" pitchFamily="18" charset="0"/>
                <a:cs typeface="Times New Roman" panose="02020603050405020304" pitchFamily="18" charset="0"/>
              </a:rPr>
              <a:t>non strutturali, non ordinarie.</a:t>
            </a:r>
          </a:p>
          <a:p>
            <a:pPr algn="just">
              <a:defRPr/>
            </a:pPr>
            <a:endParaRPr lang="it-IT" sz="2100" dirty="0">
              <a:solidFill>
                <a:srgbClr val="002060"/>
              </a:solidFill>
              <a:highlight>
                <a:srgbClr val="FFFF00"/>
              </a:highlight>
              <a:latin typeface="Garamond" panose="02020404030301010803" pitchFamily="18" charset="0"/>
              <a:ea typeface="Cambria" panose="02040503050406030204" pitchFamily="18" charset="0"/>
              <a:cs typeface="Times New Roman" panose="02020603050405020304" pitchFamily="18" charset="0"/>
            </a:endParaRPr>
          </a:p>
          <a:p>
            <a:pPr algn="just">
              <a:defRPr/>
            </a:pPr>
            <a:endParaRPr lang="it-IT" dirty="0">
              <a:solidFill>
                <a:srgbClr val="003366"/>
              </a:solidFill>
              <a:latin typeface="Garamond" panose="02020404030301010803" pitchFamily="18" charset="0"/>
              <a:ea typeface="Cambria" panose="02040503050406030204" pitchFamily="18" charset="0"/>
              <a:cs typeface="Times New Roman" panose="02020603050405020304" pitchFamily="18" charset="0"/>
            </a:endParaRPr>
          </a:p>
          <a:p>
            <a:pPr algn="just">
              <a:defRPr/>
            </a:pPr>
            <a:r>
              <a:rPr lang="it-IT" sz="2200" dirty="0">
                <a:solidFill>
                  <a:srgbClr val="003366"/>
                </a:solidFill>
                <a:latin typeface="Arial" charset="0"/>
              </a:rPr>
              <a:t>In effetti il </a:t>
            </a:r>
            <a:r>
              <a:rPr lang="it-IT" sz="2200" b="1" dirty="0">
                <a:solidFill>
                  <a:srgbClr val="003366"/>
                </a:solidFill>
                <a:effectLst>
                  <a:outerShdw blurRad="38100" dist="38100" dir="2700000" algn="tl">
                    <a:srgbClr val="000000">
                      <a:alpha val="43137"/>
                    </a:srgbClr>
                  </a:outerShdw>
                </a:effectLst>
                <a:latin typeface="Arial" charset="0"/>
              </a:rPr>
              <a:t>Tribunale di Firenze </a:t>
            </a:r>
            <a:r>
              <a:rPr lang="it-IT" sz="2200" dirty="0">
                <a:solidFill>
                  <a:srgbClr val="003366"/>
                </a:solidFill>
                <a:latin typeface="Arial" charset="0"/>
              </a:rPr>
              <a:t>con la </a:t>
            </a:r>
            <a:r>
              <a:rPr lang="it-IT" sz="2200" b="1" dirty="0">
                <a:solidFill>
                  <a:srgbClr val="003366"/>
                </a:solidFill>
                <a:effectLst>
                  <a:outerShdw blurRad="38100" dist="38100" dir="2700000" algn="tl">
                    <a:srgbClr val="000000">
                      <a:alpha val="43137"/>
                    </a:srgbClr>
                  </a:outerShdw>
                </a:effectLst>
                <a:latin typeface="Arial" charset="0"/>
              </a:rPr>
              <a:t>sentenza del 26 </a:t>
            </a:r>
            <a:r>
              <a:rPr lang="it-IT" altLang="it-IT" sz="2200" b="1" dirty="0">
                <a:solidFill>
                  <a:srgbClr val="003366"/>
                </a:solidFill>
                <a:effectLst>
                  <a:outerShdw blurRad="38100" dist="38100" dir="2700000" algn="tl">
                    <a:srgbClr val="000000">
                      <a:alpha val="43137"/>
                    </a:srgbClr>
                  </a:outerShdw>
                </a:effectLst>
                <a:latin typeface="Arial" charset="0"/>
              </a:rPr>
              <a:t>settembre</a:t>
            </a:r>
            <a:r>
              <a:rPr lang="it-IT" sz="2200" b="1" dirty="0">
                <a:solidFill>
                  <a:srgbClr val="003366"/>
                </a:solidFill>
                <a:effectLst>
                  <a:outerShdw blurRad="38100" dist="38100" dir="2700000" algn="tl">
                    <a:srgbClr val="000000">
                      <a:alpha val="43137"/>
                    </a:srgbClr>
                  </a:outerShdw>
                </a:effectLst>
                <a:latin typeface="Arial" charset="0"/>
              </a:rPr>
              <a:t> 2019, n. 794 </a:t>
            </a:r>
            <a:r>
              <a:rPr lang="it-IT" sz="2200" dirty="0">
                <a:solidFill>
                  <a:srgbClr val="003366"/>
                </a:solidFill>
                <a:latin typeface="Arial" charset="0"/>
              </a:rPr>
              <a:t>ha </a:t>
            </a:r>
            <a:r>
              <a:rPr lang="it-IT" sz="2200" dirty="0">
                <a:solidFill>
                  <a:srgbClr val="FF0000"/>
                </a:solidFill>
                <a:latin typeface="Arial" charset="0"/>
              </a:rPr>
              <a:t>annullato</a:t>
            </a:r>
            <a:r>
              <a:rPr lang="it-IT" sz="2200" dirty="0">
                <a:solidFill>
                  <a:srgbClr val="003366"/>
                </a:solidFill>
                <a:latin typeface="Arial" charset="0"/>
              </a:rPr>
              <a:t> la successione di due contratti a tempo determinato sostenendo che i principi comunitari impongono di interpretare le norme interne in materia di lavoro a tempo determinato nel senso che “</a:t>
            </a:r>
            <a:r>
              <a:rPr lang="it-IT" sz="2200" b="1" dirty="0">
                <a:solidFill>
                  <a:srgbClr val="003366"/>
                </a:solidFill>
                <a:effectLst>
                  <a:outerShdw blurRad="38100" dist="38100" dir="2700000" algn="tl">
                    <a:srgbClr val="000000">
                      <a:alpha val="43137"/>
                    </a:srgbClr>
                  </a:outerShdw>
                </a:effectLst>
                <a:highlight>
                  <a:srgbClr val="FFFF00"/>
                </a:highlight>
                <a:latin typeface="Arial" charset="0"/>
              </a:rPr>
              <a:t>esigenze stabili e durevoli</a:t>
            </a:r>
            <a:r>
              <a:rPr lang="it-IT" sz="2200" dirty="0">
                <a:solidFill>
                  <a:srgbClr val="003366"/>
                </a:solidFill>
                <a:latin typeface="Arial" charset="0"/>
              </a:rPr>
              <a:t>” di occupazione debbano essere soddisfatte esclusivamente tramite contratti di </a:t>
            </a:r>
            <a:r>
              <a:rPr lang="it-IT" sz="2200" b="1" dirty="0">
                <a:solidFill>
                  <a:srgbClr val="003366"/>
                </a:solidFill>
                <a:effectLst>
                  <a:outerShdw blurRad="38100" dist="38100" dir="2700000" algn="tl">
                    <a:srgbClr val="000000">
                      <a:alpha val="43137"/>
                    </a:srgbClr>
                  </a:outerShdw>
                </a:effectLst>
                <a:latin typeface="Arial" charset="0"/>
              </a:rPr>
              <a:t>lavoro subordinato a tempo indeterminato</a:t>
            </a:r>
            <a:r>
              <a:rPr lang="it-IT" sz="2200" dirty="0">
                <a:solidFill>
                  <a:srgbClr val="003366"/>
                </a:solidFill>
                <a:latin typeface="Arial" charset="0"/>
              </a:rPr>
              <a:t>.</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a:extLst>
              <a:ext uri="{FF2B5EF4-FFF2-40B4-BE49-F238E27FC236}">
                <a16:creationId xmlns:a16="http://schemas.microsoft.com/office/drawing/2014/main" id="{4B5AB523-4959-6919-2B16-5DFD036B48B4}"/>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40963" name="Immagine 3">
            <a:extLst>
              <a:ext uri="{FF2B5EF4-FFF2-40B4-BE49-F238E27FC236}">
                <a16:creationId xmlns:a16="http://schemas.microsoft.com/office/drawing/2014/main" id="{7A9FA9B8-A9C1-3CE7-873E-C2F3BA952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1819275"/>
            <a:ext cx="7313612"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a:extLst>
              <a:ext uri="{FF2B5EF4-FFF2-40B4-BE49-F238E27FC236}">
                <a16:creationId xmlns:a16="http://schemas.microsoft.com/office/drawing/2014/main" id="{B8731812-B3B8-6AB8-C5C1-13BE77C23EAE}"/>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sp>
        <p:nvSpPr>
          <p:cNvPr id="4" name="CasellaDiTesto 3">
            <a:extLst>
              <a:ext uri="{FF2B5EF4-FFF2-40B4-BE49-F238E27FC236}">
                <a16:creationId xmlns:a16="http://schemas.microsoft.com/office/drawing/2014/main" id="{62823EBE-377F-1502-56F0-D1C1CF7D31B1}"/>
              </a:ext>
            </a:extLst>
          </p:cNvPr>
          <p:cNvSpPr txBox="1"/>
          <p:nvPr/>
        </p:nvSpPr>
        <p:spPr>
          <a:xfrm>
            <a:off x="1121268" y="1358628"/>
            <a:ext cx="9949464" cy="3416320"/>
          </a:xfrm>
          <a:prstGeom prst="rect">
            <a:avLst/>
          </a:prstGeom>
          <a:noFill/>
        </p:spPr>
        <p:txBody>
          <a:bodyPr wrap="square">
            <a:spAutoFit/>
          </a:bodyPr>
          <a:lstStyle/>
          <a:p>
            <a:pPr algn="ctr">
              <a:spcBef>
                <a:spcPts val="1200"/>
              </a:spcBef>
              <a:tabLst>
                <a:tab pos="252095" algn="l"/>
              </a:tabLst>
              <a:defRPr/>
            </a:pPr>
            <a:r>
              <a:rPr lang="it-IT" sz="2800" b="1"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ILLECITI DEPENALIZZATI</a:t>
            </a:r>
          </a:p>
          <a:p>
            <a:pPr algn="ctr">
              <a:spcBef>
                <a:spcPts val="1200"/>
              </a:spcBef>
              <a:tabLst>
                <a:tab pos="252095" algn="l"/>
              </a:tabLst>
              <a:defRPr/>
            </a:pPr>
            <a:endParaRPr lang="it-IT" sz="800" b="1" i="1" dirty="0">
              <a:solidFill>
                <a:srgbClr val="C00000"/>
              </a:solidFill>
              <a:latin typeface="Times New Roman" panose="02020603050405020304" pitchFamily="18" charset="0"/>
              <a:ea typeface="Times New Roman" panose="02020603050405020304" pitchFamily="18" charset="0"/>
            </a:endParaRPr>
          </a:p>
          <a:p>
            <a:pPr marL="342900" indent="-342900">
              <a:spcBef>
                <a:spcPts val="1200"/>
              </a:spcBef>
              <a:buFont typeface="Arial" panose="020B0604020202020204" pitchFamily="34" charset="0"/>
              <a:buChar char="•"/>
              <a:tabLst>
                <a:tab pos="252095" algn="l"/>
              </a:tabLst>
              <a:defRPr/>
            </a:pPr>
            <a:r>
              <a:rPr lang="it-IT" sz="2400" b="1" i="1" dirty="0">
                <a:solidFill>
                  <a:srgbClr val="C00000"/>
                </a:solidFill>
                <a:latin typeface="Times New Roman" panose="02020603050405020304" pitchFamily="18" charset="0"/>
                <a:ea typeface="Times New Roman" panose="02020603050405020304" pitchFamily="18" charset="0"/>
              </a:rPr>
              <a:t>Discriminazione diretta e indiretta per l’accesso al lavoro e la promozione</a:t>
            </a:r>
          </a:p>
          <a:p>
            <a:pPr marL="342900" indent="-342900">
              <a:spcBef>
                <a:spcPts val="1200"/>
              </a:spcBef>
              <a:buFont typeface="Arial" panose="020B0604020202020204" pitchFamily="34" charset="0"/>
              <a:buChar char="•"/>
              <a:defRPr/>
            </a:pPr>
            <a:r>
              <a:rPr lang="it-IT" sz="2400" b="1" i="1" dirty="0">
                <a:solidFill>
                  <a:srgbClr val="C00000"/>
                </a:solidFill>
                <a:latin typeface="Times New Roman" panose="02020603050405020304" pitchFamily="18" charset="0"/>
                <a:ea typeface="Times New Roman" panose="02020603050405020304" pitchFamily="18" charset="0"/>
              </a:rPr>
              <a:t>Discriminazione nell’orientamento e nella formazione e aggiornamento</a:t>
            </a:r>
          </a:p>
          <a:p>
            <a:pPr marL="342900" indent="-342900">
              <a:spcBef>
                <a:spcPts val="1200"/>
              </a:spcBef>
              <a:buFont typeface="Arial" panose="020B0604020202020204" pitchFamily="34" charset="0"/>
              <a:buChar char="•"/>
              <a:defRPr/>
            </a:pPr>
            <a:r>
              <a:rPr lang="it-IT" sz="2400" b="1" i="1" dirty="0">
                <a:solidFill>
                  <a:srgbClr val="C00000"/>
                </a:solidFill>
                <a:latin typeface="Times New Roman" panose="02020603050405020304" pitchFamily="18" charset="0"/>
                <a:ea typeface="Times New Roman" panose="02020603050405020304" pitchFamily="18" charset="0"/>
              </a:rPr>
              <a:t>Discriminazioni in materia di retribuzione	</a:t>
            </a:r>
          </a:p>
          <a:p>
            <a:pPr marL="342900" indent="-342900">
              <a:spcBef>
                <a:spcPts val="1200"/>
              </a:spcBef>
              <a:buFont typeface="Arial" panose="020B0604020202020204" pitchFamily="34" charset="0"/>
              <a:buChar char="•"/>
              <a:defRPr/>
            </a:pPr>
            <a:r>
              <a:rPr lang="it-IT" sz="2400" b="1" i="1" dirty="0">
                <a:solidFill>
                  <a:srgbClr val="C00000"/>
                </a:solidFill>
                <a:latin typeface="Times New Roman" panose="02020603050405020304" pitchFamily="18" charset="0"/>
                <a:ea typeface="Times New Roman" panose="02020603050405020304" pitchFamily="18" charset="0"/>
              </a:rPr>
              <a:t>Discriminazioni in materia di mansioni, qualifica e carriera	</a:t>
            </a:r>
          </a:p>
          <a:p>
            <a:pPr marL="342900" indent="-342900">
              <a:spcBef>
                <a:spcPts val="1200"/>
              </a:spcBef>
              <a:buFont typeface="Arial" panose="020B0604020202020204" pitchFamily="34" charset="0"/>
              <a:buChar char="•"/>
              <a:defRPr/>
            </a:pPr>
            <a:r>
              <a:rPr lang="it-IT" sz="2400" b="1" i="1" dirty="0">
                <a:solidFill>
                  <a:srgbClr val="C00000"/>
                </a:solidFill>
                <a:latin typeface="Times New Roman" panose="02020603050405020304" pitchFamily="18" charset="0"/>
                <a:ea typeface="Times New Roman" panose="02020603050405020304" pitchFamily="18" charset="0"/>
              </a:rPr>
              <a:t>Discriminazioni in materia di prestazioni previdenziali</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a:extLst>
              <a:ext uri="{FF2B5EF4-FFF2-40B4-BE49-F238E27FC236}">
                <a16:creationId xmlns:a16="http://schemas.microsoft.com/office/drawing/2014/main" id="{EEE45071-F5A6-D52B-FA41-6D64620889C7}"/>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43011" name="Immagine 2">
            <a:extLst>
              <a:ext uri="{FF2B5EF4-FFF2-40B4-BE49-F238E27FC236}">
                <a16:creationId xmlns:a16="http://schemas.microsoft.com/office/drawing/2014/main" id="{744BFA61-A037-453C-8F16-4F9D58421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214313"/>
            <a:ext cx="6165850"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a:extLst>
              <a:ext uri="{FF2B5EF4-FFF2-40B4-BE49-F238E27FC236}">
                <a16:creationId xmlns:a16="http://schemas.microsoft.com/office/drawing/2014/main" id="{8661C828-A45F-63E0-85D1-F22059FD2B4A}"/>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44035" name="Immagine 2">
            <a:extLst>
              <a:ext uri="{FF2B5EF4-FFF2-40B4-BE49-F238E27FC236}">
                <a16:creationId xmlns:a16="http://schemas.microsoft.com/office/drawing/2014/main" id="{EACF2B2B-951E-40AC-B956-14FE1A131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493" y="1323975"/>
            <a:ext cx="7085013"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a:extLst>
              <a:ext uri="{FF2B5EF4-FFF2-40B4-BE49-F238E27FC236}">
                <a16:creationId xmlns:a16="http://schemas.microsoft.com/office/drawing/2014/main" id="{8BD3E8C0-D92F-B43E-F4A5-990978A0E9D8}"/>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45059" name="Immagine 2">
            <a:extLst>
              <a:ext uri="{FF2B5EF4-FFF2-40B4-BE49-F238E27FC236}">
                <a16:creationId xmlns:a16="http://schemas.microsoft.com/office/drawing/2014/main" id="{AA8FDEB4-8B88-0007-AD52-D48E3238D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293" y="609599"/>
            <a:ext cx="7491413"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a:extLst>
              <a:ext uri="{FF2B5EF4-FFF2-40B4-BE49-F238E27FC236}">
                <a16:creationId xmlns:a16="http://schemas.microsoft.com/office/drawing/2014/main" id="{0A70CC62-DB2B-85D3-38BE-392A8A1FBC82}"/>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46083" name="Immagine 2">
            <a:extLst>
              <a:ext uri="{FF2B5EF4-FFF2-40B4-BE49-F238E27FC236}">
                <a16:creationId xmlns:a16="http://schemas.microsoft.com/office/drawing/2014/main" id="{418B7F68-66DF-48B5-CC9D-E91DF809D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931" y="1749425"/>
            <a:ext cx="7450137"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a:extLst>
              <a:ext uri="{FF2B5EF4-FFF2-40B4-BE49-F238E27FC236}">
                <a16:creationId xmlns:a16="http://schemas.microsoft.com/office/drawing/2014/main" id="{EEE9C454-3BE6-3B3E-2BC0-6317D2EA1EA2}"/>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47107" name="Immagine 2">
            <a:extLst>
              <a:ext uri="{FF2B5EF4-FFF2-40B4-BE49-F238E27FC236}">
                <a16:creationId xmlns:a16="http://schemas.microsoft.com/office/drawing/2014/main" id="{CB10604A-4CE9-4C01-487F-F205A32BA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575" y="87313"/>
            <a:ext cx="6546850" cy="613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a:extLst>
              <a:ext uri="{FF2B5EF4-FFF2-40B4-BE49-F238E27FC236}">
                <a16:creationId xmlns:a16="http://schemas.microsoft.com/office/drawing/2014/main" id="{BFEB8AC5-5CEE-D93D-5E3E-80A7ADCCD8CB}"/>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sp>
        <p:nvSpPr>
          <p:cNvPr id="4" name="CasellaDiTesto 3">
            <a:extLst>
              <a:ext uri="{FF2B5EF4-FFF2-40B4-BE49-F238E27FC236}">
                <a16:creationId xmlns:a16="http://schemas.microsoft.com/office/drawing/2014/main" id="{600E86EB-DC30-3BFD-1E03-D469F4BC359E}"/>
              </a:ext>
            </a:extLst>
          </p:cNvPr>
          <p:cNvSpPr txBox="1"/>
          <p:nvPr/>
        </p:nvSpPr>
        <p:spPr>
          <a:xfrm>
            <a:off x="641131" y="1876425"/>
            <a:ext cx="10909738" cy="2616101"/>
          </a:xfrm>
          <a:prstGeom prst="rect">
            <a:avLst/>
          </a:prstGeom>
          <a:noFill/>
        </p:spPr>
        <p:txBody>
          <a:bodyPr wrap="square">
            <a:spAutoFit/>
          </a:bodyPr>
          <a:lstStyle/>
          <a:p>
            <a:pPr marL="252095" indent="-252095" algn="ctr">
              <a:spcBef>
                <a:spcPts val="1200"/>
              </a:spcBef>
              <a:tabLst>
                <a:tab pos="252095" algn="l"/>
              </a:tabLst>
              <a:defRPr/>
            </a:pPr>
            <a:r>
              <a:rPr lang="it-IT" sz="2800" b="1"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ILLECITI ORIGINARIAMENTE AMMINISTRATIVI</a:t>
            </a:r>
          </a:p>
          <a:p>
            <a:pPr marL="252095" indent="-252095" algn="ctr">
              <a:spcBef>
                <a:spcPts val="1200"/>
              </a:spcBef>
              <a:tabLst>
                <a:tab pos="252095" algn="l"/>
              </a:tabLst>
              <a:defRPr/>
            </a:pPr>
            <a:endParaRPr lang="it-IT" sz="2400" b="1" i="1" dirty="0">
              <a:solidFill>
                <a:srgbClr val="C00000"/>
              </a:solidFill>
              <a:latin typeface="Times New Roman" panose="02020603050405020304" pitchFamily="18" charset="0"/>
              <a:ea typeface="Times New Roman" panose="02020603050405020304" pitchFamily="18" charset="0"/>
            </a:endParaRPr>
          </a:p>
          <a:p>
            <a:pPr marL="252095" indent="-252095" algn="ctr">
              <a:spcBef>
                <a:spcPts val="1200"/>
              </a:spcBef>
              <a:tabLst>
                <a:tab pos="252095" algn="l"/>
              </a:tabLst>
              <a:defRPr/>
            </a:pPr>
            <a:r>
              <a:rPr lang="it-IT" sz="2400" b="1" i="1" dirty="0">
                <a:solidFill>
                  <a:srgbClr val="C00000"/>
                </a:solidFill>
                <a:latin typeface="Times New Roman" panose="02020603050405020304" pitchFamily="18" charset="0"/>
                <a:ea typeface="Times New Roman" panose="02020603050405020304" pitchFamily="18" charset="0"/>
              </a:rPr>
              <a:t>Omessa trasmissione del rapporto sulla situazione del personale</a:t>
            </a:r>
          </a:p>
          <a:p>
            <a:pPr marL="252095" indent="-252095" algn="ctr">
              <a:spcBef>
                <a:spcPts val="1200"/>
              </a:spcBef>
              <a:tabLst>
                <a:tab pos="252095" algn="l"/>
              </a:tabLst>
              <a:defRPr/>
            </a:pPr>
            <a:endParaRPr lang="it-IT" sz="2400" b="1" i="1" dirty="0">
              <a:solidFill>
                <a:srgbClr val="C00000"/>
              </a:solidFill>
              <a:latin typeface="Times New Roman" panose="02020603050405020304" pitchFamily="18" charset="0"/>
              <a:ea typeface="Times New Roman" panose="02020603050405020304" pitchFamily="18" charset="0"/>
            </a:endParaRPr>
          </a:p>
          <a:p>
            <a:pPr marL="252095" indent="-252095" algn="ctr">
              <a:spcBef>
                <a:spcPts val="1200"/>
              </a:spcBef>
              <a:tabLst>
                <a:tab pos="252095" algn="l"/>
              </a:tabLst>
              <a:defRPr/>
            </a:pPr>
            <a:r>
              <a:rPr lang="it-IT" sz="2400" b="1" i="1" dirty="0">
                <a:solidFill>
                  <a:srgbClr val="C00000"/>
                </a:solidFill>
                <a:latin typeface="Times New Roman" panose="02020603050405020304" pitchFamily="18" charset="0"/>
                <a:ea typeface="Times New Roman" panose="02020603050405020304" pitchFamily="18" charset="0"/>
              </a:rPr>
              <a:t>Trasmissione del rapporto sulla situazione del personale mendace o incompleto</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a:extLst>
              <a:ext uri="{FF2B5EF4-FFF2-40B4-BE49-F238E27FC236}">
                <a16:creationId xmlns:a16="http://schemas.microsoft.com/office/drawing/2014/main" id="{3DFA13DB-E8D9-D018-5B91-962D5FD20978}"/>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pic>
        <p:nvPicPr>
          <p:cNvPr id="49155" name="Immagine 2">
            <a:extLst>
              <a:ext uri="{FF2B5EF4-FFF2-40B4-BE49-F238E27FC236}">
                <a16:creationId xmlns:a16="http://schemas.microsoft.com/office/drawing/2014/main" id="{4BE19DC1-DB61-89DC-F705-2B1700FD8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800" y="123825"/>
            <a:ext cx="6964363" cy="589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a:extLst>
              <a:ext uri="{FF2B5EF4-FFF2-40B4-BE49-F238E27FC236}">
                <a16:creationId xmlns:a16="http://schemas.microsoft.com/office/drawing/2014/main" id="{B9F7B540-DC5F-44F4-D782-A270747EDD9A}"/>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sp>
        <p:nvSpPr>
          <p:cNvPr id="4" name="CasellaDiTesto 3">
            <a:extLst>
              <a:ext uri="{FF2B5EF4-FFF2-40B4-BE49-F238E27FC236}">
                <a16:creationId xmlns:a16="http://schemas.microsoft.com/office/drawing/2014/main" id="{125D29D2-D9F6-D89A-AF29-E56E6B1E7BCB}"/>
              </a:ext>
            </a:extLst>
          </p:cNvPr>
          <p:cNvSpPr txBox="1"/>
          <p:nvPr/>
        </p:nvSpPr>
        <p:spPr>
          <a:xfrm>
            <a:off x="1319048" y="2105025"/>
            <a:ext cx="9553904" cy="1569660"/>
          </a:xfrm>
          <a:prstGeom prst="rect">
            <a:avLst/>
          </a:prstGeom>
          <a:noFill/>
        </p:spPr>
        <p:txBody>
          <a:bodyPr wrap="square">
            <a:spAutoFit/>
          </a:bodyPr>
          <a:lstStyle/>
          <a:p>
            <a:pPr marL="252095" indent="-252095" algn="ctr">
              <a:spcBef>
                <a:spcPts val="1200"/>
              </a:spcBef>
              <a:tabLst>
                <a:tab pos="252095" algn="l"/>
              </a:tabLst>
              <a:defRPr/>
            </a:pPr>
            <a:r>
              <a:rPr lang="it-IT" sz="2800" b="1"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PUNIZIONE DEI TRATTAMENTI RITORSIVI</a:t>
            </a:r>
          </a:p>
          <a:p>
            <a:pPr marL="252095" indent="-252095" algn="ctr">
              <a:spcBef>
                <a:spcPts val="1200"/>
              </a:spcBef>
              <a:tabLst>
                <a:tab pos="252095" algn="l"/>
              </a:tabLst>
              <a:defRPr/>
            </a:pPr>
            <a:endParaRPr lang="it-IT" sz="2400" b="1" i="1" dirty="0">
              <a:solidFill>
                <a:srgbClr val="C00000"/>
              </a:solidFill>
              <a:latin typeface="Times New Roman" panose="02020603050405020304" pitchFamily="18" charset="0"/>
              <a:ea typeface="Times New Roman" panose="02020603050405020304" pitchFamily="18" charset="0"/>
            </a:endParaRPr>
          </a:p>
          <a:p>
            <a:pPr marL="252095" indent="-252095" algn="ctr">
              <a:spcBef>
                <a:spcPts val="1200"/>
              </a:spcBef>
              <a:tabLst>
                <a:tab pos="252095" algn="l"/>
              </a:tabLst>
              <a:defRPr/>
            </a:pPr>
            <a:r>
              <a:rPr lang="it-IT" sz="2400" b="1" i="1" dirty="0">
                <a:solidFill>
                  <a:srgbClr val="C00000"/>
                </a:solidFill>
                <a:latin typeface="Times New Roman" panose="02020603050405020304" pitchFamily="18" charset="0"/>
                <a:ea typeface="Times New Roman" panose="02020603050405020304" pitchFamily="18" charset="0"/>
              </a:rPr>
              <a:t>Diritti di informazione e trasparenza anche contro le discriminazioni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a:extLst>
              <a:ext uri="{FF2B5EF4-FFF2-40B4-BE49-F238E27FC236}">
                <a16:creationId xmlns:a16="http://schemas.microsoft.com/office/drawing/2014/main" id="{66EAF7F8-C491-9404-F8EF-4956CC6A7D52}"/>
              </a:ext>
            </a:extLst>
          </p:cNvPr>
          <p:cNvSpPr txBox="1">
            <a:spLocks noChangeArrowheads="1"/>
          </p:cNvSpPr>
          <p:nvPr/>
        </p:nvSpPr>
        <p:spPr bwMode="auto">
          <a:xfrm>
            <a:off x="3494089" y="1965325"/>
            <a:ext cx="184731" cy="52322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862300">
              <a:spcBef>
                <a:spcPct val="0"/>
              </a:spcBef>
              <a:buNone/>
              <a:defRPr/>
            </a:pPr>
            <a:endParaRPr lang="it-IT" altLang="it-IT" sz="2800">
              <a:solidFill>
                <a:srgbClr val="000066"/>
              </a:solidFill>
              <a:latin typeface="Goudy Old Style" panose="02020502050305020303" pitchFamily="18" charset="77"/>
            </a:endParaRPr>
          </a:p>
        </p:txBody>
      </p:sp>
      <p:sp>
        <p:nvSpPr>
          <p:cNvPr id="38915" name="Segnaposto numero diapositiva 1">
            <a:extLst>
              <a:ext uri="{FF2B5EF4-FFF2-40B4-BE49-F238E27FC236}">
                <a16:creationId xmlns:a16="http://schemas.microsoft.com/office/drawing/2014/main" id="{3B921AD8-146F-D9A8-7F7D-C284A42B052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29">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64" indent="-285755" defTabSz="862029">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21" indent="-228604" defTabSz="862029">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31" indent="-228604" defTabSz="862029">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39" indent="-228604" defTabSz="862029">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48"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57"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65"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74"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it-IT" altLang="it-IT" sz="1600" dirty="0">
              <a:solidFill>
                <a:srgbClr val="000000"/>
              </a:solidFill>
              <a:latin typeface="Times New Roman" panose="02020603050405020304" pitchFamily="18" charset="0"/>
            </a:endParaRPr>
          </a:p>
        </p:txBody>
      </p:sp>
      <p:sp>
        <p:nvSpPr>
          <p:cNvPr id="105477" name="CasellaDiTesto 2">
            <a:extLst>
              <a:ext uri="{FF2B5EF4-FFF2-40B4-BE49-F238E27FC236}">
                <a16:creationId xmlns:a16="http://schemas.microsoft.com/office/drawing/2014/main" id="{9E55518E-2312-94E5-9F1A-54F36BD80550}"/>
              </a:ext>
            </a:extLst>
          </p:cNvPr>
          <p:cNvSpPr txBox="1">
            <a:spLocks noChangeArrowheads="1"/>
          </p:cNvSpPr>
          <p:nvPr/>
        </p:nvSpPr>
        <p:spPr bwMode="auto">
          <a:xfrm>
            <a:off x="1939926" y="420957"/>
            <a:ext cx="8270875" cy="252992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defTabSz="862300">
              <a:buNone/>
              <a:defRPr/>
            </a:pPr>
            <a:r>
              <a:rPr lang="it-IT" sz="24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«Non si vede quale causale oggettiva possa immaginarsi a giustificazione del ricorso ad un contratto a termine, invece di un contratto a tempo indeterminato, se non una causale che sia, per l’appunto, relativa ad </a:t>
            </a:r>
            <a:r>
              <a:rPr lang="it-IT" sz="2400" dirty="0">
                <a:solidFill>
                  <a:srgbClr val="002060"/>
                </a:solidFill>
                <a:highlight>
                  <a:srgbClr val="FFFF00"/>
                </a:highlight>
                <a:latin typeface="Garamond" panose="02020404030301010803" pitchFamily="18" charset="0"/>
                <a:ea typeface="Cambria" panose="02040503050406030204" pitchFamily="18" charset="0"/>
                <a:cs typeface="Times New Roman" panose="02020603050405020304" pitchFamily="18" charset="0"/>
              </a:rPr>
              <a:t>un’esigenza aziendale temporanea</a:t>
            </a:r>
            <a:r>
              <a:rPr lang="it-IT" sz="24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a:t>
            </a:r>
          </a:p>
          <a:p>
            <a:pPr algn="r" defTabSz="862300">
              <a:buNone/>
              <a:defRPr/>
            </a:pPr>
            <a:r>
              <a:rPr lang="it-IT" altLang="it-IT" sz="24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(Riccardo Del Punta, 2002)</a:t>
            </a:r>
          </a:p>
          <a:p>
            <a:pPr algn="just" defTabSz="862300">
              <a:buNone/>
              <a:defRPr/>
            </a:pPr>
            <a:endParaRPr lang="it-IT" altLang="it-IT" sz="2800" dirty="0">
              <a:solidFill>
                <a:srgbClr val="002060"/>
              </a:solidFill>
              <a:latin typeface="Garamond" panose="02020404030301010803" pitchFamily="18" charset="0"/>
              <a:ea typeface="Cambria" panose="02040503050406030204" pitchFamily="18" charset="0"/>
              <a:cs typeface="Times New Roman" panose="02020603050405020304" pitchFamily="18" charset="0"/>
            </a:endParaRPr>
          </a:p>
        </p:txBody>
      </p:sp>
      <p:sp>
        <p:nvSpPr>
          <p:cNvPr id="2" name="CasellaDiTesto 2">
            <a:extLst>
              <a:ext uri="{FF2B5EF4-FFF2-40B4-BE49-F238E27FC236}">
                <a16:creationId xmlns:a16="http://schemas.microsoft.com/office/drawing/2014/main" id="{E0829477-D1A5-49FA-4FA4-A24CEEDB37F1}"/>
              </a:ext>
            </a:extLst>
          </p:cNvPr>
          <p:cNvSpPr txBox="1">
            <a:spLocks noChangeArrowheads="1"/>
          </p:cNvSpPr>
          <p:nvPr/>
        </p:nvSpPr>
        <p:spPr bwMode="auto">
          <a:xfrm>
            <a:off x="1870653" y="2787089"/>
            <a:ext cx="8270875" cy="363791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defTabSz="862300">
              <a:buNone/>
              <a:defRPr/>
            </a:pPr>
            <a:r>
              <a:rPr lang="it-IT" sz="24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«A maggior ragione oggi, facendo leva sull’articolo 1 del decreto legislativo n. 81 del 2015, pare dunque coerente con una lettura sistematica del nostro ordinamento ritenere che, una volta superato il tetto dei dodici mesi, per l’assunzione a termine come per il rinnovo o la proroga sia necessaria la presenza di una </a:t>
            </a:r>
            <a:r>
              <a:rPr lang="it-IT" sz="2400" dirty="0">
                <a:solidFill>
                  <a:srgbClr val="002060"/>
                </a:solidFill>
                <a:highlight>
                  <a:srgbClr val="FFFF00"/>
                </a:highlight>
                <a:latin typeface="Garamond" panose="02020404030301010803" pitchFamily="18" charset="0"/>
                <a:ea typeface="Cambria" panose="02040503050406030204" pitchFamily="18" charset="0"/>
                <a:cs typeface="Times New Roman" panose="02020603050405020304" pitchFamily="18" charset="0"/>
              </a:rPr>
              <a:t>condizione specifica per l’apposizione del termine </a:t>
            </a:r>
            <a:r>
              <a:rPr lang="it-IT" sz="24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in aderenza alla essenza strutturale di questa tipologia contrattuale»</a:t>
            </a:r>
          </a:p>
          <a:p>
            <a:pPr algn="r" defTabSz="862300">
              <a:buNone/>
              <a:defRPr/>
            </a:pPr>
            <a:r>
              <a:rPr lang="it-IT" altLang="it-IT" sz="2400" dirty="0">
                <a:solidFill>
                  <a:srgbClr val="002060"/>
                </a:solidFill>
                <a:latin typeface="Garamond" panose="02020404030301010803" pitchFamily="18" charset="0"/>
                <a:ea typeface="Cambria" panose="02040503050406030204" pitchFamily="18" charset="0"/>
                <a:cs typeface="Times New Roman" panose="02020603050405020304" pitchFamily="18" charset="0"/>
              </a:rPr>
              <a:t>(D. Garofalo, M. Tiraboschi, 2023)</a:t>
            </a:r>
          </a:p>
          <a:p>
            <a:pPr algn="just" defTabSz="862300">
              <a:buNone/>
              <a:defRPr/>
            </a:pPr>
            <a:endParaRPr lang="it-IT" altLang="it-IT" sz="2800" dirty="0">
              <a:solidFill>
                <a:srgbClr val="002060"/>
              </a:solidFill>
              <a:latin typeface="Garamond" panose="02020404030301010803"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a:extLst>
              <a:ext uri="{FF2B5EF4-FFF2-40B4-BE49-F238E27FC236}">
                <a16:creationId xmlns:a16="http://schemas.microsoft.com/office/drawing/2014/main" id="{23EAC0B9-E718-B126-69CD-69BE1717F2D2}"/>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sp>
        <p:nvSpPr>
          <p:cNvPr id="5" name="CasellaDiTesto 4">
            <a:extLst>
              <a:ext uri="{FF2B5EF4-FFF2-40B4-BE49-F238E27FC236}">
                <a16:creationId xmlns:a16="http://schemas.microsoft.com/office/drawing/2014/main" id="{B232EF8A-FB75-3FBC-557A-9B79C0054786}"/>
              </a:ext>
            </a:extLst>
          </p:cNvPr>
          <p:cNvSpPr txBox="1"/>
          <p:nvPr/>
        </p:nvSpPr>
        <p:spPr>
          <a:xfrm>
            <a:off x="1824037" y="4227116"/>
            <a:ext cx="8543925" cy="1416050"/>
          </a:xfrm>
          <a:prstGeom prst="rect">
            <a:avLst/>
          </a:prstGeom>
          <a:noFill/>
        </p:spPr>
        <p:txBody>
          <a:bodyPr>
            <a:spAutoFit/>
          </a:bodyPr>
          <a:lstStyle/>
          <a:p>
            <a:pPr marL="252095" indent="-252095" algn="ctr">
              <a:spcBef>
                <a:spcPts val="1200"/>
              </a:spcBef>
              <a:tabLst>
                <a:tab pos="252095" algn="l"/>
              </a:tabLst>
              <a:defRPr/>
            </a:pPr>
            <a:r>
              <a:rPr lang="it-IT" sz="2800" b="1"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Codice Pari Opportunità</a:t>
            </a:r>
          </a:p>
          <a:p>
            <a:pPr marL="252095" indent="-252095" algn="ctr">
              <a:spcBef>
                <a:spcPts val="1200"/>
              </a:spcBef>
              <a:tabLst>
                <a:tab pos="252095" algn="l"/>
              </a:tabLst>
              <a:defRPr/>
            </a:pPr>
            <a:r>
              <a:rPr lang="it-IT" sz="2400" b="1" i="1" dirty="0">
                <a:solidFill>
                  <a:srgbClr val="C00000"/>
                </a:solidFill>
                <a:latin typeface="Times New Roman" panose="02020603050405020304" pitchFamily="18" charset="0"/>
                <a:ea typeface="Times New Roman" panose="02020603050405020304" pitchFamily="18" charset="0"/>
              </a:rPr>
              <a:t>per sanzionare le discriminazioni, le ritorsioni e le conseguenze sfavorevoli nelle tutele del </a:t>
            </a:r>
            <a:r>
              <a:rPr lang="it-IT" sz="2400" b="1" i="1" dirty="0">
                <a:solidFill>
                  <a:srgbClr val="C00000"/>
                </a:solidFill>
                <a:effectLst>
                  <a:outerShdw blurRad="38100" dist="38100" dir="2700000" algn="tl">
                    <a:srgbClr val="000000">
                      <a:alpha val="43137"/>
                    </a:srgbClr>
                  </a:outerShdw>
                </a:effectLst>
                <a:highlight>
                  <a:srgbClr val="FFFF00"/>
                </a:highlight>
                <a:latin typeface="Times New Roman" panose="02020603050405020304" pitchFamily="18" charset="0"/>
                <a:ea typeface="Times New Roman" panose="02020603050405020304" pitchFamily="18" charset="0"/>
              </a:rPr>
              <a:t>«Decreto Trasparenza»</a:t>
            </a:r>
          </a:p>
        </p:txBody>
      </p:sp>
      <p:pic>
        <p:nvPicPr>
          <p:cNvPr id="51204" name="Immagine 2">
            <a:extLst>
              <a:ext uri="{FF2B5EF4-FFF2-40B4-BE49-F238E27FC236}">
                <a16:creationId xmlns:a16="http://schemas.microsoft.com/office/drawing/2014/main" id="{2DEC0004-02F0-50B6-B9A7-A3DDBEA4E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579" y="710406"/>
            <a:ext cx="6827837"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a:extLst>
              <a:ext uri="{FF2B5EF4-FFF2-40B4-BE49-F238E27FC236}">
                <a16:creationId xmlns:a16="http://schemas.microsoft.com/office/drawing/2014/main" id="{0808BDF7-794C-344A-68D2-7B7C2448A52A}"/>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sp>
        <p:nvSpPr>
          <p:cNvPr id="4" name="CasellaDiTesto 3">
            <a:extLst>
              <a:ext uri="{FF2B5EF4-FFF2-40B4-BE49-F238E27FC236}">
                <a16:creationId xmlns:a16="http://schemas.microsoft.com/office/drawing/2014/main" id="{313D0DFC-B3E7-20B2-3BD6-B8CDB121BEC5}"/>
              </a:ext>
            </a:extLst>
          </p:cNvPr>
          <p:cNvSpPr txBox="1"/>
          <p:nvPr/>
        </p:nvSpPr>
        <p:spPr>
          <a:xfrm>
            <a:off x="549110" y="2105025"/>
            <a:ext cx="11093780" cy="1569660"/>
          </a:xfrm>
          <a:prstGeom prst="rect">
            <a:avLst/>
          </a:prstGeom>
          <a:noFill/>
        </p:spPr>
        <p:txBody>
          <a:bodyPr wrap="square">
            <a:spAutoFit/>
          </a:bodyPr>
          <a:lstStyle/>
          <a:p>
            <a:pPr marL="252095" indent="-252095" algn="ctr">
              <a:spcBef>
                <a:spcPts val="1200"/>
              </a:spcBef>
              <a:tabLst>
                <a:tab pos="252095" algn="l"/>
              </a:tabLst>
              <a:defRPr/>
            </a:pPr>
            <a:r>
              <a:rPr lang="it-IT" sz="2800" b="1"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TUTELA AMMINISTRATIVA</a:t>
            </a:r>
          </a:p>
          <a:p>
            <a:pPr marL="252095" indent="-252095" algn="ctr">
              <a:spcBef>
                <a:spcPts val="1200"/>
              </a:spcBef>
              <a:tabLst>
                <a:tab pos="252095" algn="l"/>
              </a:tabLst>
              <a:defRPr/>
            </a:pPr>
            <a:endParaRPr lang="it-IT" sz="2400" b="1" i="1" dirty="0">
              <a:solidFill>
                <a:srgbClr val="C00000"/>
              </a:solidFill>
              <a:latin typeface="Times New Roman" panose="02020603050405020304" pitchFamily="18" charset="0"/>
              <a:ea typeface="Times New Roman" panose="02020603050405020304" pitchFamily="18" charset="0"/>
            </a:endParaRPr>
          </a:p>
          <a:p>
            <a:pPr marL="252095" indent="-252095" algn="ctr">
              <a:spcBef>
                <a:spcPts val="1200"/>
              </a:spcBef>
              <a:tabLst>
                <a:tab pos="252095" algn="l"/>
              </a:tabLst>
              <a:defRPr/>
            </a:pPr>
            <a:r>
              <a:rPr lang="it-IT" sz="2400" b="1" i="1" dirty="0">
                <a:solidFill>
                  <a:srgbClr val="C00000"/>
                </a:solidFill>
                <a:latin typeface="Times New Roman" panose="02020603050405020304" pitchFamily="18" charset="0"/>
                <a:ea typeface="Times New Roman" panose="02020603050405020304" pitchFamily="18" charset="0"/>
              </a:rPr>
              <a:t>Ordine di attuare le tutele previste dalle norme di legge o di contrattazione collettiva</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a:extLst>
              <a:ext uri="{FF2B5EF4-FFF2-40B4-BE49-F238E27FC236}">
                <a16:creationId xmlns:a16="http://schemas.microsoft.com/office/drawing/2014/main" id="{DC76BFCC-AAEA-1B1B-2FA1-14F5744DC8D5}"/>
              </a:ext>
            </a:extLst>
          </p:cNvPr>
          <p:cNvSpPr txBox="1">
            <a:spLocks noChangeArrowheads="1"/>
          </p:cNvSpPr>
          <p:nvPr/>
        </p:nvSpPr>
        <p:spPr bwMode="auto">
          <a:xfrm>
            <a:off x="3336925" y="1876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2400">
              <a:solidFill>
                <a:srgbClr val="000066"/>
              </a:solidFill>
              <a:latin typeface="Goudy Old Style" panose="02020502050305020303" pitchFamily="18" charset="0"/>
            </a:endParaRPr>
          </a:p>
        </p:txBody>
      </p:sp>
      <p:sp>
        <p:nvSpPr>
          <p:cNvPr id="5" name="CasellaDiTesto 4">
            <a:extLst>
              <a:ext uri="{FF2B5EF4-FFF2-40B4-BE49-F238E27FC236}">
                <a16:creationId xmlns:a16="http://schemas.microsoft.com/office/drawing/2014/main" id="{75509187-CD65-31BC-6107-DE8CD795644A}"/>
              </a:ext>
            </a:extLst>
          </p:cNvPr>
          <p:cNvSpPr txBox="1"/>
          <p:nvPr/>
        </p:nvSpPr>
        <p:spPr>
          <a:xfrm>
            <a:off x="0" y="51093"/>
            <a:ext cx="12192000" cy="461665"/>
          </a:xfrm>
          <a:prstGeom prst="rect">
            <a:avLst/>
          </a:prstGeom>
          <a:noFill/>
        </p:spPr>
        <p:txBody>
          <a:bodyPr wrap="square">
            <a:spAutoFit/>
          </a:bodyPr>
          <a:lstStyle/>
          <a:p>
            <a:pPr marL="252095" indent="-252095" algn="ctr">
              <a:spcBef>
                <a:spcPts val="1200"/>
              </a:spcBef>
              <a:tabLst>
                <a:tab pos="252095" algn="l"/>
              </a:tabLst>
              <a:defRPr/>
            </a:pPr>
            <a:r>
              <a:rPr lang="it-IT" sz="2400" b="1" i="1" dirty="0">
                <a:solidFill>
                  <a:srgbClr val="002060"/>
                </a:solidFill>
                <a:effectLst>
                  <a:outerShdw blurRad="38100" dist="38100" dir="2700000" algn="tl">
                    <a:srgbClr val="000000">
                      <a:alpha val="43137"/>
                    </a:srgbClr>
                  </a:outerShdw>
                </a:effectLst>
                <a:highlight>
                  <a:srgbClr val="FFFF00"/>
                </a:highlight>
                <a:latin typeface="Times New Roman" panose="02020603050405020304" pitchFamily="18" charset="0"/>
                <a:ea typeface="Times New Roman" panose="02020603050405020304" pitchFamily="18" charset="0"/>
              </a:rPr>
              <a:t>POTERE DI DISPOSIZIONE </a:t>
            </a:r>
            <a:r>
              <a:rPr lang="it-IT" sz="2000" b="1" i="1" dirty="0">
                <a:solidFill>
                  <a:srgbClr val="C00000"/>
                </a:solidFill>
                <a:latin typeface="Times New Roman" panose="02020603050405020304" pitchFamily="18" charset="0"/>
                <a:ea typeface="Times New Roman" panose="02020603050405020304" pitchFamily="18" charset="0"/>
              </a:rPr>
              <a:t>art. 14 del D.lgs. n. 124/2004, novellato dal D.L. n. 76/2020</a:t>
            </a:r>
            <a:endParaRPr lang="it-IT" sz="2000" b="1" i="1" dirty="0">
              <a:solidFill>
                <a:srgbClr val="C00000"/>
              </a:solidFill>
              <a:effectLst>
                <a:outerShdw blurRad="38100" dist="38100" dir="2700000" algn="tl">
                  <a:srgbClr val="000000">
                    <a:alpha val="43137"/>
                  </a:srgbClr>
                </a:outerShdw>
              </a:effectLst>
              <a:highlight>
                <a:srgbClr val="FFFF00"/>
              </a:highlight>
              <a:latin typeface="Times New Roman" panose="02020603050405020304" pitchFamily="18" charset="0"/>
              <a:ea typeface="Times New Roman" panose="02020603050405020304" pitchFamily="18" charset="0"/>
            </a:endParaRPr>
          </a:p>
        </p:txBody>
      </p:sp>
      <p:sp>
        <p:nvSpPr>
          <p:cNvPr id="4" name="Rettangolo 3">
            <a:extLst>
              <a:ext uri="{FF2B5EF4-FFF2-40B4-BE49-F238E27FC236}">
                <a16:creationId xmlns:a16="http://schemas.microsoft.com/office/drawing/2014/main" id="{E3BF3E3E-7667-08C8-0091-1897A5389BA8}"/>
              </a:ext>
            </a:extLst>
          </p:cNvPr>
          <p:cNvSpPr/>
          <p:nvPr/>
        </p:nvSpPr>
        <p:spPr>
          <a:xfrm>
            <a:off x="3048000" y="1644650"/>
            <a:ext cx="1276350" cy="355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53253" name="Immagine 5">
            <a:extLst>
              <a:ext uri="{FF2B5EF4-FFF2-40B4-BE49-F238E27FC236}">
                <a16:creationId xmlns:a16="http://schemas.microsoft.com/office/drawing/2014/main" id="{87EE024D-039A-7163-05F8-35BD08AB2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017"/>
          <a:stretch>
            <a:fillRect/>
          </a:stretch>
        </p:blipFill>
        <p:spPr bwMode="auto">
          <a:xfrm>
            <a:off x="1833570" y="512758"/>
            <a:ext cx="8918187" cy="560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a:extLst>
              <a:ext uri="{FF2B5EF4-FFF2-40B4-BE49-F238E27FC236}">
                <a16:creationId xmlns:a16="http://schemas.microsoft.com/office/drawing/2014/main" id="{82851688-243D-C627-C761-4B1808387965}"/>
              </a:ext>
            </a:extLst>
          </p:cNvPr>
          <p:cNvSpPr txBox="1">
            <a:spLocks noChangeArrowheads="1"/>
          </p:cNvSpPr>
          <p:nvPr/>
        </p:nvSpPr>
        <p:spPr bwMode="auto">
          <a:xfrm>
            <a:off x="3494089" y="1965325"/>
            <a:ext cx="184731" cy="44057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862300">
              <a:spcBef>
                <a:spcPct val="0"/>
              </a:spcBef>
              <a:buNone/>
              <a:defRPr/>
            </a:pPr>
            <a:endParaRPr lang="it-IT" altLang="it-IT" sz="2263">
              <a:solidFill>
                <a:srgbClr val="000066"/>
              </a:solidFill>
              <a:latin typeface="Goudy Old Style" panose="02020502050305020303" pitchFamily="18" charset="77"/>
            </a:endParaRPr>
          </a:p>
        </p:txBody>
      </p:sp>
      <p:sp>
        <p:nvSpPr>
          <p:cNvPr id="39939" name="Segnaposto numero diapositiva 1">
            <a:extLst>
              <a:ext uri="{FF2B5EF4-FFF2-40B4-BE49-F238E27FC236}">
                <a16:creationId xmlns:a16="http://schemas.microsoft.com/office/drawing/2014/main" id="{C3B3BE4D-5D74-F3B2-991C-D1CD54F45E3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29">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64" indent="-285755" defTabSz="862029">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21" indent="-228604" defTabSz="862029">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31" indent="-228604" defTabSz="862029">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39" indent="-228604" defTabSz="862029">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48"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57"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65"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74"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it-IT" altLang="it-IT" sz="1300" dirty="0">
              <a:solidFill>
                <a:srgbClr val="000000"/>
              </a:solidFill>
              <a:latin typeface="Times New Roman" panose="02020603050405020304" pitchFamily="18" charset="0"/>
            </a:endParaRPr>
          </a:p>
        </p:txBody>
      </p:sp>
      <p:sp>
        <p:nvSpPr>
          <p:cNvPr id="105477" name="CasellaDiTesto 2">
            <a:extLst>
              <a:ext uri="{FF2B5EF4-FFF2-40B4-BE49-F238E27FC236}">
                <a16:creationId xmlns:a16="http://schemas.microsoft.com/office/drawing/2014/main" id="{919AD765-46A3-98BE-A7B2-23D5D8EF5BB5}"/>
              </a:ext>
            </a:extLst>
          </p:cNvPr>
          <p:cNvSpPr txBox="1">
            <a:spLocks noChangeArrowheads="1"/>
          </p:cNvSpPr>
          <p:nvPr/>
        </p:nvSpPr>
        <p:spPr bwMode="auto">
          <a:xfrm>
            <a:off x="1813718" y="1203903"/>
            <a:ext cx="8564563" cy="335803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ts val="0"/>
              </a:spcBef>
              <a:buNone/>
              <a:defRPr/>
            </a:pPr>
            <a:r>
              <a:rPr lang="it-IT" sz="2358" dirty="0">
                <a:solidFill>
                  <a:srgbClr val="002060"/>
                </a:solidFill>
                <a:latin typeface="+mj-lt"/>
                <a:ea typeface="Times New Roman" panose="02020603050405020304" pitchFamily="18" charset="0"/>
                <a:cs typeface="Times New Roman" panose="02020603050405020304" pitchFamily="18" charset="0"/>
              </a:rPr>
              <a:t>Nella fase transitoria </a:t>
            </a:r>
            <a:r>
              <a:rPr lang="it-IT" sz="2358" b="1" dirty="0">
                <a:solidFill>
                  <a:srgbClr val="FF000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fino al 30 aprile 2024 </a:t>
            </a:r>
            <a:r>
              <a:rPr lang="it-IT" sz="2358" b="1" dirty="0">
                <a:solidFill>
                  <a:srgbClr val="00B05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a:t>
            </a:r>
            <a:r>
              <a:rPr lang="it-IT" sz="2358" b="1" dirty="0">
                <a:solidFill>
                  <a:srgbClr val="FF000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 </a:t>
            </a:r>
            <a:r>
              <a:rPr lang="it-IT" sz="2358" dirty="0">
                <a:solidFill>
                  <a:srgbClr val="002060"/>
                </a:solidFill>
                <a:latin typeface="+mj-lt"/>
                <a:ea typeface="Times New Roman" panose="02020603050405020304" pitchFamily="18" charset="0"/>
                <a:cs typeface="Times New Roman" panose="02020603050405020304" pitchFamily="18" charset="0"/>
              </a:rPr>
              <a:t>la contrattazione individuale (l’accordo fra datore di lavoro e lavoratore assunto a tempo determinato) deve proporre la nuova causale con un </a:t>
            </a:r>
            <a:r>
              <a:rPr lang="it-IT" sz="2358" b="1" dirty="0">
                <a:solidFill>
                  <a:srgbClr val="00206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buon grado di analiticità</a:t>
            </a:r>
            <a:r>
              <a:rPr lang="it-IT" sz="2358" dirty="0">
                <a:solidFill>
                  <a:srgbClr val="002060"/>
                </a:solidFill>
                <a:latin typeface="+mj-lt"/>
                <a:ea typeface="Times New Roman" panose="02020603050405020304" pitchFamily="18" charset="0"/>
                <a:cs typeface="Times New Roman" panose="02020603050405020304" pitchFamily="18" charset="0"/>
              </a:rPr>
              <a:t>, identificando le </a:t>
            </a:r>
            <a:r>
              <a:rPr lang="it-IT" sz="2358" dirty="0">
                <a:solidFill>
                  <a:srgbClr val="002060"/>
                </a:solidFill>
                <a:highlight>
                  <a:srgbClr val="FFFF00"/>
                </a:highlight>
                <a:latin typeface="+mj-lt"/>
                <a:ea typeface="Times New Roman" panose="02020603050405020304" pitchFamily="18" charset="0"/>
                <a:cs typeface="Times New Roman" panose="02020603050405020304" pitchFamily="18" charset="0"/>
              </a:rPr>
              <a:t>ragioni di </a:t>
            </a:r>
            <a:r>
              <a:rPr lang="it-IT" sz="2358" b="1" dirty="0">
                <a:solidFill>
                  <a:srgbClr val="002060"/>
                </a:solidFill>
                <a:effectLst>
                  <a:outerShdw blurRad="38100" dist="38100" dir="2700000" algn="tl">
                    <a:srgbClr val="000000">
                      <a:alpha val="43137"/>
                    </a:srgbClr>
                  </a:outerShdw>
                </a:effectLst>
                <a:highlight>
                  <a:srgbClr val="FFFF00"/>
                </a:highlight>
                <a:latin typeface="+mj-lt"/>
                <a:ea typeface="Times New Roman" panose="02020603050405020304" pitchFamily="18" charset="0"/>
                <a:cs typeface="Times New Roman" panose="02020603050405020304" pitchFamily="18" charset="0"/>
              </a:rPr>
              <a:t>natura organizzativa, produttiva o tecnica </a:t>
            </a:r>
            <a:r>
              <a:rPr lang="it-IT" sz="2358" dirty="0">
                <a:solidFill>
                  <a:srgbClr val="002060"/>
                </a:solidFill>
                <a:latin typeface="+mj-lt"/>
                <a:ea typeface="Times New Roman" panose="02020603050405020304" pitchFamily="18" charset="0"/>
                <a:cs typeface="Times New Roman" panose="02020603050405020304" pitchFamily="18" charset="0"/>
              </a:rPr>
              <a:t>che dovranno risultare concrete, realistiche e verificabili nella singola fattispecie contrattuale individuale derivata, in funzione dell’</a:t>
            </a:r>
            <a:r>
              <a:rPr lang="it-IT" sz="2358" b="1" dirty="0">
                <a:solidFill>
                  <a:srgbClr val="002060"/>
                </a:solidFill>
                <a:effectLst>
                  <a:outerShdw blurRad="38100" dist="38100" dir="2700000" algn="tl">
                    <a:srgbClr val="000000">
                      <a:alpha val="43137"/>
                    </a:srgbClr>
                  </a:outerShdw>
                </a:effectLst>
                <a:highlight>
                  <a:srgbClr val="FFFF00"/>
                </a:highlight>
                <a:latin typeface="+mj-lt"/>
                <a:ea typeface="Times New Roman" panose="02020603050405020304" pitchFamily="18" charset="0"/>
                <a:cs typeface="Times New Roman" panose="02020603050405020304" pitchFamily="18" charset="0"/>
              </a:rPr>
              <a:t>effettivo e reale fabbisogno temporaneo e non strutturale</a:t>
            </a:r>
            <a:r>
              <a:rPr lang="it-IT" sz="2358" b="1" dirty="0">
                <a:solidFill>
                  <a:srgbClr val="00206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 </a:t>
            </a:r>
            <a:r>
              <a:rPr lang="it-IT" sz="2358" dirty="0">
                <a:solidFill>
                  <a:srgbClr val="002060"/>
                </a:solidFill>
                <a:latin typeface="+mj-lt"/>
                <a:ea typeface="Times New Roman" panose="02020603050405020304" pitchFamily="18" charset="0"/>
                <a:cs typeface="Times New Roman" panose="02020603050405020304" pitchFamily="18" charset="0"/>
              </a:rPr>
              <a:t>dell’organizzazione imprenditoriale che assume a termine.</a:t>
            </a:r>
          </a:p>
        </p:txBody>
      </p:sp>
      <p:sp>
        <p:nvSpPr>
          <p:cNvPr id="2" name="Rectangle 2">
            <a:extLst>
              <a:ext uri="{FF2B5EF4-FFF2-40B4-BE49-F238E27FC236}">
                <a16:creationId xmlns:a16="http://schemas.microsoft.com/office/drawing/2014/main" id="{AED5EF64-98D6-85B9-B694-1A5787C2DA50}"/>
              </a:ext>
            </a:extLst>
          </p:cNvPr>
          <p:cNvSpPr txBox="1">
            <a:spLocks noChangeArrowheads="1"/>
          </p:cNvSpPr>
          <p:nvPr/>
        </p:nvSpPr>
        <p:spPr bwMode="auto">
          <a:xfrm>
            <a:off x="1687514" y="136525"/>
            <a:ext cx="8815387" cy="668338"/>
          </a:xfrm>
          <a:prstGeom prst="rect">
            <a:avLst/>
          </a:prstGeom>
          <a:noFill/>
          <a:ln w="9525">
            <a:noFill/>
            <a:miter lim="800000"/>
            <a:headEnd/>
            <a:tailEnd/>
          </a:ln>
        </p:spPr>
        <p:txBody>
          <a:bodyPr lIns="0" tIns="0" rIns="0" bIns="0"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defTabSz="862300">
              <a:defRPr/>
            </a:pPr>
            <a:r>
              <a:rPr lang="it-IT" sz="2641" b="1" dirty="0">
                <a:solidFill>
                  <a:srgbClr val="C00000"/>
                </a:solidFill>
                <a:effectLst>
                  <a:outerShdw blurRad="38100" dist="38100" dir="2700000" algn="tl">
                    <a:srgbClr val="DDDDDD"/>
                  </a:outerShdw>
                </a:effectLst>
              </a:rPr>
              <a:t>Causale contrattuale individuale «temporanea» (lett. b)</a:t>
            </a:r>
          </a:p>
        </p:txBody>
      </p:sp>
      <p:sp>
        <p:nvSpPr>
          <p:cNvPr id="4" name="CasellaDiTesto 3">
            <a:extLst>
              <a:ext uri="{FF2B5EF4-FFF2-40B4-BE49-F238E27FC236}">
                <a16:creationId xmlns:a16="http://schemas.microsoft.com/office/drawing/2014/main" id="{3F721FAC-F675-75A2-600A-BA973A9238CF}"/>
              </a:ext>
            </a:extLst>
          </p:cNvPr>
          <p:cNvSpPr txBox="1"/>
          <p:nvPr/>
        </p:nvSpPr>
        <p:spPr>
          <a:xfrm>
            <a:off x="2848383" y="5416870"/>
            <a:ext cx="7255315" cy="483081"/>
          </a:xfrm>
          <a:prstGeom prst="rect">
            <a:avLst/>
          </a:prstGeom>
          <a:solidFill>
            <a:schemeClr val="bg1">
              <a:lumMod val="85000"/>
            </a:schemeClr>
          </a:solidFill>
        </p:spPr>
        <p:txBody>
          <a:bodyPr wrap="square">
            <a:spAutoFit/>
          </a:bodyPr>
          <a:lstStyle/>
          <a:p>
            <a:r>
              <a:rPr lang="it-IT" sz="2539" b="1" dirty="0">
                <a:solidFill>
                  <a:srgbClr val="00B05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 </a:t>
            </a:r>
            <a:r>
              <a:rPr lang="it-IT" sz="2539" dirty="0">
                <a:solidFill>
                  <a:srgbClr val="002060"/>
                </a:solidFill>
                <a:latin typeface="+mj-lt"/>
                <a:ea typeface="Times New Roman" panose="02020603050405020304" pitchFamily="18" charset="0"/>
                <a:cs typeface="Times New Roman" panose="02020603050405020304" pitchFamily="18" charset="0"/>
              </a:rPr>
              <a:t>Termine prorogato </a:t>
            </a:r>
            <a:r>
              <a:rPr lang="it-IT" sz="2539" b="1" dirty="0">
                <a:solidFill>
                  <a:srgbClr val="FF000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fino al 31 dicembre 2026</a:t>
            </a:r>
            <a:endParaRPr lang="it-IT" sz="2539"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a:extLst>
              <a:ext uri="{FF2B5EF4-FFF2-40B4-BE49-F238E27FC236}">
                <a16:creationId xmlns:a16="http://schemas.microsoft.com/office/drawing/2014/main" id="{483A7739-46F2-8AAA-5457-E31B35B232B1}"/>
              </a:ext>
            </a:extLst>
          </p:cNvPr>
          <p:cNvSpPr txBox="1">
            <a:spLocks noChangeArrowheads="1"/>
          </p:cNvSpPr>
          <p:nvPr/>
        </p:nvSpPr>
        <p:spPr bwMode="auto">
          <a:xfrm>
            <a:off x="3494089" y="1965325"/>
            <a:ext cx="184731" cy="44057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862300">
              <a:spcBef>
                <a:spcPct val="0"/>
              </a:spcBef>
              <a:buNone/>
              <a:defRPr/>
            </a:pPr>
            <a:endParaRPr lang="it-IT" altLang="it-IT" sz="2263">
              <a:solidFill>
                <a:srgbClr val="000066"/>
              </a:solidFill>
              <a:latin typeface="Goudy Old Style" panose="02020502050305020303" pitchFamily="18" charset="77"/>
            </a:endParaRPr>
          </a:p>
        </p:txBody>
      </p:sp>
      <p:sp>
        <p:nvSpPr>
          <p:cNvPr id="40963" name="Segnaposto numero diapositiva 1">
            <a:extLst>
              <a:ext uri="{FF2B5EF4-FFF2-40B4-BE49-F238E27FC236}">
                <a16:creationId xmlns:a16="http://schemas.microsoft.com/office/drawing/2014/main" id="{63F13A1A-6F08-8088-76F3-A98FE53D5FA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29">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64" indent="-285755" defTabSz="862029">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21" indent="-228604" defTabSz="862029">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31" indent="-228604" defTabSz="862029">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39" indent="-228604" defTabSz="862029">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48"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57"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65"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74" indent="-228604" defTabSz="862029"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it-IT" altLang="it-IT" sz="1300" dirty="0">
              <a:solidFill>
                <a:srgbClr val="000000"/>
              </a:solidFill>
              <a:latin typeface="Times New Roman" panose="02020603050405020304" pitchFamily="18" charset="0"/>
            </a:endParaRPr>
          </a:p>
        </p:txBody>
      </p:sp>
      <p:sp>
        <p:nvSpPr>
          <p:cNvPr id="105477" name="CasellaDiTesto 2">
            <a:extLst>
              <a:ext uri="{FF2B5EF4-FFF2-40B4-BE49-F238E27FC236}">
                <a16:creationId xmlns:a16="http://schemas.microsoft.com/office/drawing/2014/main" id="{7C29E48C-F7A6-D738-E3BF-8275D8494818}"/>
              </a:ext>
            </a:extLst>
          </p:cNvPr>
          <p:cNvSpPr txBox="1">
            <a:spLocks noChangeArrowheads="1"/>
          </p:cNvSpPr>
          <p:nvPr/>
        </p:nvSpPr>
        <p:spPr bwMode="auto">
          <a:xfrm>
            <a:off x="1712119" y="204835"/>
            <a:ext cx="8564563" cy="489364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ts val="0"/>
              </a:spcBef>
              <a:buNone/>
              <a:defRPr/>
            </a:pPr>
            <a:r>
              <a:rPr lang="it-IT" sz="2400" dirty="0">
                <a:solidFill>
                  <a:srgbClr val="002060"/>
                </a:solidFill>
                <a:latin typeface="+mj-lt"/>
                <a:ea typeface="Times New Roman" panose="02020603050405020304" pitchFamily="18" charset="0"/>
                <a:cs typeface="Times New Roman" panose="02020603050405020304" pitchFamily="18" charset="0"/>
              </a:rPr>
              <a:t>Nel definire la causale contrattuale individuale </a:t>
            </a:r>
            <a:r>
              <a:rPr lang="it-IT" sz="2400">
                <a:solidFill>
                  <a:srgbClr val="002060"/>
                </a:solidFill>
                <a:latin typeface="+mj-lt"/>
                <a:ea typeface="Times New Roman" panose="02020603050405020304" pitchFamily="18" charset="0"/>
                <a:cs typeface="Times New Roman" panose="02020603050405020304" pitchFamily="18" charset="0"/>
              </a:rPr>
              <a:t>potrà tornare </a:t>
            </a:r>
            <a:r>
              <a:rPr lang="it-IT" sz="2400" dirty="0">
                <a:solidFill>
                  <a:srgbClr val="002060"/>
                </a:solidFill>
                <a:latin typeface="+mj-lt"/>
                <a:ea typeface="Times New Roman" panose="02020603050405020304" pitchFamily="18" charset="0"/>
                <a:cs typeface="Times New Roman" panose="02020603050405020304" pitchFamily="18" charset="0"/>
              </a:rPr>
              <a:t>utile quanto affermato dai giudici durante la vigenza del </a:t>
            </a:r>
            <a:r>
              <a:rPr lang="it-IT" sz="2400" dirty="0" err="1">
                <a:solidFill>
                  <a:srgbClr val="002060"/>
                </a:solidFill>
                <a:effectLst>
                  <a:outerShdw blurRad="38100" dist="38100" dir="2700000" algn="tl">
                    <a:srgbClr val="000000">
                      <a:alpha val="43137"/>
                    </a:srgbClr>
                  </a:outerShdw>
                </a:effectLst>
                <a:highlight>
                  <a:srgbClr val="FFFF00"/>
                </a:highlight>
                <a:latin typeface="+mj-lt"/>
                <a:ea typeface="Times New Roman" panose="02020603050405020304" pitchFamily="18" charset="0"/>
                <a:cs typeface="Times New Roman" panose="02020603050405020304" pitchFamily="18" charset="0"/>
              </a:rPr>
              <a:t>causalone</a:t>
            </a:r>
            <a:r>
              <a:rPr lang="it-IT" sz="2400" dirty="0">
                <a:solidFill>
                  <a:srgbClr val="002060"/>
                </a:solidFill>
                <a:latin typeface="+mj-lt"/>
                <a:ea typeface="Times New Roman" panose="02020603050405020304" pitchFamily="18" charset="0"/>
                <a:cs typeface="Times New Roman" panose="02020603050405020304" pitchFamily="18" charset="0"/>
              </a:rPr>
              <a:t> dell’abrogato </a:t>
            </a:r>
            <a:r>
              <a:rPr lang="it-IT" sz="2400" dirty="0" err="1">
                <a:solidFill>
                  <a:srgbClr val="002060"/>
                </a:solidFill>
                <a:latin typeface="+mj-lt"/>
                <a:ea typeface="Times New Roman" panose="02020603050405020304" pitchFamily="18" charset="0"/>
                <a:cs typeface="Times New Roman" panose="02020603050405020304" pitchFamily="18" charset="0"/>
              </a:rPr>
              <a:t>D.Lgs.</a:t>
            </a:r>
            <a:r>
              <a:rPr lang="it-IT" sz="2400" dirty="0">
                <a:solidFill>
                  <a:srgbClr val="002060"/>
                </a:solidFill>
                <a:latin typeface="+mj-lt"/>
                <a:ea typeface="Times New Roman" panose="02020603050405020304" pitchFamily="18" charset="0"/>
                <a:cs typeface="Times New Roman" panose="02020603050405020304" pitchFamily="18" charset="0"/>
              </a:rPr>
              <a:t> n. 368/2001, la giurisprudenza ha ritenuto che l’apposizione di un termine al contratto di lavoro impone di indicare specificamente </a:t>
            </a:r>
            <a:r>
              <a:rPr lang="it-IT" sz="2400" i="1" dirty="0">
                <a:solidFill>
                  <a:srgbClr val="002060"/>
                </a:solidFill>
                <a:latin typeface="+mj-lt"/>
                <a:ea typeface="Times New Roman" panose="02020603050405020304" pitchFamily="18" charset="0"/>
                <a:cs typeface="Times New Roman" panose="02020603050405020304" pitchFamily="18" charset="0"/>
              </a:rPr>
              <a:t>“le circostanze che contraddistinguono una particolare attività e che rendono conforme alle esigenze del datore di lavoro, nell’ambito di un determinato contesto aziendale, la prestazione a tempo determinato, sì da </a:t>
            </a:r>
            <a:r>
              <a:rPr lang="it-IT" sz="2400" b="1" i="1" dirty="0">
                <a:solidFill>
                  <a:srgbClr val="002060"/>
                </a:solidFill>
                <a:effectLst>
                  <a:outerShdw blurRad="38100" dist="38100" dir="2700000" algn="tl">
                    <a:srgbClr val="000000">
                      <a:alpha val="43137"/>
                    </a:srgbClr>
                  </a:outerShdw>
                </a:effectLst>
                <a:highlight>
                  <a:srgbClr val="FFFF00"/>
                </a:highlight>
                <a:latin typeface="+mj-lt"/>
                <a:ea typeface="Times New Roman" panose="02020603050405020304" pitchFamily="18" charset="0"/>
                <a:cs typeface="Times New Roman" panose="02020603050405020304" pitchFamily="18" charset="0"/>
              </a:rPr>
              <a:t>rendere evidente la specifica connessione tra la durata solo temporanea della prestazione e le esigenze produttive ed organizzative</a:t>
            </a:r>
            <a:r>
              <a:rPr lang="it-IT" sz="2400" i="1" dirty="0">
                <a:solidFill>
                  <a:srgbClr val="002060"/>
                </a:solidFill>
                <a:highlight>
                  <a:srgbClr val="FFFF00"/>
                </a:highlight>
                <a:latin typeface="+mj-lt"/>
                <a:ea typeface="Times New Roman" panose="02020603050405020304" pitchFamily="18" charset="0"/>
                <a:cs typeface="Times New Roman" panose="02020603050405020304" pitchFamily="18" charset="0"/>
              </a:rPr>
              <a:t> </a:t>
            </a:r>
            <a:r>
              <a:rPr lang="it-IT" sz="2400" i="1" dirty="0">
                <a:solidFill>
                  <a:srgbClr val="002060"/>
                </a:solidFill>
                <a:latin typeface="+mj-lt"/>
                <a:ea typeface="Times New Roman" panose="02020603050405020304" pitchFamily="18" charset="0"/>
                <a:cs typeface="Times New Roman" panose="02020603050405020304" pitchFamily="18" charset="0"/>
              </a:rPr>
              <a:t>che la stessa sia chiamata a realizzare e l’utilizzazione del lavoratore assunto esclusivamente nell’ambito della specifica ragione indicata ed in stretto collegamento con la stessa” </a:t>
            </a:r>
            <a:r>
              <a:rPr lang="it-IT" sz="2400" dirty="0">
                <a:solidFill>
                  <a:srgbClr val="002060"/>
                </a:solidFill>
                <a:latin typeface="+mj-lt"/>
                <a:ea typeface="Times New Roman" panose="02020603050405020304" pitchFamily="18" charset="0"/>
                <a:cs typeface="Times New Roman" panose="02020603050405020304" pitchFamily="18" charset="0"/>
              </a:rPr>
              <a:t>(Cass. n. 22496/2019).</a:t>
            </a:r>
            <a:endParaRPr lang="it-IT" sz="2400" dirty="0">
              <a:solidFill>
                <a:srgbClr val="002060"/>
              </a:solidFill>
              <a:latin typeface="+mj-lt"/>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356540B0-96D6-016E-A131-D3C73CE03C81}"/>
              </a:ext>
            </a:extLst>
          </p:cNvPr>
          <p:cNvSpPr>
            <a:spLocks noChangeArrowheads="1"/>
          </p:cNvSpPr>
          <p:nvPr/>
        </p:nvSpPr>
        <p:spPr bwMode="auto">
          <a:xfrm>
            <a:off x="1874838" y="1281114"/>
            <a:ext cx="8266112" cy="468904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defTabSz="862300">
              <a:buNone/>
              <a:defRPr/>
            </a:pPr>
            <a:r>
              <a:rPr lang="it-IT" altLang="it-IT" sz="2263" dirty="0">
                <a:solidFill>
                  <a:srgbClr val="002060"/>
                </a:solidFill>
              </a:rPr>
              <a:t>Da ultimo, rilevano le </a:t>
            </a:r>
            <a:r>
              <a:rPr lang="it-IT" altLang="it-IT" sz="2263" b="1" i="1" dirty="0">
                <a:solidFill>
                  <a:srgbClr val="002060"/>
                </a:solidFill>
                <a:effectLst>
                  <a:outerShdw blurRad="38100" dist="38100" dir="2700000" algn="tl">
                    <a:srgbClr val="000000">
                      <a:alpha val="43137"/>
                    </a:srgbClr>
                  </a:outerShdw>
                </a:effectLst>
              </a:rPr>
              <a:t>esigenze sostitutive </a:t>
            </a:r>
            <a:r>
              <a:rPr lang="it-IT" altLang="it-IT" sz="2263" dirty="0">
                <a:solidFill>
                  <a:srgbClr val="002060"/>
                </a:solidFill>
              </a:rPr>
              <a:t>di altri lavoratori, in questo caso l’</a:t>
            </a:r>
            <a:r>
              <a:rPr lang="it-IT" altLang="ja-JP" sz="2263" dirty="0">
                <a:solidFill>
                  <a:srgbClr val="002060"/>
                </a:solidFill>
              </a:rPr>
              <a:t>ampiezza della formula utilizzata legittima l</a:t>
            </a:r>
            <a:r>
              <a:rPr lang="ja-JP" altLang="it-IT" sz="2263" dirty="0">
                <a:solidFill>
                  <a:srgbClr val="002060"/>
                </a:solidFill>
              </a:rPr>
              <a:t>’</a:t>
            </a:r>
            <a:r>
              <a:rPr lang="it-IT" altLang="ja-JP" sz="2263" dirty="0">
                <a:solidFill>
                  <a:srgbClr val="002060"/>
                </a:solidFill>
              </a:rPr>
              <a:t>apposizione di un termine indipendentemente dal fatto che il personale da sostituire si sia assentato per ragioni imprevedibili e non programmate e che il sostituito abbia un diritto legale e non convenzionale, alla conservazione del posto di lavoro. </a:t>
            </a:r>
          </a:p>
          <a:p>
            <a:pPr algn="just" defTabSz="862300">
              <a:buNone/>
              <a:defRPr/>
            </a:pPr>
            <a:r>
              <a:rPr lang="it-IT" altLang="ja-JP" sz="2263" dirty="0">
                <a:solidFill>
                  <a:srgbClr val="002060"/>
                </a:solidFill>
              </a:rPr>
              <a:t>La fattispecie, infatti, è riferita a qualsiasi ipotesi di assunzione a termine per sostituzione, non essendo limitato tale tipo di assunzione a termine ai soli casi di sostituzione di lavoratori assenti con diritto alla conservazione del posto, evidentemente con le eccezioni dei casi in cui l’assunzione a termine è espressamente vietata dalla legge (art. 20, comma 1, lettere a) e b), </a:t>
            </a:r>
            <a:r>
              <a:rPr lang="it-IT" altLang="ja-JP" sz="2263" dirty="0" err="1">
                <a:solidFill>
                  <a:srgbClr val="002060"/>
                </a:solidFill>
              </a:rPr>
              <a:t>D.Lgs.</a:t>
            </a:r>
            <a:r>
              <a:rPr lang="it-IT" altLang="ja-JP" sz="2263" dirty="0">
                <a:solidFill>
                  <a:srgbClr val="002060"/>
                </a:solidFill>
              </a:rPr>
              <a:t> n. 81/2015). </a:t>
            </a:r>
            <a:endParaRPr lang="it-IT" altLang="it-IT" sz="2263" dirty="0">
              <a:solidFill>
                <a:srgbClr val="002060"/>
              </a:solidFill>
            </a:endParaRPr>
          </a:p>
        </p:txBody>
      </p:sp>
      <p:sp>
        <p:nvSpPr>
          <p:cNvPr id="2" name="Rectangle 2">
            <a:extLst>
              <a:ext uri="{FF2B5EF4-FFF2-40B4-BE49-F238E27FC236}">
                <a16:creationId xmlns:a16="http://schemas.microsoft.com/office/drawing/2014/main" id="{5A840D21-4922-F1F2-05F3-B87C21A6A017}"/>
              </a:ext>
            </a:extLst>
          </p:cNvPr>
          <p:cNvSpPr txBox="1">
            <a:spLocks noChangeArrowheads="1"/>
          </p:cNvSpPr>
          <p:nvPr/>
        </p:nvSpPr>
        <p:spPr bwMode="auto">
          <a:xfrm>
            <a:off x="1716088" y="136525"/>
            <a:ext cx="8623300" cy="668338"/>
          </a:xfrm>
          <a:prstGeom prst="rect">
            <a:avLst/>
          </a:prstGeom>
          <a:noFill/>
          <a:ln w="9525">
            <a:noFill/>
            <a:miter lim="800000"/>
            <a:headEnd/>
            <a:tailEnd/>
          </a:ln>
        </p:spPr>
        <p:txBody>
          <a:bodyPr lIns="0" tIns="0" rIns="0" bIns="0"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defTabSz="862300">
              <a:defRPr/>
            </a:pPr>
            <a:r>
              <a:rPr lang="it-IT" sz="2641" b="1" dirty="0">
                <a:solidFill>
                  <a:srgbClr val="C00000"/>
                </a:solidFill>
                <a:effectLst>
                  <a:outerShdw blurRad="38100" dist="38100" dir="2700000" algn="tl">
                    <a:srgbClr val="DDDDDD"/>
                  </a:outerShdw>
                </a:effectLst>
              </a:rPr>
              <a:t>Causale sostitutiva (lett. b-bis)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lemento grafico 10" descr="Badge 1 con riempimento a tinta unita">
            <a:extLst>
              <a:ext uri="{FF2B5EF4-FFF2-40B4-BE49-F238E27FC236}">
                <a16:creationId xmlns:a16="http://schemas.microsoft.com/office/drawing/2014/main" id="{43C687D4-BAB5-FF35-F8A4-C93B058DE94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24" y="3658633"/>
            <a:ext cx="914400" cy="914400"/>
          </a:xfrm>
          <a:prstGeom prst="rect">
            <a:avLst/>
          </a:prstGeom>
        </p:spPr>
      </p:pic>
      <p:sp>
        <p:nvSpPr>
          <p:cNvPr id="2" name="CasellaDiTesto 1">
            <a:extLst>
              <a:ext uri="{FF2B5EF4-FFF2-40B4-BE49-F238E27FC236}">
                <a16:creationId xmlns:a16="http://schemas.microsoft.com/office/drawing/2014/main" id="{7E8E1865-3D8A-09D4-8612-2F9DAED4F447}"/>
              </a:ext>
            </a:extLst>
          </p:cNvPr>
          <p:cNvSpPr txBox="1"/>
          <p:nvPr/>
        </p:nvSpPr>
        <p:spPr>
          <a:xfrm>
            <a:off x="2222938" y="2825566"/>
            <a:ext cx="8745804" cy="2852191"/>
          </a:xfrm>
          <a:prstGeom prst="rect">
            <a:avLst/>
          </a:prstGeom>
          <a:solidFill>
            <a:schemeClr val="bg2"/>
          </a:solidFill>
        </p:spPr>
        <p:txBody>
          <a:bodyPr wrap="square">
            <a:spAutoFit/>
          </a:bodyPr>
          <a:lstStyle/>
          <a:p>
            <a:pPr algn="ctr">
              <a:spcBef>
                <a:spcPts val="1360"/>
              </a:spcBef>
              <a:spcAft>
                <a:spcPts val="363"/>
              </a:spcAft>
            </a:pPr>
            <a:endParaRPr lang="it-IT" sz="4267"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ctr">
              <a:spcBef>
                <a:spcPts val="1360"/>
              </a:spcBef>
              <a:spcAft>
                <a:spcPts val="363"/>
              </a:spcAft>
            </a:pPr>
            <a:r>
              <a:rPr lang="it-IT" sz="4267" b="1" dirty="0">
                <a:solidFill>
                  <a:srgbClr val="002060"/>
                </a:solidFill>
                <a:latin typeface="Arial" panose="020B0604020202020204" pitchFamily="34" charset="0"/>
                <a:ea typeface="Times New Roman" panose="02020603050405020304" pitchFamily="18" charset="0"/>
                <a:cs typeface="Arial" panose="020B0604020202020204" pitchFamily="34" charset="0"/>
              </a:rPr>
              <a:t>Strumenti contrattuali per la flessibilità: opportunità e limiti</a:t>
            </a:r>
          </a:p>
          <a:p>
            <a:pPr algn="ctr">
              <a:spcBef>
                <a:spcPts val="1360"/>
              </a:spcBef>
              <a:spcAft>
                <a:spcPts val="363"/>
              </a:spcAft>
            </a:pPr>
            <a:endParaRPr lang="it-IT" sz="2133"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4" name="Immagine 3">
            <a:extLst>
              <a:ext uri="{FF2B5EF4-FFF2-40B4-BE49-F238E27FC236}">
                <a16:creationId xmlns:a16="http://schemas.microsoft.com/office/drawing/2014/main" id="{9F368294-0018-066F-8E60-C851F453CBD4}"/>
              </a:ext>
            </a:extLst>
          </p:cNvPr>
          <p:cNvPicPr>
            <a:picLocks noChangeAspect="1"/>
          </p:cNvPicPr>
          <p:nvPr/>
        </p:nvPicPr>
        <p:blipFill>
          <a:blip r:embed="rId4"/>
          <a:srcRect b="72295"/>
          <a:stretch>
            <a:fillRect/>
          </a:stretch>
        </p:blipFill>
        <p:spPr>
          <a:xfrm>
            <a:off x="0" y="0"/>
            <a:ext cx="12219526" cy="1509495"/>
          </a:xfrm>
          <a:prstGeom prst="rect">
            <a:avLst/>
          </a:prstGeom>
        </p:spPr>
      </p:pic>
    </p:spTree>
    <p:extLst>
      <p:ext uri="{BB962C8B-B14F-4D97-AF65-F5344CB8AC3E}">
        <p14:creationId xmlns:p14="http://schemas.microsoft.com/office/powerpoint/2010/main" val="971819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CF3D384F-A777-ECA8-13B2-7C2AD14139CA}"/>
              </a:ext>
            </a:extLst>
          </p:cNvPr>
          <p:cNvSpPr>
            <a:spLocks noChangeArrowheads="1"/>
          </p:cNvSpPr>
          <p:nvPr/>
        </p:nvSpPr>
        <p:spPr bwMode="auto">
          <a:xfrm>
            <a:off x="1962943" y="259639"/>
            <a:ext cx="8266113" cy="580338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defTabSz="862300">
              <a:buNone/>
              <a:defRPr/>
            </a:pPr>
            <a:r>
              <a:rPr lang="it-IT" altLang="it-IT" sz="2263" dirty="0">
                <a:solidFill>
                  <a:srgbClr val="002060"/>
                </a:solidFill>
              </a:rPr>
              <a:t>In forza delle genericità della norma è possibile l’</a:t>
            </a:r>
            <a:r>
              <a:rPr lang="it-IT" altLang="ja-JP" sz="2263" dirty="0">
                <a:solidFill>
                  <a:srgbClr val="002060"/>
                </a:solidFill>
              </a:rPr>
              <a:t>assunzione a termine in sostituzione di un lavoratore assente a seguito di una iniziativa del datore di lavoro (inviato ad un corso di formazione o distaccato presso altro datore di lavoro). </a:t>
            </a:r>
          </a:p>
          <a:p>
            <a:pPr algn="just" defTabSz="862300">
              <a:buNone/>
              <a:defRPr/>
            </a:pPr>
            <a:r>
              <a:rPr lang="it-IT" altLang="it-IT" sz="2263" dirty="0">
                <a:solidFill>
                  <a:srgbClr val="002060"/>
                </a:solidFill>
              </a:rPr>
              <a:t>Del tutto pacifico il </a:t>
            </a:r>
            <a:r>
              <a:rPr lang="it-IT" altLang="it-IT" sz="2263" b="1" i="1" dirty="0">
                <a:solidFill>
                  <a:srgbClr val="002060"/>
                </a:solidFill>
                <a:effectLst>
                  <a:outerShdw blurRad="38100" dist="38100" dir="2700000" algn="tl">
                    <a:srgbClr val="000000">
                      <a:alpha val="43137"/>
                    </a:srgbClr>
                  </a:outerShdw>
                </a:effectLst>
              </a:rPr>
              <a:t>c.d</a:t>
            </a:r>
            <a:r>
              <a:rPr lang="it-IT" altLang="it-IT" sz="2263" b="1" dirty="0">
                <a:solidFill>
                  <a:srgbClr val="002060"/>
                </a:solidFill>
                <a:effectLst>
                  <a:outerShdw blurRad="38100" dist="38100" dir="2700000" algn="tl">
                    <a:srgbClr val="000000">
                      <a:alpha val="43137"/>
                    </a:srgbClr>
                  </a:outerShdw>
                </a:effectLst>
              </a:rPr>
              <a:t>. </a:t>
            </a:r>
            <a:r>
              <a:rPr lang="ja-JP" altLang="it-IT" sz="2263" b="1" dirty="0">
                <a:solidFill>
                  <a:srgbClr val="002060"/>
                </a:solidFill>
                <a:effectLst>
                  <a:outerShdw blurRad="38100" dist="38100" dir="2700000" algn="tl">
                    <a:srgbClr val="000000">
                      <a:alpha val="43137"/>
                    </a:srgbClr>
                  </a:outerShdw>
                </a:effectLst>
              </a:rPr>
              <a:t>“</a:t>
            </a:r>
            <a:r>
              <a:rPr lang="it-IT" altLang="ja-JP" sz="2263" b="1" dirty="0">
                <a:solidFill>
                  <a:srgbClr val="002060"/>
                </a:solidFill>
                <a:effectLst>
                  <a:outerShdw blurRad="38100" dist="38100" dir="2700000" algn="tl">
                    <a:srgbClr val="000000">
                      <a:alpha val="43137"/>
                    </a:srgbClr>
                  </a:outerShdw>
                </a:effectLst>
              </a:rPr>
              <a:t>scorrimento</a:t>
            </a:r>
            <a:r>
              <a:rPr lang="ja-JP" altLang="it-IT" sz="2263" b="1" dirty="0">
                <a:solidFill>
                  <a:srgbClr val="002060"/>
                </a:solidFill>
                <a:effectLst>
                  <a:outerShdw blurRad="38100" dist="38100" dir="2700000" algn="tl">
                    <a:srgbClr val="000000">
                      <a:alpha val="43137"/>
                    </a:srgbClr>
                  </a:outerShdw>
                </a:effectLst>
              </a:rPr>
              <a:t>”</a:t>
            </a:r>
            <a:r>
              <a:rPr lang="it-IT" altLang="ja-JP" sz="2263" dirty="0">
                <a:solidFill>
                  <a:srgbClr val="002060"/>
                </a:solidFill>
              </a:rPr>
              <a:t>, per cui </a:t>
            </a:r>
            <a:r>
              <a:rPr lang="it-IT" altLang="ja-JP" sz="2263" u="sng" dirty="0">
                <a:solidFill>
                  <a:srgbClr val="002060"/>
                </a:solidFill>
                <a:effectLst>
                  <a:outerShdw blurRad="38100" dist="38100" dir="2700000" algn="tl">
                    <a:srgbClr val="000000">
                      <a:alpha val="43137"/>
                    </a:srgbClr>
                  </a:outerShdw>
                </a:effectLst>
              </a:rPr>
              <a:t>il sostituto non deve occupare necessariamente il posto dell’assente</a:t>
            </a:r>
            <a:r>
              <a:rPr lang="it-IT" altLang="ja-JP" sz="2263" dirty="0">
                <a:solidFill>
                  <a:srgbClr val="002060"/>
                </a:solidFill>
              </a:rPr>
              <a:t>, ma può sostituire un altro dipendente che va al posto del lavoratore da sostituire lasciando </a:t>
            </a:r>
            <a:r>
              <a:rPr lang="it-IT" altLang="ja-JP" sz="2263" dirty="0">
                <a:solidFill>
                  <a:srgbClr val="002060"/>
                </a:solidFill>
                <a:effectLst>
                  <a:outerShdw blurRad="38100" dist="38100" dir="2700000" algn="tl">
                    <a:srgbClr val="000000">
                      <a:alpha val="43137"/>
                    </a:srgbClr>
                  </a:outerShdw>
                </a:effectLst>
              </a:rPr>
              <a:t>libero il proprio posto di lavoro</a:t>
            </a:r>
            <a:r>
              <a:rPr lang="it-IT" altLang="ja-JP" sz="2263" dirty="0">
                <a:solidFill>
                  <a:srgbClr val="002060"/>
                </a:solidFill>
              </a:rPr>
              <a:t>, purché </a:t>
            </a:r>
            <a:r>
              <a:rPr lang="it-IT" altLang="ja-JP" sz="2263" b="1" dirty="0">
                <a:solidFill>
                  <a:srgbClr val="002060"/>
                </a:solidFill>
                <a:effectLst>
                  <a:outerShdw blurRad="38100" dist="38100" dir="2700000" algn="tl">
                    <a:srgbClr val="000000">
                      <a:alpha val="43137"/>
                    </a:srgbClr>
                  </a:outerShdw>
                </a:effectLst>
              </a:rPr>
              <a:t>esista una coerenza </a:t>
            </a:r>
            <a:r>
              <a:rPr lang="it-IT" altLang="ja-JP" sz="2263" dirty="0">
                <a:solidFill>
                  <a:srgbClr val="002060"/>
                </a:solidFill>
              </a:rPr>
              <a:t>nella catena delle sostituzioni. Nell’assunzione per ragioni sostitutive, </a:t>
            </a:r>
            <a:r>
              <a:rPr lang="it-IT" altLang="ja-JP" sz="2263" dirty="0">
                <a:solidFill>
                  <a:srgbClr val="002060"/>
                </a:solidFill>
                <a:effectLst>
                  <a:outerShdw blurRad="38100" dist="38100" dir="2700000" algn="tl">
                    <a:srgbClr val="000000">
                      <a:alpha val="43137"/>
                    </a:srgbClr>
                  </a:outerShdw>
                </a:effectLst>
              </a:rPr>
              <a:t>l’apposizione del termine può risultare anche indirettamente</a:t>
            </a:r>
            <a:r>
              <a:rPr lang="it-IT" altLang="ja-JP" sz="2263" dirty="0">
                <a:solidFill>
                  <a:srgbClr val="002060"/>
                </a:solidFill>
              </a:rPr>
              <a:t>, con mero rinvio al momento del rientro del lavoratore da sostituire. </a:t>
            </a:r>
          </a:p>
          <a:p>
            <a:pPr algn="just" defTabSz="862300">
              <a:buNone/>
              <a:defRPr/>
            </a:pPr>
            <a:r>
              <a:rPr lang="it-IT" altLang="it-IT" sz="2263" dirty="0">
                <a:solidFill>
                  <a:srgbClr val="002060"/>
                </a:solidFill>
              </a:rPr>
              <a:t>Neppure sembra indispensabile l'indicazione nominativa del lavoratore sostituito nel contratto del sostituto assunto a tempo determinato, fermo restando l'obbligo per il datore di lavoro di assicurare la prova dell'effettiva esigenza sostitutiva.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a:extLst>
              <a:ext uri="{FF2B5EF4-FFF2-40B4-BE49-F238E27FC236}">
                <a16:creationId xmlns:a16="http://schemas.microsoft.com/office/drawing/2014/main" id="{F8A36AE7-633D-B0C0-8251-A1D1953268C4}"/>
              </a:ext>
            </a:extLst>
          </p:cNvPr>
          <p:cNvSpPr txBox="1">
            <a:spLocks noChangeArrowheads="1"/>
          </p:cNvSpPr>
          <p:nvPr/>
        </p:nvSpPr>
        <p:spPr bwMode="auto">
          <a:xfrm>
            <a:off x="3586164" y="1946275"/>
            <a:ext cx="184731" cy="44057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862300">
              <a:spcBef>
                <a:spcPct val="0"/>
              </a:spcBef>
              <a:buNone/>
              <a:defRPr/>
            </a:pPr>
            <a:endParaRPr lang="it-IT" altLang="it-IT" sz="2263">
              <a:solidFill>
                <a:srgbClr val="000066"/>
              </a:solidFill>
              <a:latin typeface="Goudy Old Style" panose="02020502050305020303" pitchFamily="18" charset="77"/>
            </a:endParaRPr>
          </a:p>
        </p:txBody>
      </p:sp>
      <p:sp>
        <p:nvSpPr>
          <p:cNvPr id="7" name="Rectangle 2">
            <a:extLst>
              <a:ext uri="{FF2B5EF4-FFF2-40B4-BE49-F238E27FC236}">
                <a16:creationId xmlns:a16="http://schemas.microsoft.com/office/drawing/2014/main" id="{A17811BB-50BE-736D-6B34-701BDC622586}"/>
              </a:ext>
            </a:extLst>
          </p:cNvPr>
          <p:cNvSpPr txBox="1">
            <a:spLocks noChangeArrowheads="1"/>
          </p:cNvSpPr>
          <p:nvPr/>
        </p:nvSpPr>
        <p:spPr bwMode="auto">
          <a:xfrm>
            <a:off x="1803400" y="346075"/>
            <a:ext cx="8623300" cy="668338"/>
          </a:xfrm>
          <a:prstGeom prst="rect">
            <a:avLst/>
          </a:prstGeom>
          <a:noFill/>
          <a:ln w="9525">
            <a:noFill/>
            <a:miter lim="800000"/>
            <a:headEnd/>
            <a:tailEnd/>
          </a:ln>
        </p:spPr>
        <p:txBody>
          <a:bodyPr lIns="0" tIns="0" rIns="0" bIns="0"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defTabSz="862300">
              <a:defRPr/>
            </a:pPr>
            <a:r>
              <a:rPr lang="it-IT" altLang="it-IT" sz="2400" b="1" i="1" dirty="0">
                <a:solidFill>
                  <a:srgbClr val="C00000"/>
                </a:solidFill>
                <a:effectLst>
                  <a:outerShdw blurRad="38100" dist="38100" dir="2700000" algn="tl">
                    <a:srgbClr val="000000">
                      <a:alpha val="43137"/>
                    </a:srgbClr>
                  </a:outerShdw>
                </a:effectLst>
                <a:highlight>
                  <a:srgbClr val="FFFF00"/>
                </a:highlight>
              </a:rPr>
              <a:t>Proroghe e rinnovi senza causali</a:t>
            </a:r>
          </a:p>
          <a:p>
            <a:pPr algn="ctr" defTabSz="862300">
              <a:defRPr/>
            </a:pPr>
            <a:r>
              <a:rPr lang="it-IT" sz="2641" b="1" dirty="0">
                <a:solidFill>
                  <a:srgbClr val="C00000"/>
                </a:solidFill>
                <a:effectLst>
                  <a:outerShdw blurRad="38100" dist="38100" dir="2700000" algn="tl">
                    <a:srgbClr val="DDDDDD"/>
                  </a:outerShdw>
                </a:effectLst>
              </a:rPr>
              <a:t>Art. 19, comma 4, </a:t>
            </a:r>
            <a:r>
              <a:rPr lang="it-IT" sz="2641" b="1" dirty="0" err="1">
                <a:solidFill>
                  <a:srgbClr val="C00000"/>
                </a:solidFill>
                <a:effectLst>
                  <a:outerShdw blurRad="38100" dist="38100" dir="2700000" algn="tl">
                    <a:srgbClr val="DDDDDD"/>
                  </a:outerShdw>
                </a:effectLst>
              </a:rPr>
              <a:t>D.Lgs.</a:t>
            </a:r>
            <a:r>
              <a:rPr lang="it-IT" sz="2641" b="1" dirty="0">
                <a:solidFill>
                  <a:srgbClr val="C00000"/>
                </a:solidFill>
                <a:effectLst>
                  <a:outerShdw blurRad="38100" dist="38100" dir="2700000" algn="tl">
                    <a:srgbClr val="DDDDDD"/>
                  </a:outerShdw>
                </a:effectLst>
              </a:rPr>
              <a:t> n. 81/2015 </a:t>
            </a:r>
          </a:p>
          <a:p>
            <a:pPr algn="ctr" defTabSz="862300">
              <a:defRPr/>
            </a:pPr>
            <a:r>
              <a:rPr lang="it-IT" sz="2263" b="1" dirty="0" err="1">
                <a:solidFill>
                  <a:srgbClr val="C00000"/>
                </a:solidFill>
                <a:effectLst>
                  <a:outerShdw blurRad="38100" dist="38100" dir="2700000" algn="tl">
                    <a:srgbClr val="DDDDDD"/>
                  </a:outerShdw>
                </a:effectLst>
              </a:rPr>
              <a:t>modif</a:t>
            </a:r>
            <a:r>
              <a:rPr lang="it-IT" sz="2263" b="1" dirty="0">
                <a:solidFill>
                  <a:srgbClr val="C00000"/>
                </a:solidFill>
                <a:effectLst>
                  <a:outerShdw blurRad="38100" dist="38100" dir="2700000" algn="tl">
                    <a:srgbClr val="DDDDDD"/>
                  </a:outerShdw>
                </a:effectLst>
              </a:rPr>
              <a:t>. da art. 24 D.L. n. 48/2023, </a:t>
            </a:r>
            <a:r>
              <a:rPr lang="it-IT" sz="2263" b="1" dirty="0" err="1">
                <a:solidFill>
                  <a:srgbClr val="C00000"/>
                </a:solidFill>
                <a:effectLst>
                  <a:outerShdw blurRad="38100" dist="38100" dir="2700000" algn="tl">
                    <a:srgbClr val="DDDDDD"/>
                  </a:outerShdw>
                </a:effectLst>
              </a:rPr>
              <a:t>conv</a:t>
            </a:r>
            <a:r>
              <a:rPr lang="it-IT" sz="2263" b="1" dirty="0">
                <a:solidFill>
                  <a:srgbClr val="C00000"/>
                </a:solidFill>
                <a:effectLst>
                  <a:outerShdw blurRad="38100" dist="38100" dir="2700000" algn="tl">
                    <a:srgbClr val="DDDDDD"/>
                  </a:outerShdw>
                </a:effectLst>
              </a:rPr>
              <a:t>. L. n. 85/2023</a:t>
            </a:r>
          </a:p>
        </p:txBody>
      </p:sp>
      <p:pic>
        <p:nvPicPr>
          <p:cNvPr id="44036" name="Immagine 5">
            <a:extLst>
              <a:ext uri="{FF2B5EF4-FFF2-40B4-BE49-F238E27FC236}">
                <a16:creationId xmlns:a16="http://schemas.microsoft.com/office/drawing/2014/main" id="{BCC89A43-2060-3C17-3E6E-361478BB6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883" b="82552"/>
          <a:stretch>
            <a:fillRect/>
          </a:stretch>
        </p:blipFill>
        <p:spPr bwMode="auto">
          <a:xfrm>
            <a:off x="2382839" y="1219200"/>
            <a:ext cx="7924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a:extLst>
              <a:ext uri="{FF2B5EF4-FFF2-40B4-BE49-F238E27FC236}">
                <a16:creationId xmlns:a16="http://schemas.microsoft.com/office/drawing/2014/main" id="{422ED9E4-8711-BEA1-75B2-B433FE9F4E1A}"/>
              </a:ext>
            </a:extLst>
          </p:cNvPr>
          <p:cNvSpPr/>
          <p:nvPr/>
        </p:nvSpPr>
        <p:spPr bwMode="auto">
          <a:xfrm>
            <a:off x="6308437" y="1824542"/>
            <a:ext cx="3910302" cy="2893100"/>
          </a:xfrm>
          <a:prstGeom prst="rect">
            <a:avLst/>
          </a:prstGeom>
          <a:ln w="952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spAutoFit/>
          </a:bodyPr>
          <a:lstStyle/>
          <a:p>
            <a:pPr algn="just">
              <a:defRPr/>
            </a:pPr>
            <a:r>
              <a:rPr lang="it-IT" sz="1300" b="1" dirty="0">
                <a:solidFill>
                  <a:schemeClr val="tx1"/>
                </a:solidFill>
                <a:latin typeface="Book Antiqua" panose="02040602050305030304" pitchFamily="18" charset="0"/>
                <a:cs typeface="Times New Roman" panose="02020603050405020304" pitchFamily="18" charset="0"/>
              </a:rPr>
              <a:t> 4. Con l'eccezione dei rapporti di lavoro di durata non superiore a dodici giorni, l'apposizione del termine al  contratto  è  priva  di effetto se non risulta da atto scritto,  una  copia  del  quale  deve essere consegnata dal datore di lavoro  al  lavoratore  entro  cinque giorni  lavorativi  dall'inizio  della  prestazione.  L'atto  scritto contiene, in caso di rinnovo, la specificazione delle esigenze di cui al comma 1 in base alle quali è stipulato; </a:t>
            </a:r>
            <a:r>
              <a:rPr lang="it-IT" sz="1300" b="1" dirty="0">
                <a:solidFill>
                  <a:schemeClr val="tx1"/>
                </a:solidFill>
                <a:highlight>
                  <a:srgbClr val="FFFF00"/>
                </a:highlight>
                <a:latin typeface="Book Antiqua" panose="02040602050305030304" pitchFamily="18" charset="0"/>
                <a:cs typeface="Times New Roman" panose="02020603050405020304" pitchFamily="18" charset="0"/>
              </a:rPr>
              <a:t>in caso di proroga e di rinnovo dello stesso rapporto tale indicazione è  necessaria  solo quando il termine complessivo eccede i dodici mesi</a:t>
            </a:r>
            <a:r>
              <a:rPr lang="it-IT" sz="1300" b="1" dirty="0">
                <a:solidFill>
                  <a:schemeClr val="tx1"/>
                </a:solidFill>
                <a:latin typeface="Book Antiqua" panose="02040602050305030304" pitchFamily="18" charset="0"/>
                <a:cs typeface="Times New Roman" panose="02020603050405020304" pitchFamily="18" charset="0"/>
              </a:rPr>
              <a:t>.</a:t>
            </a:r>
          </a:p>
          <a:p>
            <a:pPr algn="just">
              <a:defRPr/>
            </a:pPr>
            <a:endParaRPr lang="it-IT" sz="1300" b="1" dirty="0">
              <a:solidFill>
                <a:schemeClr val="tx1"/>
              </a:solidFill>
              <a:latin typeface="Book Antiqua" panose="02040602050305030304" pitchFamily="18" charset="0"/>
              <a:cs typeface="Times New Roman" panose="02020603050405020304" pitchFamily="18" charset="0"/>
            </a:endParaRPr>
          </a:p>
        </p:txBody>
      </p:sp>
      <p:sp>
        <p:nvSpPr>
          <p:cNvPr id="2" name="Rettangolo 1">
            <a:extLst>
              <a:ext uri="{FF2B5EF4-FFF2-40B4-BE49-F238E27FC236}">
                <a16:creationId xmlns:a16="http://schemas.microsoft.com/office/drawing/2014/main" id="{7F97B4AB-0991-D85A-9B61-C016387D9B81}"/>
              </a:ext>
            </a:extLst>
          </p:cNvPr>
          <p:cNvSpPr/>
          <p:nvPr/>
        </p:nvSpPr>
        <p:spPr bwMode="auto">
          <a:xfrm>
            <a:off x="2398713" y="1824039"/>
            <a:ext cx="3910012" cy="2893100"/>
          </a:xfrm>
          <a:prstGeom prst="rect">
            <a:avLst/>
          </a:prstGeom>
          <a:ln w="952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spAutoFit/>
          </a:bodyPr>
          <a:lstStyle/>
          <a:p>
            <a:pPr algn="just">
              <a:defRPr/>
            </a:pPr>
            <a:r>
              <a:rPr lang="it-IT" sz="1300" b="1" dirty="0">
                <a:solidFill>
                  <a:schemeClr val="tx1"/>
                </a:solidFill>
                <a:latin typeface="Book Antiqua" panose="02040602050305030304" pitchFamily="18" charset="0"/>
                <a:cs typeface="Times New Roman" panose="02020603050405020304" pitchFamily="18" charset="0"/>
              </a:rPr>
              <a:t>4. Con l'eccezione dei rapporti di lavoro di durata non superiore a dodici giorni, l'apposizione del termine al  contratto  è  priva  di effetto se non risulta da atto scritto,  una  copia  del  quale  deve</a:t>
            </a:r>
          </a:p>
          <a:p>
            <a:pPr algn="just">
              <a:defRPr/>
            </a:pPr>
            <a:r>
              <a:rPr lang="it-IT" sz="1300" b="1" dirty="0">
                <a:solidFill>
                  <a:schemeClr val="tx1"/>
                </a:solidFill>
                <a:latin typeface="Book Antiqua" panose="02040602050305030304" pitchFamily="18" charset="0"/>
                <a:cs typeface="Times New Roman" panose="02020603050405020304" pitchFamily="18" charset="0"/>
              </a:rPr>
              <a:t>essere consegnata dal datore di lavoro  al  lavoratore  entro  cinque giorni  lavorativi  dall'inizio  della  prestazione.  L'atto  scritto contiene, in caso di rinnovo, la specificazione delle esigenze di cui al comma 1 in base alle quali è stipulato; in caso di proroga  dello stesso rapporto tale indicazione è necessaria solo quando il termine complessivo eccede i dodici mesi.</a:t>
            </a:r>
          </a:p>
          <a:p>
            <a:pPr algn="just">
              <a:defRPr/>
            </a:pPr>
            <a:endParaRPr lang="it-IT" sz="1300" b="1" dirty="0">
              <a:solidFill>
                <a:schemeClr val="tx1"/>
              </a:solidFill>
              <a:latin typeface="Book Antiqua" panose="0204060205030503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a:extLst>
              <a:ext uri="{FF2B5EF4-FFF2-40B4-BE49-F238E27FC236}">
                <a16:creationId xmlns:a16="http://schemas.microsoft.com/office/drawing/2014/main" id="{C6F2B770-DC9B-5454-27A0-321DE78C5791}"/>
              </a:ext>
            </a:extLst>
          </p:cNvPr>
          <p:cNvSpPr txBox="1">
            <a:spLocks noChangeArrowheads="1"/>
          </p:cNvSpPr>
          <p:nvPr/>
        </p:nvSpPr>
        <p:spPr bwMode="auto">
          <a:xfrm>
            <a:off x="3465514" y="2676525"/>
            <a:ext cx="184731" cy="44057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862300">
              <a:spcBef>
                <a:spcPct val="0"/>
              </a:spcBef>
              <a:buNone/>
              <a:defRPr/>
            </a:pPr>
            <a:endParaRPr lang="it-IT" altLang="it-IT" sz="2263">
              <a:solidFill>
                <a:srgbClr val="000066"/>
              </a:solidFill>
              <a:latin typeface="Goudy Old Style" panose="02020502050305020303" pitchFamily="18" charset="77"/>
            </a:endParaRPr>
          </a:p>
        </p:txBody>
      </p:sp>
      <p:sp>
        <p:nvSpPr>
          <p:cNvPr id="7" name="Rectangle 2">
            <a:extLst>
              <a:ext uri="{FF2B5EF4-FFF2-40B4-BE49-F238E27FC236}">
                <a16:creationId xmlns:a16="http://schemas.microsoft.com/office/drawing/2014/main" id="{C791982D-A4F0-5848-6C5A-05D9B56CFBA2}"/>
              </a:ext>
            </a:extLst>
          </p:cNvPr>
          <p:cNvSpPr txBox="1">
            <a:spLocks noChangeArrowheads="1"/>
          </p:cNvSpPr>
          <p:nvPr/>
        </p:nvSpPr>
        <p:spPr bwMode="auto">
          <a:xfrm>
            <a:off x="1597891" y="654900"/>
            <a:ext cx="9022196" cy="668338"/>
          </a:xfrm>
          <a:prstGeom prst="rect">
            <a:avLst/>
          </a:prstGeom>
          <a:noFill/>
          <a:ln w="9525">
            <a:noFill/>
            <a:miter lim="800000"/>
            <a:headEnd/>
            <a:tailEnd/>
          </a:ln>
        </p:spPr>
        <p:txBody>
          <a:bodyPr lIns="0" tIns="0" rIns="0" bIns="0"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defTabSz="862300">
              <a:defRPr/>
            </a:pPr>
            <a:r>
              <a:rPr lang="it-IT" altLang="it-IT" sz="2400" b="1" i="1" dirty="0">
                <a:solidFill>
                  <a:srgbClr val="C00000"/>
                </a:solidFill>
                <a:effectLst>
                  <a:outerShdw blurRad="38100" dist="38100" dir="2700000" algn="tl">
                    <a:srgbClr val="000000">
                      <a:alpha val="43137"/>
                    </a:srgbClr>
                  </a:outerShdw>
                </a:effectLst>
                <a:highlight>
                  <a:srgbClr val="FFFF00"/>
                </a:highlight>
              </a:rPr>
              <a:t>Proroghe e rinnovi senza causali</a:t>
            </a:r>
          </a:p>
          <a:p>
            <a:pPr algn="ctr" defTabSz="862300">
              <a:defRPr/>
            </a:pPr>
            <a:endParaRPr lang="it-IT" sz="2641" b="1" dirty="0">
              <a:solidFill>
                <a:srgbClr val="C00000"/>
              </a:solidFill>
              <a:effectLst>
                <a:outerShdw blurRad="38100" dist="38100" dir="2700000" algn="tl">
                  <a:srgbClr val="DDDDDD"/>
                </a:outerShdw>
              </a:effectLst>
            </a:endParaRPr>
          </a:p>
          <a:p>
            <a:pPr algn="ctr" defTabSz="862300">
              <a:defRPr/>
            </a:pPr>
            <a:r>
              <a:rPr lang="it-IT" sz="2641" b="1" dirty="0">
                <a:solidFill>
                  <a:srgbClr val="C00000"/>
                </a:solidFill>
                <a:effectLst>
                  <a:outerShdw blurRad="38100" dist="38100" dir="2700000" algn="tl">
                    <a:srgbClr val="DDDDDD"/>
                  </a:outerShdw>
                </a:effectLst>
              </a:rPr>
              <a:t>Art. 21, </a:t>
            </a:r>
            <a:r>
              <a:rPr lang="it-IT" sz="2641" b="1" dirty="0" err="1">
                <a:solidFill>
                  <a:srgbClr val="C00000"/>
                </a:solidFill>
                <a:effectLst>
                  <a:outerShdw blurRad="38100" dist="38100" dir="2700000" algn="tl">
                    <a:srgbClr val="DDDDDD"/>
                  </a:outerShdw>
                </a:effectLst>
              </a:rPr>
              <a:t>D.Lgs.</a:t>
            </a:r>
            <a:r>
              <a:rPr lang="it-IT" sz="2641" b="1" dirty="0">
                <a:solidFill>
                  <a:srgbClr val="C00000"/>
                </a:solidFill>
                <a:effectLst>
                  <a:outerShdw blurRad="38100" dist="38100" dir="2700000" algn="tl">
                    <a:srgbClr val="DDDDDD"/>
                  </a:outerShdw>
                </a:effectLst>
              </a:rPr>
              <a:t> n. 81/2015 </a:t>
            </a:r>
          </a:p>
          <a:p>
            <a:pPr algn="ctr" defTabSz="862300">
              <a:defRPr/>
            </a:pPr>
            <a:r>
              <a:rPr lang="it-IT" sz="2263" b="1" dirty="0" err="1">
                <a:solidFill>
                  <a:srgbClr val="C00000"/>
                </a:solidFill>
                <a:effectLst>
                  <a:outerShdw blurRad="38100" dist="38100" dir="2700000" algn="tl">
                    <a:srgbClr val="DDDDDD"/>
                  </a:outerShdw>
                </a:effectLst>
              </a:rPr>
              <a:t>modif</a:t>
            </a:r>
            <a:r>
              <a:rPr lang="it-IT" sz="2263" b="1" dirty="0">
                <a:solidFill>
                  <a:srgbClr val="C00000"/>
                </a:solidFill>
                <a:effectLst>
                  <a:outerShdw blurRad="38100" dist="38100" dir="2700000" algn="tl">
                    <a:srgbClr val="DDDDDD"/>
                  </a:outerShdw>
                </a:effectLst>
              </a:rPr>
              <a:t>. da art. 24 D.L. n. 48/2023, </a:t>
            </a:r>
            <a:r>
              <a:rPr lang="it-IT" sz="2263" b="1" dirty="0" err="1">
                <a:solidFill>
                  <a:srgbClr val="C00000"/>
                </a:solidFill>
                <a:effectLst>
                  <a:outerShdw blurRad="38100" dist="38100" dir="2700000" algn="tl">
                    <a:srgbClr val="DDDDDD"/>
                  </a:outerShdw>
                </a:effectLst>
              </a:rPr>
              <a:t>conv</a:t>
            </a:r>
            <a:r>
              <a:rPr lang="it-IT" sz="2263" b="1" dirty="0">
                <a:solidFill>
                  <a:srgbClr val="C00000"/>
                </a:solidFill>
                <a:effectLst>
                  <a:outerShdw blurRad="38100" dist="38100" dir="2700000" algn="tl">
                    <a:srgbClr val="DDDDDD"/>
                  </a:outerShdw>
                </a:effectLst>
              </a:rPr>
              <a:t>. L. n. 85/2023</a:t>
            </a:r>
          </a:p>
        </p:txBody>
      </p:sp>
      <p:pic>
        <p:nvPicPr>
          <p:cNvPr id="45060" name="Immagine 5">
            <a:extLst>
              <a:ext uri="{FF2B5EF4-FFF2-40B4-BE49-F238E27FC236}">
                <a16:creationId xmlns:a16="http://schemas.microsoft.com/office/drawing/2014/main" id="{A1DF5392-62FB-B9F9-DE7B-FE629048E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883" b="82552"/>
          <a:stretch>
            <a:fillRect/>
          </a:stretch>
        </p:blipFill>
        <p:spPr bwMode="auto">
          <a:xfrm>
            <a:off x="2262188" y="1949450"/>
            <a:ext cx="7924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a:extLst>
              <a:ext uri="{FF2B5EF4-FFF2-40B4-BE49-F238E27FC236}">
                <a16:creationId xmlns:a16="http://schemas.microsoft.com/office/drawing/2014/main" id="{975BE478-63C2-FDF9-9312-2AF4FBCC4C02}"/>
              </a:ext>
            </a:extLst>
          </p:cNvPr>
          <p:cNvSpPr/>
          <p:nvPr/>
        </p:nvSpPr>
        <p:spPr bwMode="auto">
          <a:xfrm>
            <a:off x="6188369" y="2554214"/>
            <a:ext cx="3910302" cy="2693045"/>
          </a:xfrm>
          <a:prstGeom prst="rect">
            <a:avLst/>
          </a:prstGeom>
          <a:ln w="952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spAutoFit/>
          </a:bodyPr>
          <a:lstStyle/>
          <a:p>
            <a:pPr algn="just">
              <a:defRPr/>
            </a:pPr>
            <a:r>
              <a:rPr lang="it-IT" sz="1300" b="1" dirty="0">
                <a:solidFill>
                  <a:schemeClr val="tx1"/>
                </a:solidFill>
                <a:latin typeface="Book Antiqua" panose="02040602050305030304" pitchFamily="18" charset="0"/>
                <a:cs typeface="Times New Roman" panose="02020603050405020304" pitchFamily="18" charset="0"/>
              </a:rPr>
              <a:t>01. </a:t>
            </a:r>
            <a:r>
              <a:rPr lang="it-IT" sz="1300" b="1" dirty="0">
                <a:solidFill>
                  <a:schemeClr val="tx1"/>
                </a:solidFill>
                <a:highlight>
                  <a:srgbClr val="FFFF00"/>
                </a:highlight>
                <a:latin typeface="Book Antiqua" panose="02040602050305030304" pitchFamily="18" charset="0"/>
                <a:cs typeface="Times New Roman" panose="02020603050405020304" pitchFamily="18" charset="0"/>
              </a:rPr>
              <a:t>Il contratto può essere prorogato  e  rinnovato  liberamente nei primi dodici mesi </a:t>
            </a:r>
            <a:r>
              <a:rPr lang="it-IT" sz="1300" b="1" dirty="0">
                <a:solidFill>
                  <a:schemeClr val="tx1"/>
                </a:solidFill>
                <a:latin typeface="Book Antiqua" panose="02040602050305030304" pitchFamily="18" charset="0"/>
                <a:cs typeface="Times New Roman" panose="02020603050405020304" pitchFamily="18" charset="0"/>
              </a:rPr>
              <a:t>e,  successivamente,  solo  in  presenza  delle condizioni di cui all’articolo 19, comma 1. In caso  di  violazione di quanto  disposto  dal  primo periodo,  il  contratto  si trasforma  in  contratto  a  tempo  indeterminato.  I  contratti  per attività stagionali, di  cui  al  comma  2  del  presente  articolo, possono  essere  rinnovati  o  prorogati  anche  in   assenza   delle condizioni di cui all'articolo 19, comma 1.</a:t>
            </a:r>
          </a:p>
          <a:p>
            <a:pPr algn="just">
              <a:defRPr/>
            </a:pPr>
            <a:endParaRPr lang="it-IT" sz="1300" b="1" dirty="0">
              <a:solidFill>
                <a:schemeClr val="tx1"/>
              </a:solidFill>
              <a:latin typeface="Book Antiqua" panose="02040602050305030304" pitchFamily="18" charset="0"/>
              <a:cs typeface="Times New Roman" panose="02020603050405020304" pitchFamily="18" charset="0"/>
            </a:endParaRPr>
          </a:p>
          <a:p>
            <a:pPr algn="just">
              <a:defRPr/>
            </a:pPr>
            <a:endParaRPr lang="it-IT" sz="1300" b="1" dirty="0">
              <a:solidFill>
                <a:schemeClr val="tx1"/>
              </a:solidFill>
              <a:latin typeface="Book Antiqua" panose="02040602050305030304" pitchFamily="18" charset="0"/>
              <a:cs typeface="Times New Roman" panose="02020603050405020304" pitchFamily="18" charset="0"/>
            </a:endParaRPr>
          </a:p>
        </p:txBody>
      </p:sp>
      <p:sp>
        <p:nvSpPr>
          <p:cNvPr id="2" name="Rettangolo 1">
            <a:extLst>
              <a:ext uri="{FF2B5EF4-FFF2-40B4-BE49-F238E27FC236}">
                <a16:creationId xmlns:a16="http://schemas.microsoft.com/office/drawing/2014/main" id="{8F66F609-EE26-9EEE-10E6-72827C454191}"/>
              </a:ext>
            </a:extLst>
          </p:cNvPr>
          <p:cNvSpPr/>
          <p:nvPr/>
        </p:nvSpPr>
        <p:spPr bwMode="auto">
          <a:xfrm>
            <a:off x="2278063" y="2554289"/>
            <a:ext cx="3910012" cy="2693045"/>
          </a:xfrm>
          <a:prstGeom prst="rect">
            <a:avLst/>
          </a:prstGeom>
          <a:ln w="952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spAutoFit/>
          </a:bodyPr>
          <a:lstStyle/>
          <a:p>
            <a:pPr algn="just">
              <a:defRPr/>
            </a:pPr>
            <a:r>
              <a:rPr lang="it-IT" sz="1300" b="1" dirty="0">
                <a:solidFill>
                  <a:schemeClr val="tx1"/>
                </a:solidFill>
                <a:latin typeface="Book Antiqua" panose="02040602050305030304" pitchFamily="18" charset="0"/>
                <a:cs typeface="Times New Roman" panose="02020603050405020304" pitchFamily="18" charset="0"/>
              </a:rPr>
              <a:t>01.  Il  contratto  può  essere  rinnovato  solo  a  fronte  delle condizioni di cui all'articolo 19, comma 1. Il contratto può  essere prorogato liberamente nei primi dodici mesi e, successivamente,  solo in presenza delle condizioni di cui all'articolo 19, comma 1. In caso</a:t>
            </a:r>
          </a:p>
          <a:p>
            <a:pPr algn="just">
              <a:defRPr/>
            </a:pPr>
            <a:r>
              <a:rPr lang="it-IT" sz="1300" b="1" dirty="0">
                <a:solidFill>
                  <a:schemeClr val="tx1"/>
                </a:solidFill>
                <a:latin typeface="Book Antiqua" panose="02040602050305030304" pitchFamily="18" charset="0"/>
                <a:cs typeface="Times New Roman" panose="02020603050405020304" pitchFamily="18" charset="0"/>
              </a:rPr>
              <a:t>di violazione di quanto disposto dal primo e dal secondo periodo,  il contratto  si  trasforma  in  contratto  a  tempo  indeterminato.   I contratti per attività stagionali, di cui al comma  2  del  presente articolo, possono essere rinnovati o prorogati anche in assenza delle condizioni di cui all'articolo 19, comma 1.</a:t>
            </a:r>
          </a:p>
        </p:txBody>
      </p:sp>
      <p:sp>
        <p:nvSpPr>
          <p:cNvPr id="3" name="Rettangolo 2">
            <a:extLst>
              <a:ext uri="{FF2B5EF4-FFF2-40B4-BE49-F238E27FC236}">
                <a16:creationId xmlns:a16="http://schemas.microsoft.com/office/drawing/2014/main" id="{F677073A-ED04-312E-EF90-1CBC43BCB9C5}"/>
              </a:ext>
            </a:extLst>
          </p:cNvPr>
          <p:cNvSpPr/>
          <p:nvPr/>
        </p:nvSpPr>
        <p:spPr bwMode="auto">
          <a:xfrm>
            <a:off x="2278063" y="2030025"/>
            <a:ext cx="7820025" cy="31034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nchor="ctr">
            <a:spAutoFit/>
          </a:bodyPr>
          <a:lstStyle/>
          <a:p>
            <a:pPr algn="ctr">
              <a:lnSpc>
                <a:spcPts val="1680"/>
              </a:lnSpc>
              <a:defRPr/>
            </a:pPr>
            <a:r>
              <a:rPr lang="it-IT" sz="1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ARTICOLO 21 – PROROGHE E RINNOVI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a:extLst>
              <a:ext uri="{FF2B5EF4-FFF2-40B4-BE49-F238E27FC236}">
                <a16:creationId xmlns:a16="http://schemas.microsoft.com/office/drawing/2014/main" id="{B3C81892-FE33-1AF6-0A20-629EB86CA847}"/>
              </a:ext>
            </a:extLst>
          </p:cNvPr>
          <p:cNvSpPr txBox="1">
            <a:spLocks noChangeArrowheads="1"/>
          </p:cNvSpPr>
          <p:nvPr/>
        </p:nvSpPr>
        <p:spPr bwMode="auto">
          <a:xfrm>
            <a:off x="3586164" y="2952750"/>
            <a:ext cx="184731" cy="44057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862300">
              <a:spcBef>
                <a:spcPct val="0"/>
              </a:spcBef>
              <a:buNone/>
              <a:defRPr/>
            </a:pPr>
            <a:endParaRPr lang="it-IT" altLang="it-IT" sz="2263">
              <a:solidFill>
                <a:srgbClr val="000066"/>
              </a:solidFill>
              <a:latin typeface="Goudy Old Style" panose="02020502050305020303" pitchFamily="18" charset="77"/>
            </a:endParaRPr>
          </a:p>
        </p:txBody>
      </p:sp>
      <p:sp>
        <p:nvSpPr>
          <p:cNvPr id="7" name="Rectangle 2">
            <a:extLst>
              <a:ext uri="{FF2B5EF4-FFF2-40B4-BE49-F238E27FC236}">
                <a16:creationId xmlns:a16="http://schemas.microsoft.com/office/drawing/2014/main" id="{8F1ACD50-C2F9-4008-79ED-927CD0D88489}"/>
              </a:ext>
            </a:extLst>
          </p:cNvPr>
          <p:cNvSpPr txBox="1">
            <a:spLocks noChangeArrowheads="1"/>
          </p:cNvSpPr>
          <p:nvPr/>
        </p:nvSpPr>
        <p:spPr bwMode="auto">
          <a:xfrm>
            <a:off x="1784350" y="697057"/>
            <a:ext cx="8623300" cy="668338"/>
          </a:xfrm>
          <a:prstGeom prst="rect">
            <a:avLst/>
          </a:prstGeom>
          <a:noFill/>
          <a:ln w="9525">
            <a:noFill/>
            <a:miter lim="800000"/>
            <a:headEnd/>
            <a:tailEnd/>
          </a:ln>
        </p:spPr>
        <p:txBody>
          <a:bodyPr lIns="0" tIns="0" rIns="0" bIns="0"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defTabSz="862300">
              <a:defRPr/>
            </a:pPr>
            <a:r>
              <a:rPr lang="it-IT" altLang="it-IT" sz="2400" b="1" i="1" dirty="0">
                <a:solidFill>
                  <a:srgbClr val="C00000"/>
                </a:solidFill>
                <a:effectLst>
                  <a:outerShdw blurRad="38100" dist="38100" dir="2700000" algn="tl">
                    <a:srgbClr val="000000">
                      <a:alpha val="43137"/>
                    </a:srgbClr>
                  </a:outerShdw>
                </a:effectLst>
                <a:highlight>
                  <a:srgbClr val="FFFF00"/>
                </a:highlight>
              </a:rPr>
              <a:t>Calcolo dei primi 12 mesi</a:t>
            </a:r>
          </a:p>
          <a:p>
            <a:pPr algn="ctr" defTabSz="862300">
              <a:defRPr/>
            </a:pPr>
            <a:endParaRPr lang="it-IT" altLang="it-IT" sz="2400" b="1" i="1" dirty="0">
              <a:solidFill>
                <a:srgbClr val="C00000"/>
              </a:solidFill>
              <a:effectLst>
                <a:outerShdw blurRad="38100" dist="38100" dir="2700000" algn="tl">
                  <a:srgbClr val="000000">
                    <a:alpha val="43137"/>
                  </a:srgbClr>
                </a:outerShdw>
              </a:effectLst>
              <a:highlight>
                <a:srgbClr val="FFFF00"/>
              </a:highlight>
            </a:endParaRPr>
          </a:p>
          <a:p>
            <a:pPr algn="ctr" defTabSz="862300">
              <a:defRPr/>
            </a:pPr>
            <a:r>
              <a:rPr lang="it-IT" sz="2600" b="1" dirty="0">
                <a:solidFill>
                  <a:srgbClr val="C00000"/>
                </a:solidFill>
                <a:effectLst>
                  <a:outerShdw blurRad="38100" dist="38100" dir="2700000" algn="tl">
                    <a:srgbClr val="DDDDDD"/>
                  </a:outerShdw>
                </a:effectLst>
              </a:rPr>
              <a:t>Art. 24, comma 1-ter </a:t>
            </a:r>
          </a:p>
          <a:p>
            <a:pPr algn="ctr" defTabSz="862300">
              <a:defRPr/>
            </a:pPr>
            <a:r>
              <a:rPr lang="it-IT" sz="2600" b="1" dirty="0">
                <a:solidFill>
                  <a:srgbClr val="C00000"/>
                </a:solidFill>
                <a:effectLst>
                  <a:outerShdw blurRad="38100" dist="38100" dir="2700000" algn="tl">
                    <a:srgbClr val="DDDDDD"/>
                  </a:outerShdw>
                </a:effectLst>
              </a:rPr>
              <a:t>D.L. n. 48/2023, </a:t>
            </a:r>
            <a:r>
              <a:rPr lang="it-IT" sz="2600" b="1" dirty="0" err="1">
                <a:solidFill>
                  <a:srgbClr val="C00000"/>
                </a:solidFill>
                <a:effectLst>
                  <a:outerShdw blurRad="38100" dist="38100" dir="2700000" algn="tl">
                    <a:srgbClr val="DDDDDD"/>
                  </a:outerShdw>
                </a:effectLst>
              </a:rPr>
              <a:t>conv</a:t>
            </a:r>
            <a:r>
              <a:rPr lang="it-IT" sz="2600" b="1" dirty="0">
                <a:solidFill>
                  <a:srgbClr val="C00000"/>
                </a:solidFill>
                <a:effectLst>
                  <a:outerShdw blurRad="38100" dist="38100" dir="2700000" algn="tl">
                    <a:srgbClr val="DDDDDD"/>
                  </a:outerShdw>
                </a:effectLst>
              </a:rPr>
              <a:t>. L. n. 85/2023</a:t>
            </a:r>
          </a:p>
        </p:txBody>
      </p:sp>
      <p:sp>
        <p:nvSpPr>
          <p:cNvPr id="5" name="Rettangolo 4">
            <a:extLst>
              <a:ext uri="{FF2B5EF4-FFF2-40B4-BE49-F238E27FC236}">
                <a16:creationId xmlns:a16="http://schemas.microsoft.com/office/drawing/2014/main" id="{EDA51691-D5D1-63E4-1F35-7C138E2FE022}"/>
              </a:ext>
            </a:extLst>
          </p:cNvPr>
          <p:cNvSpPr/>
          <p:nvPr/>
        </p:nvSpPr>
        <p:spPr bwMode="auto">
          <a:xfrm>
            <a:off x="2789383" y="2144709"/>
            <a:ext cx="6788727" cy="3693319"/>
          </a:xfrm>
          <a:prstGeom prst="rect">
            <a:avLst/>
          </a:prstGeom>
          <a:ln w="952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spAutoFit/>
          </a:bodyPr>
          <a:lstStyle/>
          <a:p>
            <a:pPr algn="just">
              <a:defRPr/>
            </a:pPr>
            <a:r>
              <a:rPr lang="it-IT" sz="2200" b="1" dirty="0">
                <a:solidFill>
                  <a:schemeClr val="tx1"/>
                </a:solidFill>
                <a:latin typeface="Book Antiqua" panose="02040602050305030304" pitchFamily="18" charset="0"/>
                <a:cs typeface="Times New Roman" panose="02020603050405020304" pitchFamily="18" charset="0"/>
              </a:rPr>
              <a:t> 1-ter. Ai fini del computo del  termine  di  dodici  mesi previsto dall'articolo 19, comma 1, e dall'articolo 21, comma 01, del  decreto legislativo n. 81 del 2015, come modificati dai commi 1 e  1-bis  del presente articolo, si tiene conto  dei  soli  </a:t>
            </a:r>
            <a:r>
              <a:rPr lang="it-IT" sz="2200" b="1" dirty="0">
                <a:solidFill>
                  <a:schemeClr val="tx1"/>
                </a:solidFill>
                <a:highlight>
                  <a:srgbClr val="FFFF00"/>
                </a:highlight>
                <a:latin typeface="Book Antiqua" panose="02040602050305030304" pitchFamily="18" charset="0"/>
                <a:cs typeface="Times New Roman" panose="02020603050405020304" pitchFamily="18" charset="0"/>
              </a:rPr>
              <a:t>contratti  stipulati  a decorrere dalla data di entrata in vigore </a:t>
            </a:r>
            <a:r>
              <a:rPr lang="it-IT" sz="2200" b="1" dirty="0">
                <a:solidFill>
                  <a:schemeClr val="tx1"/>
                </a:solidFill>
                <a:latin typeface="Book Antiqua" panose="02040602050305030304" pitchFamily="18" charset="0"/>
                <a:cs typeface="Times New Roman" panose="02020603050405020304" pitchFamily="18" charset="0"/>
              </a:rPr>
              <a:t>del presente decreto. </a:t>
            </a:r>
          </a:p>
          <a:p>
            <a:pPr algn="just">
              <a:defRPr/>
            </a:pPr>
            <a:endParaRPr lang="it-IT" sz="2200" b="1" dirty="0">
              <a:solidFill>
                <a:schemeClr val="tx1"/>
              </a:solidFill>
              <a:latin typeface="Book Antiqua" panose="02040602050305030304" pitchFamily="18" charset="0"/>
              <a:cs typeface="Times New Roman" panose="02020603050405020304" pitchFamily="18" charset="0"/>
            </a:endParaRPr>
          </a:p>
          <a:p>
            <a:pPr algn="just">
              <a:defRPr/>
            </a:pPr>
            <a:endParaRPr lang="it-IT" sz="2200" b="1" dirty="0">
              <a:solidFill>
                <a:schemeClr val="tx1"/>
              </a:solidFill>
              <a:latin typeface="Book Antiqua" panose="02040602050305030304" pitchFamily="18" charset="0"/>
              <a:cs typeface="Times New Roman" panose="02020603050405020304" pitchFamily="18" charset="0"/>
            </a:endParaRPr>
          </a:p>
          <a:p>
            <a:pPr algn="just">
              <a:defRPr/>
            </a:pPr>
            <a:r>
              <a:rPr lang="it-IT" sz="2200" b="1" i="1" dirty="0">
                <a:solidFill>
                  <a:srgbClr val="FF0000"/>
                </a:solidFill>
                <a:effectLst>
                  <a:outerShdw blurRad="38100" dist="38100" dir="2700000" algn="tl">
                    <a:srgbClr val="000000">
                      <a:alpha val="43137"/>
                    </a:srgbClr>
                  </a:outerShdw>
                </a:effectLst>
                <a:latin typeface="Book Antiqua" panose="02040602050305030304" pitchFamily="18" charset="0"/>
                <a:cs typeface="Times New Roman" panose="02020603050405020304" pitchFamily="18" charset="0"/>
              </a:rPr>
              <a:t>Solo contratti stipulati dal 5 maggio 2023</a:t>
            </a:r>
          </a:p>
          <a:p>
            <a:pPr algn="just">
              <a:defRPr/>
            </a:pPr>
            <a:endParaRPr lang="it-IT" sz="1400" b="1" dirty="0">
              <a:solidFill>
                <a:schemeClr val="tx1"/>
              </a:solidFill>
              <a:latin typeface="Book Antiqua" panose="0204060205030503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EDD0D285-2E65-B35E-38BD-60CD2D599804}"/>
              </a:ext>
            </a:extLst>
          </p:cNvPr>
          <p:cNvSpPr>
            <a:spLocks noChangeArrowheads="1"/>
          </p:cNvSpPr>
          <p:nvPr/>
        </p:nvSpPr>
        <p:spPr bwMode="auto">
          <a:xfrm>
            <a:off x="977462" y="238125"/>
            <a:ext cx="10310647" cy="5682261"/>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862300">
              <a:buNone/>
              <a:defRPr/>
            </a:pPr>
            <a:r>
              <a:rPr lang="it-IT" altLang="it-IT" sz="2800" b="1" dirty="0">
                <a:solidFill>
                  <a:srgbClr val="C00000"/>
                </a:solidFill>
                <a:effectLst>
                  <a:outerShdw blurRad="38100" dist="38100" dir="2700000" algn="tl">
                    <a:srgbClr val="000000">
                      <a:alpha val="43137"/>
                    </a:srgbClr>
                  </a:outerShdw>
                </a:effectLst>
              </a:rPr>
              <a:t>Ipotesi di divieto di assunzione a termine</a:t>
            </a:r>
          </a:p>
          <a:p>
            <a:pPr defTabSz="862300">
              <a:buNone/>
              <a:defRPr/>
            </a:pPr>
            <a:endParaRPr lang="it-IT" altLang="it-IT" sz="2263" dirty="0">
              <a:solidFill>
                <a:srgbClr val="000000"/>
              </a:solidFill>
            </a:endParaRPr>
          </a:p>
          <a:p>
            <a:pPr defTabSz="862300">
              <a:buNone/>
              <a:defRPr/>
            </a:pPr>
            <a:r>
              <a:rPr lang="it-IT" altLang="it-IT" sz="2263" dirty="0">
                <a:solidFill>
                  <a:srgbClr val="000000"/>
                </a:solidFill>
              </a:rPr>
              <a:t>L’</a:t>
            </a:r>
            <a:r>
              <a:rPr lang="it-IT" altLang="ja-JP" sz="2263" dirty="0">
                <a:solidFill>
                  <a:srgbClr val="000000"/>
                </a:solidFill>
              </a:rPr>
              <a:t>art. 20, c. 1, </a:t>
            </a:r>
            <a:r>
              <a:rPr lang="it-IT" altLang="ja-JP" sz="2263" i="1" dirty="0">
                <a:solidFill>
                  <a:srgbClr val="000000"/>
                </a:solidFill>
              </a:rPr>
              <a:t>lett. a) </a:t>
            </a:r>
            <a:r>
              <a:rPr lang="it-IT" altLang="ja-JP" sz="2263" dirty="0">
                <a:solidFill>
                  <a:srgbClr val="000000"/>
                </a:solidFill>
              </a:rPr>
              <a:t>e</a:t>
            </a:r>
            <a:r>
              <a:rPr lang="it-IT" altLang="ja-JP" sz="2263" i="1" dirty="0">
                <a:solidFill>
                  <a:srgbClr val="000000"/>
                </a:solidFill>
              </a:rPr>
              <a:t> b)</a:t>
            </a:r>
            <a:r>
              <a:rPr lang="it-IT" altLang="ja-JP" sz="2263" dirty="0">
                <a:solidFill>
                  <a:srgbClr val="000000"/>
                </a:solidFill>
              </a:rPr>
              <a:t>, </a:t>
            </a:r>
            <a:r>
              <a:rPr lang="it-IT" altLang="ja-JP" sz="2263" dirty="0" err="1">
                <a:solidFill>
                  <a:srgbClr val="000000"/>
                </a:solidFill>
              </a:rPr>
              <a:t>D.Lgs.</a:t>
            </a:r>
            <a:r>
              <a:rPr lang="it-IT" altLang="ja-JP" sz="2263" dirty="0">
                <a:solidFill>
                  <a:srgbClr val="000000"/>
                </a:solidFill>
              </a:rPr>
              <a:t> n. 81/2015</a:t>
            </a:r>
            <a:r>
              <a:rPr lang="it-IT" altLang="it-IT" sz="2263" dirty="0">
                <a:solidFill>
                  <a:srgbClr val="000000"/>
                </a:solidFill>
              </a:rPr>
              <a:t> stabilisce che </a:t>
            </a:r>
            <a:r>
              <a:rPr lang="it-IT" altLang="it-IT" sz="2263" b="1" dirty="0">
                <a:solidFill>
                  <a:srgbClr val="000000"/>
                </a:solidFill>
                <a:highlight>
                  <a:srgbClr val="FFFF00"/>
                </a:highlight>
              </a:rPr>
              <a:t>non è ammessa l</a:t>
            </a:r>
            <a:r>
              <a:rPr lang="ja-JP" altLang="it-IT" sz="2263" b="1" dirty="0">
                <a:solidFill>
                  <a:srgbClr val="000000"/>
                </a:solidFill>
                <a:highlight>
                  <a:srgbClr val="FFFF00"/>
                </a:highlight>
              </a:rPr>
              <a:t>’</a:t>
            </a:r>
            <a:r>
              <a:rPr lang="it-IT" altLang="ja-JP" sz="2263" b="1" dirty="0">
                <a:solidFill>
                  <a:srgbClr val="000000"/>
                </a:solidFill>
                <a:highlight>
                  <a:srgbClr val="FFFF00"/>
                </a:highlight>
              </a:rPr>
              <a:t>apposizione del termine</a:t>
            </a:r>
            <a:r>
              <a:rPr lang="it-IT" altLang="ja-JP" sz="2263" b="1" dirty="0">
                <a:solidFill>
                  <a:srgbClr val="000000"/>
                </a:solidFill>
              </a:rPr>
              <a:t> al rapporto di lavoro</a:t>
            </a:r>
            <a:r>
              <a:rPr lang="it-IT" altLang="ja-JP" sz="2263" dirty="0">
                <a:solidFill>
                  <a:srgbClr val="000000"/>
                </a:solidFill>
              </a:rPr>
              <a:t>: </a:t>
            </a:r>
          </a:p>
          <a:p>
            <a:pPr defTabSz="862300">
              <a:buNone/>
              <a:defRPr/>
            </a:pPr>
            <a:endParaRPr lang="it-IT" altLang="ja-JP" sz="2263" dirty="0">
              <a:solidFill>
                <a:srgbClr val="000000"/>
              </a:solidFill>
            </a:endParaRPr>
          </a:p>
          <a:p>
            <a:pPr marL="323362" indent="-323362" defTabSz="862300">
              <a:defRPr/>
            </a:pPr>
            <a:r>
              <a:rPr lang="it-IT" altLang="ja-JP" sz="2263" dirty="0">
                <a:solidFill>
                  <a:srgbClr val="000000"/>
                </a:solidFill>
              </a:rPr>
              <a:t>per la sostituzione di lavoratori in sciopero;</a:t>
            </a:r>
          </a:p>
          <a:p>
            <a:pPr defTabSz="862300">
              <a:buNone/>
              <a:defRPr/>
            </a:pPr>
            <a:r>
              <a:rPr lang="it-IT" altLang="it-IT" sz="2000" b="1" i="1" dirty="0">
                <a:solidFill>
                  <a:srgbClr val="003366"/>
                </a:solidFill>
                <a:effectLst>
                  <a:outerShdw blurRad="38100" dist="38100" dir="2700000" algn="tl">
                    <a:srgbClr val="000000">
                      <a:alpha val="43137"/>
                    </a:srgbClr>
                  </a:outerShdw>
                </a:effectLst>
                <a:latin typeface="Arial" charset="0"/>
              </a:rPr>
              <a:t>Cass. 9 maggio 2006, n. 10624 </a:t>
            </a:r>
            <a:r>
              <a:rPr lang="it-IT" altLang="it-IT" sz="2000" i="1" dirty="0">
                <a:solidFill>
                  <a:srgbClr val="003366"/>
                </a:solidFill>
                <a:latin typeface="Arial" charset="0"/>
              </a:rPr>
              <a:t>- Il diritto di iniziativa economica dell'imprenditore, pur essendo costituzionalmente garantito (art. 41 Costituzione) e sussistente anche in presenza di uno sciopero indetto dai lavoratori, trova in quest'ultimo il suo limite, nel senso che il datore di lavoro conserva il diritto di continuare a svolgere la propria attività aziendale nella misura in cui, in concomitanza con l'astensione in atto dei dipendenti, non superi i limiti normativamente previsti. Pertanto, ove con contratto aziendale si sia convenuta la possibilità di stipulare contratti a termine per prestazioni nei giorni di sabato e domenica, il disporre che i lavoratori, concretamente assunti con tali contratti, lavorino in altro giorno e al fine di sostituire i lavoratori in sciopero, configura un comportamento lesivo dello stesso diritto di sciopero</a:t>
            </a:r>
            <a:r>
              <a:rPr lang="it-IT" altLang="it-IT" sz="2000" i="1" dirty="0">
                <a:solidFill>
                  <a:srgbClr val="000000"/>
                </a:solidFill>
                <a:latin typeface="Arial" charset="0"/>
              </a:rPr>
              <a:t>.</a:t>
            </a:r>
            <a:endParaRPr lang="it-IT" altLang="ja-JP" sz="2000" dirty="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454664D8-1696-9C9E-75A4-65116934A9F0}"/>
              </a:ext>
            </a:extLst>
          </p:cNvPr>
          <p:cNvSpPr>
            <a:spLocks noChangeArrowheads="1"/>
          </p:cNvSpPr>
          <p:nvPr/>
        </p:nvSpPr>
        <p:spPr bwMode="auto">
          <a:xfrm>
            <a:off x="1620016" y="695326"/>
            <a:ext cx="8731250" cy="47586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323362" indent="-323362" defTabSz="862300">
              <a:defRPr/>
            </a:pPr>
            <a:r>
              <a:rPr lang="it-IT" altLang="ja-JP" sz="2263" dirty="0">
                <a:solidFill>
                  <a:srgbClr val="000000"/>
                </a:solidFill>
              </a:rPr>
              <a:t>presso unità produttive nelle quali si è proceduto, nei sei mesi precedenti, a </a:t>
            </a:r>
            <a:r>
              <a:rPr lang="it-IT" altLang="ja-JP" sz="2263" b="1" dirty="0">
                <a:solidFill>
                  <a:srgbClr val="C00000"/>
                </a:solidFill>
              </a:rPr>
              <a:t>licenziamenti collettivi</a:t>
            </a:r>
            <a:r>
              <a:rPr lang="it-IT" altLang="ja-JP" sz="2263" dirty="0">
                <a:solidFill>
                  <a:srgbClr val="000000"/>
                </a:solidFill>
              </a:rPr>
              <a:t>, che hanno riguardato lavoratori adibiti alle stesse mansioni cui si riferisca il contratto a tempo determinato, salvo che sia concluso per la sostituzione di lavoratori assenti o per assumere lavoratori in NASPI da licenziamento per riduzione di personale o con una durata iniziale non superiore a tre mesi;</a:t>
            </a:r>
          </a:p>
          <a:p>
            <a:pPr marL="323362" indent="-323362" defTabSz="862300">
              <a:defRPr/>
            </a:pPr>
            <a:r>
              <a:rPr lang="it-IT" altLang="it-IT" sz="2263" dirty="0">
                <a:solidFill>
                  <a:srgbClr val="000000"/>
                </a:solidFill>
              </a:rPr>
              <a:t>presso unità produttive in cui </a:t>
            </a:r>
            <a:r>
              <a:rPr lang="it-IT" altLang="it-IT" sz="2263" dirty="0">
                <a:solidFill>
                  <a:srgbClr val="C00000"/>
                </a:solidFill>
              </a:rPr>
              <a:t>opera una sospensione del lavoro o una riduzione dell’orario</a:t>
            </a:r>
            <a:r>
              <a:rPr lang="it-IT" altLang="it-IT" sz="2263" dirty="0">
                <a:solidFill>
                  <a:srgbClr val="000000"/>
                </a:solidFill>
              </a:rPr>
              <a:t>, con diritto al trattamento di integrazione salariale, che interessino lavoratori adibiti alle mansioni cui si riferisce il contratto a termine; </a:t>
            </a:r>
          </a:p>
          <a:p>
            <a:pPr marL="323362" indent="-323362" defTabSz="862300">
              <a:defRPr/>
            </a:pPr>
            <a:r>
              <a:rPr lang="it-IT" altLang="it-IT" sz="2263" dirty="0">
                <a:solidFill>
                  <a:srgbClr val="000000"/>
                </a:solidFill>
              </a:rPr>
              <a:t>da imprese che non hanno effettuato la </a:t>
            </a:r>
            <a:r>
              <a:rPr lang="it-IT" altLang="it-IT" sz="2263" b="1" dirty="0">
                <a:solidFill>
                  <a:srgbClr val="000000"/>
                </a:solidFill>
                <a:highlight>
                  <a:srgbClr val="FFFF00"/>
                </a:highlight>
              </a:rPr>
              <a:t>valutazione dei rischi </a:t>
            </a:r>
            <a:r>
              <a:rPr lang="it-IT" altLang="it-IT" sz="2263" dirty="0">
                <a:solidFill>
                  <a:srgbClr val="000000"/>
                </a:solidFill>
              </a:rPr>
              <a:t>ai sensi del </a:t>
            </a:r>
            <a:r>
              <a:rPr lang="it-IT" altLang="it-IT" sz="2263" dirty="0" err="1">
                <a:solidFill>
                  <a:srgbClr val="000000"/>
                </a:solidFill>
              </a:rPr>
              <a:t>D.Lgs.</a:t>
            </a:r>
            <a:r>
              <a:rPr lang="it-IT" altLang="it-IT" sz="2263" dirty="0">
                <a:solidFill>
                  <a:srgbClr val="000000"/>
                </a:solidFill>
              </a:rPr>
              <a:t> n. 81/2008.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a:extLst>
              <a:ext uri="{FF2B5EF4-FFF2-40B4-BE49-F238E27FC236}">
                <a16:creationId xmlns:a16="http://schemas.microsoft.com/office/drawing/2014/main" id="{AAC97915-178F-339C-E367-6B21CD745F33}"/>
              </a:ext>
            </a:extLst>
          </p:cNvPr>
          <p:cNvSpPr>
            <a:spLocks noChangeArrowheads="1"/>
          </p:cNvSpPr>
          <p:nvPr/>
        </p:nvSpPr>
        <p:spPr bwMode="auto">
          <a:xfrm>
            <a:off x="1730375" y="159736"/>
            <a:ext cx="8731250" cy="5893216"/>
          </a:xfrm>
          <a:prstGeom prst="rect">
            <a:avLst/>
          </a:prstGeom>
          <a:noFill/>
          <a:ln>
            <a:noFill/>
          </a:ln>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defTabSz="862300">
              <a:spcBef>
                <a:spcPct val="20000"/>
              </a:spcBef>
              <a:defRPr/>
            </a:pPr>
            <a:r>
              <a:rPr lang="it-IT" altLang="it-IT" sz="2394" b="1" i="1" dirty="0">
                <a:solidFill>
                  <a:srgbClr val="C00000"/>
                </a:solidFill>
              </a:rPr>
              <a:t>Forma scritta</a:t>
            </a:r>
            <a:endParaRPr lang="it-IT" altLang="it-IT" sz="2394" dirty="0">
              <a:solidFill>
                <a:srgbClr val="C00000"/>
              </a:solidFill>
            </a:endParaRPr>
          </a:p>
          <a:p>
            <a:pPr defTabSz="862300">
              <a:spcBef>
                <a:spcPct val="20000"/>
              </a:spcBef>
              <a:defRPr/>
            </a:pPr>
            <a:r>
              <a:rPr lang="it-IT" altLang="it-IT" sz="2263" dirty="0">
                <a:solidFill>
                  <a:srgbClr val="000000"/>
                </a:solidFill>
              </a:rPr>
              <a:t>In ogni caso l’apposizione del termine è priva di effetto se non risulta direttamente da </a:t>
            </a:r>
            <a:r>
              <a:rPr lang="it-IT" altLang="it-IT" sz="2263" b="1" dirty="0">
                <a:solidFill>
                  <a:srgbClr val="C00000"/>
                </a:solidFill>
                <a:effectLst>
                  <a:outerShdw blurRad="38100" dist="38100" dir="2700000" algn="tl">
                    <a:srgbClr val="000000">
                      <a:alpha val="43137"/>
                    </a:srgbClr>
                  </a:outerShdw>
                </a:effectLst>
              </a:rPr>
              <a:t>atto scritto </a:t>
            </a:r>
            <a:r>
              <a:rPr lang="it-IT" altLang="it-IT" sz="2263" dirty="0">
                <a:solidFill>
                  <a:srgbClr val="000000"/>
                </a:solidFill>
              </a:rPr>
              <a:t>(art. 19, co. 4, </a:t>
            </a:r>
            <a:r>
              <a:rPr lang="it-IT" altLang="it-IT" sz="2263" dirty="0" err="1">
                <a:solidFill>
                  <a:srgbClr val="000000"/>
                </a:solidFill>
              </a:rPr>
              <a:t>D.Lgs.</a:t>
            </a:r>
            <a:r>
              <a:rPr lang="it-IT" altLang="it-IT" sz="2263" dirty="0">
                <a:solidFill>
                  <a:srgbClr val="000000"/>
                </a:solidFill>
              </a:rPr>
              <a:t> n. 81/2015, sostituito da art. 1, co. 1, lett. a), n. 3), </a:t>
            </a:r>
            <a:r>
              <a:rPr lang="it-IT" altLang="it-IT" sz="2263" dirty="0" err="1">
                <a:solidFill>
                  <a:srgbClr val="000000"/>
                </a:solidFill>
              </a:rPr>
              <a:t>d.l.</a:t>
            </a:r>
            <a:r>
              <a:rPr lang="it-IT" altLang="it-IT" sz="2263" dirty="0">
                <a:solidFill>
                  <a:srgbClr val="000000"/>
                </a:solidFill>
              </a:rPr>
              <a:t> n. 87/2018). La </a:t>
            </a:r>
            <a:r>
              <a:rPr lang="it-IT" altLang="it-IT" sz="2263" b="1" dirty="0">
                <a:solidFill>
                  <a:srgbClr val="000000"/>
                </a:solidFill>
                <a:effectLst>
                  <a:outerShdw blurRad="38100" dist="38100" dir="2700000" algn="tl">
                    <a:srgbClr val="000000">
                      <a:alpha val="43137"/>
                    </a:srgbClr>
                  </a:outerShdw>
                </a:effectLst>
              </a:rPr>
              <a:t>forma scritta </a:t>
            </a:r>
            <a:r>
              <a:rPr lang="it-IT" altLang="it-IT" sz="2263" dirty="0">
                <a:solidFill>
                  <a:srgbClr val="000000"/>
                </a:solidFill>
              </a:rPr>
              <a:t>non è richiesta se la </a:t>
            </a:r>
            <a:r>
              <a:rPr lang="it-IT" altLang="it-IT" sz="2263" dirty="0">
                <a:solidFill>
                  <a:srgbClr val="FF0000"/>
                </a:solidFill>
              </a:rPr>
              <a:t>durata del rapporto </a:t>
            </a:r>
            <a:r>
              <a:rPr lang="it-IT" altLang="it-IT" sz="2263" dirty="0">
                <a:solidFill>
                  <a:srgbClr val="000000"/>
                </a:solidFill>
              </a:rPr>
              <a:t>di lavoro non supera i 12 giorni. </a:t>
            </a:r>
          </a:p>
          <a:p>
            <a:pPr defTabSz="862300">
              <a:spcBef>
                <a:spcPct val="20000"/>
              </a:spcBef>
              <a:defRPr/>
            </a:pPr>
            <a:r>
              <a:rPr lang="it-IT" altLang="it-IT" sz="2263" dirty="0">
                <a:solidFill>
                  <a:srgbClr val="000000"/>
                </a:solidFill>
              </a:rPr>
              <a:t>La </a:t>
            </a:r>
            <a:r>
              <a:rPr lang="it-IT" altLang="it-IT" sz="2263" dirty="0">
                <a:solidFill>
                  <a:srgbClr val="000000"/>
                </a:solidFill>
                <a:effectLst>
                  <a:outerShdw blurRad="38100" dist="38100" dir="2700000" algn="tl">
                    <a:srgbClr val="000000">
                      <a:alpha val="43137"/>
                    </a:srgbClr>
                  </a:outerShdw>
                </a:effectLst>
              </a:rPr>
              <a:t>pattuizione del termine e la stesura dell’atto scritto devono essere contestuali o anteriori all’inizio della prestazione</a:t>
            </a:r>
            <a:r>
              <a:rPr lang="it-IT" altLang="it-IT" sz="2263" dirty="0">
                <a:solidFill>
                  <a:srgbClr val="000000"/>
                </a:solidFill>
              </a:rPr>
              <a:t>.</a:t>
            </a:r>
          </a:p>
          <a:p>
            <a:pPr defTabSz="862300">
              <a:spcBef>
                <a:spcPct val="20000"/>
              </a:spcBef>
              <a:defRPr/>
            </a:pPr>
            <a:r>
              <a:rPr lang="it-IT" altLang="it-IT" sz="2263" dirty="0">
                <a:solidFill>
                  <a:srgbClr val="000000"/>
                </a:solidFill>
              </a:rPr>
              <a:t>Nell'atto scritto con apposizione del termine al rapporto di lavoro, se si tratta di un rinnovo, devono essere </a:t>
            </a:r>
            <a:r>
              <a:rPr lang="it-IT" altLang="it-IT" sz="2263" b="1" dirty="0">
                <a:solidFill>
                  <a:srgbClr val="000000"/>
                </a:solidFill>
                <a:effectLst>
                  <a:outerShdw blurRad="38100" dist="38100" dir="2700000" algn="tl">
                    <a:srgbClr val="C0C0C0"/>
                  </a:outerShdw>
                </a:effectLst>
              </a:rPr>
              <a:t>specificate le esigenze </a:t>
            </a:r>
            <a:r>
              <a:rPr lang="it-IT" altLang="it-IT" sz="2263" dirty="0">
                <a:solidFill>
                  <a:srgbClr val="000000"/>
                </a:solidFill>
              </a:rPr>
              <a:t>che consentono l'assunzione a tempo determinato, secondo le previsioni dell'art. 19, comma 1, come novellato dal </a:t>
            </a:r>
            <a:r>
              <a:rPr lang="it-IT" altLang="it-IT" sz="2263" dirty="0" err="1">
                <a:solidFill>
                  <a:srgbClr val="000000"/>
                </a:solidFill>
              </a:rPr>
              <a:t>d.l.</a:t>
            </a:r>
            <a:r>
              <a:rPr lang="it-IT" altLang="it-IT" sz="2263" dirty="0">
                <a:solidFill>
                  <a:srgbClr val="000000"/>
                </a:solidFill>
              </a:rPr>
              <a:t> n. 48/2023, </a:t>
            </a:r>
            <a:r>
              <a:rPr lang="it-IT" altLang="it-IT" sz="2263" dirty="0" err="1">
                <a:solidFill>
                  <a:srgbClr val="000000"/>
                </a:solidFill>
              </a:rPr>
              <a:t>conv</a:t>
            </a:r>
            <a:r>
              <a:rPr lang="it-IT" altLang="it-IT" sz="2263" dirty="0">
                <a:solidFill>
                  <a:srgbClr val="000000"/>
                </a:solidFill>
              </a:rPr>
              <a:t>. legge n. 85/2023. Se il contratto a termine è prorogato, invece, la specificazione delle causali è necessaria soltanto quando il termine complessivo di durata del rapporto di lavoro prorogato eccede i dodici mesi.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3">
            <a:extLst>
              <a:ext uri="{FF2B5EF4-FFF2-40B4-BE49-F238E27FC236}">
                <a16:creationId xmlns:a16="http://schemas.microsoft.com/office/drawing/2014/main" id="{1710E8F3-ACE7-6641-BEFE-8C111FA33B8C}"/>
              </a:ext>
            </a:extLst>
          </p:cNvPr>
          <p:cNvSpPr txBox="1">
            <a:spLocks noChangeArrowheads="1"/>
          </p:cNvSpPr>
          <p:nvPr/>
        </p:nvSpPr>
        <p:spPr bwMode="auto">
          <a:xfrm>
            <a:off x="3494089" y="1965325"/>
            <a:ext cx="184731" cy="44057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defRPr/>
            </a:pPr>
            <a:endParaRPr lang="it-IT" altLang="it-IT" sz="2263">
              <a:solidFill>
                <a:srgbClr val="000066"/>
              </a:solidFill>
              <a:latin typeface="Goudy Old Style" panose="02020502050305020303" pitchFamily="18" charset="0"/>
            </a:endParaRPr>
          </a:p>
        </p:txBody>
      </p:sp>
      <p:sp>
        <p:nvSpPr>
          <p:cNvPr id="4" name="Rectangle 2">
            <a:extLst>
              <a:ext uri="{FF2B5EF4-FFF2-40B4-BE49-F238E27FC236}">
                <a16:creationId xmlns:a16="http://schemas.microsoft.com/office/drawing/2014/main" id="{A810FD39-6CC2-5C60-F59D-2D42FBAF1E8A}"/>
              </a:ext>
            </a:extLst>
          </p:cNvPr>
          <p:cNvSpPr txBox="1">
            <a:spLocks noChangeArrowheads="1"/>
          </p:cNvSpPr>
          <p:nvPr/>
        </p:nvSpPr>
        <p:spPr bwMode="auto">
          <a:xfrm>
            <a:off x="1784350" y="266098"/>
            <a:ext cx="8623300" cy="787400"/>
          </a:xfrm>
          <a:prstGeom prst="rect">
            <a:avLst/>
          </a:prstGeom>
          <a:noFill/>
          <a:ln w="9525">
            <a:noFill/>
            <a:miter lim="800000"/>
            <a:headEnd/>
            <a:tailEnd/>
          </a:ln>
        </p:spPr>
        <p:txBody>
          <a:bodyPr lIns="0" tIns="0" rIns="0" bIns="0"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a:defRPr/>
            </a:pPr>
            <a:r>
              <a:rPr lang="it-IT" sz="3018" b="1" dirty="0">
                <a:solidFill>
                  <a:srgbClr val="C00000"/>
                </a:solidFill>
                <a:effectLst>
                  <a:outerShdw blurRad="38100" dist="38100" dir="2700000" algn="tl">
                    <a:srgbClr val="DDDDDD"/>
                  </a:outerShdw>
                </a:effectLst>
              </a:rPr>
              <a:t>Consegna del contratto </a:t>
            </a:r>
          </a:p>
        </p:txBody>
      </p:sp>
      <p:sp>
        <p:nvSpPr>
          <p:cNvPr id="45060" name="Rettangolo 4">
            <a:extLst>
              <a:ext uri="{FF2B5EF4-FFF2-40B4-BE49-F238E27FC236}">
                <a16:creationId xmlns:a16="http://schemas.microsoft.com/office/drawing/2014/main" id="{0F16D150-75B1-5E73-359C-E4F8B6A3D94B}"/>
              </a:ext>
            </a:extLst>
          </p:cNvPr>
          <p:cNvSpPr>
            <a:spLocks noChangeArrowheads="1"/>
          </p:cNvSpPr>
          <p:nvPr/>
        </p:nvSpPr>
        <p:spPr bwMode="auto">
          <a:xfrm>
            <a:off x="2429258" y="1207815"/>
            <a:ext cx="7720012" cy="4442370"/>
          </a:xfrm>
          <a:prstGeom prst="rect">
            <a:avLst/>
          </a:prstGeom>
          <a:noFill/>
          <a:ln>
            <a:noFill/>
          </a:ln>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just">
              <a:defRPr/>
            </a:pPr>
            <a:r>
              <a:rPr lang="it-IT" altLang="it-IT" sz="2400" dirty="0">
                <a:solidFill>
                  <a:srgbClr val="003366"/>
                </a:solidFill>
              </a:rPr>
              <a:t>Una </a:t>
            </a:r>
            <a:r>
              <a:rPr lang="it-IT" altLang="it-IT" sz="2400" b="1" dirty="0">
                <a:solidFill>
                  <a:srgbClr val="003366"/>
                </a:solidFill>
                <a:effectLst>
                  <a:outerShdw blurRad="38100" dist="38100" dir="2700000" algn="tl">
                    <a:srgbClr val="000000">
                      <a:alpha val="43137"/>
                    </a:srgbClr>
                  </a:outerShdw>
                </a:effectLst>
              </a:rPr>
              <a:t>copia del contratto </a:t>
            </a:r>
            <a:r>
              <a:rPr lang="it-IT" altLang="it-IT" sz="2400" dirty="0">
                <a:solidFill>
                  <a:srgbClr val="003366"/>
                </a:solidFill>
              </a:rPr>
              <a:t>a tempo determinato o dell’atto in forma scritta recante il termine va consegnata al lavoratore </a:t>
            </a:r>
            <a:r>
              <a:rPr lang="it-IT" altLang="it-IT" sz="2400" b="1" dirty="0">
                <a:solidFill>
                  <a:srgbClr val="003366"/>
                </a:solidFill>
                <a:effectLst>
                  <a:outerShdw blurRad="38100" dist="38100" dir="2700000" algn="tl">
                    <a:srgbClr val="000000">
                      <a:alpha val="43137"/>
                    </a:srgbClr>
                  </a:outerShdw>
                </a:effectLst>
              </a:rPr>
              <a:t>entro 5 giorni lavorativi </a:t>
            </a:r>
            <a:r>
              <a:rPr lang="it-IT" altLang="it-IT" sz="2400" dirty="0">
                <a:solidFill>
                  <a:srgbClr val="003366"/>
                </a:solidFill>
              </a:rPr>
              <a:t>dall’inizio della prestazione. </a:t>
            </a:r>
          </a:p>
          <a:p>
            <a:pPr>
              <a:defRPr/>
            </a:pPr>
            <a:endParaRPr lang="it-IT" altLang="it-IT" sz="2074" dirty="0">
              <a:solidFill>
                <a:srgbClr val="003366"/>
              </a:solidFill>
            </a:endParaRPr>
          </a:p>
          <a:p>
            <a:pPr>
              <a:defRPr/>
            </a:pPr>
            <a:endParaRPr lang="it-IT" altLang="it-IT" sz="2074" dirty="0">
              <a:solidFill>
                <a:srgbClr val="003366"/>
              </a:solidFill>
            </a:endParaRPr>
          </a:p>
          <a:p>
            <a:pPr>
              <a:defRPr/>
            </a:pPr>
            <a:r>
              <a:rPr lang="it-IT" altLang="it-IT" sz="2074" b="1" i="1" dirty="0">
                <a:solidFill>
                  <a:srgbClr val="003366"/>
                </a:solidFill>
                <a:effectLst>
                  <a:outerShdw blurRad="38100" dist="38100" dir="2700000" algn="tl">
                    <a:srgbClr val="000000">
                      <a:alpha val="43137"/>
                    </a:srgbClr>
                  </a:outerShdw>
                </a:effectLst>
              </a:rPr>
              <a:t>Cass. 5 febbraio 2018, n. 2774</a:t>
            </a:r>
          </a:p>
          <a:p>
            <a:pPr>
              <a:defRPr/>
            </a:pPr>
            <a:r>
              <a:rPr lang="it-IT" altLang="it-IT" sz="2074" i="1" dirty="0">
                <a:solidFill>
                  <a:srgbClr val="003366"/>
                </a:solidFill>
              </a:rPr>
              <a:t>Ai fini del riconoscimento della legittimità del contratto a tempo determinato non è sufficiente la consegna al lavoratore del documento sottoscritto dal solo datore di lavoro, poiché detta consegna non può esprimere l’inequivocabile volontà del lavoratore di essere parte del contratto di lavoro, essendo quindi </a:t>
            </a:r>
            <a:r>
              <a:rPr lang="it-IT" altLang="it-IT" sz="2074" i="1" u="sng" dirty="0">
                <a:solidFill>
                  <a:srgbClr val="003366"/>
                </a:solidFill>
                <a:effectLst>
                  <a:outerShdw blurRad="38100" dist="38100" dir="2700000" algn="tl">
                    <a:srgbClr val="000000">
                      <a:alpha val="43137"/>
                    </a:srgbClr>
                  </a:outerShdw>
                </a:effectLst>
              </a:rPr>
              <a:t>necessaria anche la sottoscrizione del prestatore di lavoro</a:t>
            </a:r>
          </a:p>
        </p:txBody>
      </p:sp>
      <p:sp>
        <p:nvSpPr>
          <p:cNvPr id="50181" name="Segnaposto numero diapositiva 1">
            <a:extLst>
              <a:ext uri="{FF2B5EF4-FFF2-40B4-BE49-F238E27FC236}">
                <a16:creationId xmlns:a16="http://schemas.microsoft.com/office/drawing/2014/main" id="{7AB0D1AF-7A7C-D962-0E30-2C37B176E8B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64" indent="-28575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21" indent="-228604">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31" indent="-228604">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39" indent="-228604">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48"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57"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65"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74"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5CD2C28-09DE-4EBB-B6D5-454E31E723CA}" type="slidenum">
              <a:rPr lang="it-IT" altLang="it-IT" sz="1300">
                <a:latin typeface="Times New Roman" panose="02020603050405020304" pitchFamily="18" charset="0"/>
              </a:rPr>
              <a:pPr>
                <a:spcBef>
                  <a:spcPct val="0"/>
                </a:spcBef>
                <a:buFontTx/>
                <a:buNone/>
              </a:pPr>
              <a:t>27</a:t>
            </a:fld>
            <a:endParaRPr lang="it-IT" altLang="it-IT" sz="1300">
              <a:latin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a:extLst>
              <a:ext uri="{FF2B5EF4-FFF2-40B4-BE49-F238E27FC236}">
                <a16:creationId xmlns:a16="http://schemas.microsoft.com/office/drawing/2014/main" id="{E2B9C880-DD50-D4A5-C1DF-A411B8C0D3C6}"/>
              </a:ext>
            </a:extLst>
          </p:cNvPr>
          <p:cNvSpPr txBox="1">
            <a:spLocks noChangeArrowheads="1"/>
          </p:cNvSpPr>
          <p:nvPr/>
        </p:nvSpPr>
        <p:spPr bwMode="auto">
          <a:xfrm>
            <a:off x="3336926" y="18764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it-IT" altLang="it-IT" sz="2400">
              <a:solidFill>
                <a:srgbClr val="000066"/>
              </a:solidFill>
              <a:latin typeface="Goudy Old Style" panose="02020502050305020303" pitchFamily="18" charset="0"/>
            </a:endParaRPr>
          </a:p>
        </p:txBody>
      </p:sp>
      <p:sp>
        <p:nvSpPr>
          <p:cNvPr id="4" name="Rectangle 2">
            <a:extLst>
              <a:ext uri="{FF2B5EF4-FFF2-40B4-BE49-F238E27FC236}">
                <a16:creationId xmlns:a16="http://schemas.microsoft.com/office/drawing/2014/main" id="{F4CA3FD7-43D2-6403-1EC8-791701E0FA4F}"/>
              </a:ext>
            </a:extLst>
          </p:cNvPr>
          <p:cNvSpPr txBox="1">
            <a:spLocks noChangeArrowheads="1"/>
          </p:cNvSpPr>
          <p:nvPr/>
        </p:nvSpPr>
        <p:spPr bwMode="auto">
          <a:xfrm>
            <a:off x="1524000" y="1"/>
            <a:ext cx="9144000" cy="746125"/>
          </a:xfrm>
          <a:prstGeom prst="rect">
            <a:avLst/>
          </a:prstGeom>
          <a:noFill/>
          <a:ln w="9525">
            <a:noFill/>
            <a:miter lim="800000"/>
            <a:headEnd/>
            <a:tailEnd/>
          </a:ln>
        </p:spPr>
        <p:txBody>
          <a:bodyPr lIns="0" tIns="0" rIns="0" bIns="0"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a:defRPr/>
            </a:pPr>
            <a:r>
              <a:rPr lang="it-IT" b="1" dirty="0">
                <a:solidFill>
                  <a:srgbClr val="C00000"/>
                </a:solidFill>
                <a:effectLst>
                  <a:outerShdw blurRad="38100" dist="38100" dir="2700000" algn="tl">
                    <a:srgbClr val="DDDDDD"/>
                  </a:outerShdw>
                </a:effectLst>
              </a:rPr>
              <a:t>Termine direttamente individuato</a:t>
            </a:r>
          </a:p>
        </p:txBody>
      </p:sp>
      <p:sp>
        <p:nvSpPr>
          <p:cNvPr id="9220" name="Rettangolo 4">
            <a:extLst>
              <a:ext uri="{FF2B5EF4-FFF2-40B4-BE49-F238E27FC236}">
                <a16:creationId xmlns:a16="http://schemas.microsoft.com/office/drawing/2014/main" id="{1AD0B3B7-D99C-CA24-6BC0-7D471464DB96}"/>
              </a:ext>
            </a:extLst>
          </p:cNvPr>
          <p:cNvSpPr>
            <a:spLocks noChangeArrowheads="1"/>
          </p:cNvSpPr>
          <p:nvPr/>
        </p:nvSpPr>
        <p:spPr bwMode="auto">
          <a:xfrm>
            <a:off x="1216353" y="689788"/>
            <a:ext cx="10008695" cy="5478423"/>
          </a:xfrm>
          <a:prstGeom prst="rect">
            <a:avLst/>
          </a:prstGeom>
          <a:noFill/>
          <a:ln w="9525">
            <a:noFill/>
            <a:miter lim="800000"/>
            <a:headEnd/>
            <a:tailEnd/>
          </a:ln>
        </p:spPr>
        <p:txBody>
          <a:bodyPr wrap="square">
            <a:spAutoFit/>
          </a:bodyPr>
          <a:lstStyle/>
          <a:p>
            <a:pPr>
              <a:defRPr/>
            </a:pPr>
            <a:r>
              <a:rPr lang="it-IT" altLang="it-IT" sz="2200" dirty="0">
                <a:solidFill>
                  <a:srgbClr val="003366"/>
                </a:solidFill>
                <a:latin typeface="Arial" charset="0"/>
              </a:rPr>
              <a:t>Con riferimento all’indicazione della scadenza del contratto, pur</a:t>
            </a:r>
          </a:p>
          <a:p>
            <a:pPr>
              <a:defRPr/>
            </a:pPr>
            <a:r>
              <a:rPr lang="it-IT" altLang="it-IT" sz="2200" dirty="0">
                <a:solidFill>
                  <a:srgbClr val="003366"/>
                </a:solidFill>
                <a:latin typeface="Arial" charset="0"/>
              </a:rPr>
              <a:t>essendo </a:t>
            </a:r>
            <a:r>
              <a:rPr lang="it-IT" altLang="it-IT" sz="2200" b="1" dirty="0">
                <a:solidFill>
                  <a:srgbClr val="003366"/>
                </a:solidFill>
                <a:latin typeface="Arial" charset="0"/>
              </a:rPr>
              <a:t>stata eliminata </a:t>
            </a:r>
            <a:r>
              <a:rPr lang="it-IT" altLang="it-IT" sz="2200" dirty="0">
                <a:solidFill>
                  <a:srgbClr val="003366"/>
                </a:solidFill>
                <a:latin typeface="Arial" charset="0"/>
              </a:rPr>
              <a:t>dall’art. 19, comma 4, </a:t>
            </a:r>
            <a:r>
              <a:rPr lang="it-IT" altLang="it-IT" sz="2200" dirty="0" err="1">
                <a:solidFill>
                  <a:srgbClr val="003366"/>
                </a:solidFill>
                <a:latin typeface="Arial" charset="0"/>
              </a:rPr>
              <a:t>D.Lgs.</a:t>
            </a:r>
            <a:r>
              <a:rPr lang="it-IT" altLang="it-IT" sz="2200" dirty="0">
                <a:solidFill>
                  <a:srgbClr val="003366"/>
                </a:solidFill>
                <a:latin typeface="Arial" charset="0"/>
              </a:rPr>
              <a:t> n. 81/2015 la </a:t>
            </a:r>
            <a:r>
              <a:rPr lang="it-IT" altLang="it-IT" sz="2200" dirty="0">
                <a:solidFill>
                  <a:srgbClr val="003366"/>
                </a:solidFill>
                <a:effectLst>
                  <a:outerShdw blurRad="38100" dist="38100" dir="2700000" algn="tl">
                    <a:srgbClr val="000000">
                      <a:alpha val="43137"/>
                    </a:srgbClr>
                  </a:outerShdw>
                </a:effectLst>
                <a:latin typeface="Arial" charset="0"/>
              </a:rPr>
              <a:t>dicitura «direttamente o indirettamente», </a:t>
            </a:r>
            <a:r>
              <a:rPr lang="it-IT" altLang="it-IT" sz="2200" dirty="0">
                <a:solidFill>
                  <a:srgbClr val="003366"/>
                </a:solidFill>
                <a:latin typeface="Arial" charset="0"/>
              </a:rPr>
              <a:t>è da ritenersi comunque legittimo agganciare la </a:t>
            </a:r>
            <a:r>
              <a:rPr lang="it-IT" altLang="it-IT" sz="2200" b="1" dirty="0">
                <a:solidFill>
                  <a:srgbClr val="003366"/>
                </a:solidFill>
                <a:effectLst>
                  <a:outerShdw blurRad="38100" dist="38100" dir="2700000" algn="tl">
                    <a:srgbClr val="000000">
                      <a:alpha val="43137"/>
                    </a:srgbClr>
                  </a:outerShdw>
                </a:effectLst>
                <a:latin typeface="Arial" charset="0"/>
              </a:rPr>
              <a:t>scadenza del contratto a termine a un evento</a:t>
            </a:r>
            <a:r>
              <a:rPr lang="it-IT" altLang="it-IT" sz="2200" dirty="0">
                <a:solidFill>
                  <a:srgbClr val="003366"/>
                </a:solidFill>
                <a:latin typeface="Arial" charset="0"/>
              </a:rPr>
              <a:t>, certo nel suo verificarsi ma di cui sia incerto il quando, in luogo di una data fissa.</a:t>
            </a:r>
          </a:p>
          <a:p>
            <a:pPr>
              <a:defRPr/>
            </a:pPr>
            <a:endParaRPr lang="it-IT" altLang="it-IT" sz="800" dirty="0">
              <a:solidFill>
                <a:srgbClr val="003366"/>
              </a:solidFill>
              <a:latin typeface="Arial" charset="0"/>
            </a:endParaRPr>
          </a:p>
          <a:p>
            <a:pPr>
              <a:defRPr/>
            </a:pPr>
            <a:r>
              <a:rPr lang="it-IT" altLang="it-IT" sz="2200" i="1" dirty="0">
                <a:solidFill>
                  <a:srgbClr val="003366"/>
                </a:solidFill>
                <a:latin typeface="Arial" charset="0"/>
              </a:rPr>
              <a:t>L’art. 1353 c.c. prevede infatti che «le parti possono subordinare l’efficacia o la risoluzione del contratto o di un singolo patto a un avvenimento futuro e incerto».</a:t>
            </a:r>
          </a:p>
          <a:p>
            <a:pPr>
              <a:defRPr/>
            </a:pPr>
            <a:endParaRPr lang="it-IT" altLang="it-IT" sz="1200" i="1" dirty="0">
              <a:solidFill>
                <a:srgbClr val="003366"/>
              </a:solidFill>
              <a:latin typeface="Arial" charset="0"/>
            </a:endParaRPr>
          </a:p>
          <a:p>
            <a:pPr>
              <a:defRPr/>
            </a:pPr>
            <a:r>
              <a:rPr lang="it-IT" altLang="it-IT" sz="2200" dirty="0">
                <a:solidFill>
                  <a:srgbClr val="003366"/>
                </a:solidFill>
                <a:latin typeface="Arial" charset="0"/>
              </a:rPr>
              <a:t>Il Ministero del Lavoro con la Circolare n. 17/2018 ha espresso il parere secondo il quale viene confermata «(…) la possibilità che, in alcune situazioni, il termine del rapporto di lavoro continui </a:t>
            </a:r>
            <a:r>
              <a:rPr lang="it-IT" altLang="it-IT" sz="2200" b="1" dirty="0">
                <a:solidFill>
                  <a:srgbClr val="003366"/>
                </a:solidFill>
                <a:effectLst>
                  <a:outerShdw blurRad="38100" dist="38100" dir="2700000" algn="tl">
                    <a:srgbClr val="000000">
                      <a:alpha val="43137"/>
                    </a:srgbClr>
                  </a:outerShdw>
                </a:effectLst>
                <a:latin typeface="Arial" charset="0"/>
              </a:rPr>
              <a:t>a desumersi indirettamente </a:t>
            </a:r>
            <a:r>
              <a:rPr lang="it-IT" altLang="it-IT" sz="2200" dirty="0">
                <a:solidFill>
                  <a:srgbClr val="003366"/>
                </a:solidFill>
                <a:latin typeface="Arial" charset="0"/>
              </a:rPr>
              <a:t>in funzione della specifica motivazione che ha dato luogo all’assunzione, come in caso di sostituzione della lavoratrice in maternità di cui non è possibile conoscere ex ante l’esatta data di rientro al lavoro, </a:t>
            </a:r>
            <a:r>
              <a:rPr lang="it-IT" altLang="it-IT" sz="2200" b="1" dirty="0">
                <a:solidFill>
                  <a:srgbClr val="003366"/>
                </a:solidFill>
                <a:latin typeface="Arial" charset="0"/>
              </a:rPr>
              <a:t>sempre nel rispetto del termine massimo di 24 mesi</a:t>
            </a:r>
            <a:r>
              <a:rPr lang="it-IT" altLang="it-IT" sz="2200" dirty="0">
                <a:solidFill>
                  <a:srgbClr val="003366"/>
                </a:solidFill>
                <a:latin typeface="Arial" charset="0"/>
              </a:rPr>
              <a:t>».</a:t>
            </a:r>
          </a:p>
        </p:txBody>
      </p:sp>
      <p:sp>
        <p:nvSpPr>
          <p:cNvPr id="51205" name="Segnaposto numero diapositiva 1">
            <a:extLst>
              <a:ext uri="{FF2B5EF4-FFF2-40B4-BE49-F238E27FC236}">
                <a16:creationId xmlns:a16="http://schemas.microsoft.com/office/drawing/2014/main" id="{DB576F24-969A-84A5-621E-B5B4AF52F02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64" indent="-28575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21" indent="-228604">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31" indent="-228604">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39" indent="-228604">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48"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57"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65"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74"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it-IT" altLang="it-IT" sz="1400" dirty="0">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asellaDiTesto 2">
            <a:extLst>
              <a:ext uri="{FF2B5EF4-FFF2-40B4-BE49-F238E27FC236}">
                <a16:creationId xmlns:a16="http://schemas.microsoft.com/office/drawing/2014/main" id="{34CF0B39-9CC2-7236-AA52-6CE6D1BFD183}"/>
              </a:ext>
            </a:extLst>
          </p:cNvPr>
          <p:cNvSpPr txBox="1">
            <a:spLocks noChangeArrowheads="1"/>
          </p:cNvSpPr>
          <p:nvPr/>
        </p:nvSpPr>
        <p:spPr bwMode="auto">
          <a:xfrm>
            <a:off x="431554" y="1050473"/>
            <a:ext cx="1125069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9pPr>
          </a:lstStyle>
          <a:p>
            <a:pPr algn="just"/>
            <a:r>
              <a:rPr lang="it-IT" altLang="it-IT" sz="2200" dirty="0">
                <a:solidFill>
                  <a:srgbClr val="002060"/>
                </a:solidFill>
                <a:latin typeface="Times New Roman" panose="02020603050405020304" pitchFamily="18" charset="0"/>
                <a:cs typeface="Times New Roman" panose="02020603050405020304" pitchFamily="18" charset="0"/>
              </a:rPr>
              <a:t>Il </a:t>
            </a:r>
            <a:r>
              <a:rPr lang="it-IT" altLang="it-IT" sz="2200" b="1" dirty="0">
                <a:solidFill>
                  <a:srgbClr val="002060"/>
                </a:solidFill>
                <a:latin typeface="Times New Roman" panose="02020603050405020304" pitchFamily="18" charset="0"/>
                <a:cs typeface="Times New Roman" panose="02020603050405020304" pitchFamily="18" charset="0"/>
              </a:rPr>
              <a:t>decreto-legge 16 settembre 2024, n. 131</a:t>
            </a:r>
            <a:r>
              <a:rPr lang="it-IT" altLang="it-IT" sz="2200" dirty="0">
                <a:solidFill>
                  <a:srgbClr val="002060"/>
                </a:solidFill>
                <a:latin typeface="Times New Roman" panose="02020603050405020304" pitchFamily="18" charset="0"/>
                <a:cs typeface="Times New Roman" panose="02020603050405020304" pitchFamily="18" charset="0"/>
              </a:rPr>
              <a:t>, con l’art. 11 interviene a seguito della procedura d’infrazione n. 2014/4231, con la quale l’Unione Europea ha ritenuto non corretto il recepimento nell’ordinamento nazionale della direttiva 1999/70/CE del Consiglio, che vieta la </a:t>
            </a:r>
            <a:r>
              <a:rPr lang="it-IT" altLang="it-IT"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discriminazione dei lavoratori a tempo determinato </a:t>
            </a:r>
            <a:r>
              <a:rPr lang="it-IT" altLang="it-IT" sz="2200" dirty="0">
                <a:solidFill>
                  <a:srgbClr val="002060"/>
                </a:solidFill>
                <a:latin typeface="Times New Roman" panose="02020603050405020304" pitchFamily="18" charset="0"/>
                <a:cs typeface="Times New Roman" panose="02020603050405020304" pitchFamily="18" charset="0"/>
              </a:rPr>
              <a:t>e obbliga gli Stati membri a disporre di misure atte a prevenire e sanzionare l’utilizzo abusivo di contratti o rapporti di lavoro a tempo determinato. </a:t>
            </a:r>
          </a:p>
        </p:txBody>
      </p:sp>
      <p:sp>
        <p:nvSpPr>
          <p:cNvPr id="2" name="CasellaDiTesto 2">
            <a:extLst>
              <a:ext uri="{FF2B5EF4-FFF2-40B4-BE49-F238E27FC236}">
                <a16:creationId xmlns:a16="http://schemas.microsoft.com/office/drawing/2014/main" id="{FBEC698E-6673-FF4F-3166-C2794331F924}"/>
              </a:ext>
            </a:extLst>
          </p:cNvPr>
          <p:cNvSpPr txBox="1">
            <a:spLocks noChangeArrowheads="1"/>
          </p:cNvSpPr>
          <p:nvPr/>
        </p:nvSpPr>
        <p:spPr bwMode="auto">
          <a:xfrm>
            <a:off x="1712913" y="202544"/>
            <a:ext cx="8766175" cy="67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9pPr>
          </a:lstStyle>
          <a:p>
            <a:pPr algn="just"/>
            <a:r>
              <a:rPr lang="it-IT" altLang="it-IT" sz="1904" b="1" dirty="0">
                <a:solidFill>
                  <a:srgbClr val="002060"/>
                </a:solidFill>
                <a:latin typeface="Times New Roman" panose="02020603050405020304" pitchFamily="18" charset="0"/>
                <a:cs typeface="Times New Roman" panose="02020603050405020304" pitchFamily="18" charset="0"/>
              </a:rPr>
              <a:t>Contratto a termine nuove sanzioni risarcitorie</a:t>
            </a:r>
            <a:endParaRPr lang="it-IT" altLang="it-IT" sz="1904" b="1" dirty="0">
              <a:solidFill>
                <a:srgbClr val="FF0000"/>
              </a:solidFill>
              <a:latin typeface="Times New Roman" panose="02020603050405020304" pitchFamily="18" charset="0"/>
              <a:cs typeface="Times New Roman" panose="02020603050405020304" pitchFamily="18" charset="0"/>
            </a:endParaRPr>
          </a:p>
          <a:p>
            <a:pPr algn="just"/>
            <a:r>
              <a:rPr lang="it-IT" altLang="it-IT" sz="1904" b="1" dirty="0">
                <a:solidFill>
                  <a:srgbClr val="FF0000"/>
                </a:solidFill>
                <a:latin typeface="Times New Roman" panose="02020603050405020304" pitchFamily="18" charset="0"/>
                <a:cs typeface="Times New Roman" panose="02020603050405020304" pitchFamily="18" charset="0"/>
              </a:rPr>
              <a:t>art. 11, decreto-legge 16 settembre 2024, n. 131</a:t>
            </a:r>
          </a:p>
        </p:txBody>
      </p:sp>
      <p:sp>
        <p:nvSpPr>
          <p:cNvPr id="154626" name="CasellaDiTesto 2">
            <a:extLst>
              <a:ext uri="{FF2B5EF4-FFF2-40B4-BE49-F238E27FC236}">
                <a16:creationId xmlns:a16="http://schemas.microsoft.com/office/drawing/2014/main" id="{5A63E9CE-81E0-E654-1B73-3C20E4598070}"/>
              </a:ext>
            </a:extLst>
          </p:cNvPr>
          <p:cNvSpPr txBox="1">
            <a:spLocks noChangeArrowheads="1"/>
          </p:cNvSpPr>
          <p:nvPr/>
        </p:nvSpPr>
        <p:spPr bwMode="auto">
          <a:xfrm>
            <a:off x="509752" y="3166653"/>
            <a:ext cx="1117249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9pPr>
          </a:lstStyle>
          <a:p>
            <a:pPr algn="just"/>
            <a:r>
              <a:rPr lang="it-IT" altLang="it-IT" sz="2200" dirty="0">
                <a:solidFill>
                  <a:srgbClr val="002060"/>
                </a:solidFill>
                <a:latin typeface="Times New Roman" panose="02020603050405020304" pitchFamily="18" charset="0"/>
                <a:cs typeface="Times New Roman" panose="02020603050405020304" pitchFamily="18" charset="0"/>
              </a:rPr>
              <a:t>Prima dell’intervento, l’art. 28 del decreto legislativo 15 giugno 2015, n. 81 prevedeva che, in caso di trasformazione del contratto da tempo determinato in uno a tempo indeterminato conseguente all’abuso della normativa sui contratti a termine, il giudice condannasse “il datore di lavoro al risarcimento del danno a favore del lavoratore stabilendo un’indennità onnicomprensiva nella misura compresa tra un minimo di 2,5 e un massimo di 12 mensilità dell’ultima retribuzione di riferimento per il calcolo del trattamento di fine rapporto”.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89A83C69-0CEE-455E-9A09-356C4134D8EC}"/>
              </a:ext>
            </a:extLst>
          </p:cNvPr>
          <p:cNvSpPr>
            <a:spLocks noGrp="1" noChangeArrowheads="1"/>
          </p:cNvSpPr>
          <p:nvPr>
            <p:ph type="title"/>
          </p:nvPr>
        </p:nvSpPr>
        <p:spPr>
          <a:xfrm>
            <a:off x="1524001" y="1062039"/>
            <a:ext cx="8856663" cy="2986087"/>
          </a:xfrm>
        </p:spPr>
        <p:txBody>
          <a:bodyPr/>
          <a:lstStyle/>
          <a:p>
            <a:pPr algn="ctr" eaLnBrk="1" hangingPunct="1">
              <a:defRPr/>
            </a:pPr>
            <a:r>
              <a:rPr lang="en-US" altLang="it-IT" sz="3200" b="1" i="1" dirty="0">
                <a:solidFill>
                  <a:srgbClr val="FF0000"/>
                </a:solidFill>
                <a:effectLst>
                  <a:outerShdw blurRad="38100" dist="38100" dir="2700000" algn="tl">
                    <a:srgbClr val="C0C0C0"/>
                  </a:outerShdw>
                </a:effectLst>
                <a:ea typeface="ＭＳ Ｐゴシック" pitchFamily="34" charset="-128"/>
              </a:rPr>
              <a:t>FLESSIBILITÀ DEL LAVORO</a:t>
            </a:r>
            <a:br>
              <a:rPr lang="en-US" altLang="it-IT" sz="3200" b="1" i="1" dirty="0">
                <a:solidFill>
                  <a:srgbClr val="FF0000"/>
                </a:solidFill>
                <a:effectLst>
                  <a:outerShdw blurRad="38100" dist="38100" dir="2700000" algn="tl">
                    <a:srgbClr val="C0C0C0"/>
                  </a:outerShdw>
                </a:effectLst>
                <a:ea typeface="ＭＳ Ｐゴシック" pitchFamily="34" charset="-128"/>
              </a:rPr>
            </a:br>
            <a:br>
              <a:rPr lang="en-US" altLang="it-IT" sz="3200" b="1" i="1" dirty="0">
                <a:solidFill>
                  <a:srgbClr val="FF0000"/>
                </a:solidFill>
                <a:effectLst>
                  <a:outerShdw blurRad="38100" dist="38100" dir="2700000" algn="tl">
                    <a:srgbClr val="C0C0C0"/>
                  </a:outerShdw>
                </a:effectLst>
                <a:ea typeface="ＭＳ Ｐゴシック" pitchFamily="34" charset="-128"/>
              </a:rPr>
            </a:br>
            <a:r>
              <a:rPr lang="en-US" altLang="it-IT" sz="3200" b="1" i="1" dirty="0" err="1">
                <a:solidFill>
                  <a:srgbClr val="FF0000"/>
                </a:solidFill>
                <a:effectLst>
                  <a:outerShdw blurRad="38100" dist="38100" dir="2700000" algn="tl">
                    <a:srgbClr val="C0C0C0"/>
                  </a:outerShdw>
                </a:effectLst>
                <a:ea typeface="ＭＳ Ｐゴシック" pitchFamily="34" charset="-128"/>
              </a:rPr>
              <a:t>modelli</a:t>
            </a:r>
            <a:r>
              <a:rPr lang="en-US" altLang="it-IT" sz="3200" b="1" i="1" dirty="0">
                <a:solidFill>
                  <a:srgbClr val="FF0000"/>
                </a:solidFill>
                <a:effectLst>
                  <a:outerShdw blurRad="38100" dist="38100" dir="2700000" algn="tl">
                    <a:srgbClr val="C0C0C0"/>
                  </a:outerShdw>
                </a:effectLst>
                <a:ea typeface="ＭＳ Ｐゴシック" pitchFamily="34" charset="-128"/>
              </a:rPr>
              <a:t> </a:t>
            </a:r>
            <a:r>
              <a:rPr lang="en-US" altLang="it-IT" sz="3200" b="1" i="1" dirty="0" err="1">
                <a:solidFill>
                  <a:srgbClr val="FF0000"/>
                </a:solidFill>
                <a:effectLst>
                  <a:outerShdw blurRad="38100" dist="38100" dir="2700000" algn="tl">
                    <a:srgbClr val="C0C0C0"/>
                  </a:outerShdw>
                </a:effectLst>
                <a:ea typeface="ＭＳ Ｐゴシック" pitchFamily="34" charset="-128"/>
              </a:rPr>
              <a:t>contrattuali</a:t>
            </a:r>
            <a:endParaRPr lang="en-US" altLang="it-IT" sz="3200" b="1" i="1" dirty="0">
              <a:solidFill>
                <a:srgbClr val="FF0000"/>
              </a:solidFill>
              <a:effectLst>
                <a:outerShdw blurRad="38100" dist="38100" dir="2700000" algn="tl">
                  <a:srgbClr val="C0C0C0"/>
                </a:outerShdw>
              </a:effectLst>
              <a:ea typeface="ＭＳ Ｐゴシック" pitchFamily="34" charset="-128"/>
            </a:endParaRPr>
          </a:p>
        </p:txBody>
      </p:sp>
      <p:sp>
        <p:nvSpPr>
          <p:cNvPr id="66563" name="Text Box 3">
            <a:extLst>
              <a:ext uri="{FF2B5EF4-FFF2-40B4-BE49-F238E27FC236}">
                <a16:creationId xmlns:a16="http://schemas.microsoft.com/office/drawing/2014/main" id="{6F1671CE-503D-40F5-A5E4-A81EBC2934B4}"/>
              </a:ext>
            </a:extLst>
          </p:cNvPr>
          <p:cNvSpPr txBox="1">
            <a:spLocks noChangeArrowheads="1"/>
          </p:cNvSpPr>
          <p:nvPr/>
        </p:nvSpPr>
        <p:spPr bwMode="auto">
          <a:xfrm>
            <a:off x="3336926" y="18764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17" fontAlgn="base">
              <a:spcBef>
                <a:spcPct val="0"/>
              </a:spcBef>
              <a:spcAft>
                <a:spcPct val="0"/>
              </a:spcAft>
              <a:buNone/>
            </a:pPr>
            <a:endParaRPr lang="it-IT" altLang="it-IT" sz="2400">
              <a:solidFill>
                <a:srgbClr val="000066"/>
              </a:solidFill>
              <a:latin typeface="Goudy Old Style" panose="02020502050305020303" pitchFamily="18" charset="0"/>
            </a:endParaRPr>
          </a:p>
        </p:txBody>
      </p:sp>
    </p:spTree>
    <p:extLst>
      <p:ext uri="{BB962C8B-B14F-4D97-AF65-F5344CB8AC3E}">
        <p14:creationId xmlns:p14="http://schemas.microsoft.com/office/powerpoint/2010/main" val="496562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asellaDiTesto 2">
            <a:extLst>
              <a:ext uri="{FF2B5EF4-FFF2-40B4-BE49-F238E27FC236}">
                <a16:creationId xmlns:a16="http://schemas.microsoft.com/office/drawing/2014/main" id="{2972B026-45EB-EACD-5893-421B5D958F4B}"/>
              </a:ext>
            </a:extLst>
          </p:cNvPr>
          <p:cNvSpPr txBox="1">
            <a:spLocks noChangeArrowheads="1"/>
          </p:cNvSpPr>
          <p:nvPr/>
        </p:nvSpPr>
        <p:spPr bwMode="auto">
          <a:xfrm>
            <a:off x="2097088" y="655638"/>
            <a:ext cx="808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ea typeface="MS PGothic" panose="020B0600070205080204" pitchFamily="34" charset="-128"/>
              </a:defRPr>
            </a:lvl9pPr>
          </a:lstStyle>
          <a:p>
            <a:pPr algn="just"/>
            <a:endParaRPr lang="it-IT" altLang="it-IT" sz="2400" dirty="0">
              <a:solidFill>
                <a:srgbClr val="002060"/>
              </a:solidFill>
              <a:latin typeface="Times New Roman" panose="02020603050405020304" pitchFamily="18" charset="0"/>
              <a:cs typeface="Times New Roman" panose="02020603050405020304" pitchFamily="18" charset="0"/>
            </a:endParaRPr>
          </a:p>
          <a:p>
            <a:pPr algn="just"/>
            <a:r>
              <a:rPr lang="it-IT" altLang="it-IT" sz="2400" dirty="0">
                <a:solidFill>
                  <a:srgbClr val="002060"/>
                </a:solidFill>
                <a:latin typeface="Times New Roman" panose="02020603050405020304" pitchFamily="18" charset="0"/>
                <a:cs typeface="Times New Roman" panose="02020603050405020304" pitchFamily="18" charset="0"/>
              </a:rPr>
              <a:t>L’art. 11 del D.L. n. 131/2024 ha aggiunto “</a:t>
            </a:r>
            <a:r>
              <a:rPr lang="it-IT" altLang="it-IT" sz="2400" dirty="0">
                <a:solidFill>
                  <a:srgbClr val="002060"/>
                </a:solidFill>
                <a:highlight>
                  <a:srgbClr val="FFFF00"/>
                </a:highlight>
                <a:latin typeface="Times New Roman" panose="02020603050405020304" pitchFamily="18" charset="0"/>
                <a:cs typeface="Times New Roman" panose="02020603050405020304" pitchFamily="18" charset="0"/>
              </a:rPr>
              <a:t>la possibilità per il giudice di stabilire l’indennità in misura superiore se il lavoratore dimostra di aver subito un maggior danno</a:t>
            </a:r>
            <a:r>
              <a:rPr lang="it-IT" altLang="it-IT" sz="2400" dirty="0">
                <a:solidFill>
                  <a:srgbClr val="002060"/>
                </a:solidFill>
                <a:latin typeface="Times New Roman" panose="02020603050405020304" pitchFamily="18" charset="0"/>
                <a:cs typeface="Times New Roman" panose="02020603050405020304" pitchFamily="18" charset="0"/>
              </a:rPr>
              <a:t>”. </a:t>
            </a:r>
          </a:p>
          <a:p>
            <a:pPr algn="just"/>
            <a:endParaRPr lang="it-IT" altLang="it-IT" sz="2400" dirty="0">
              <a:solidFill>
                <a:srgbClr val="002060"/>
              </a:solidFill>
              <a:latin typeface="Times New Roman" panose="02020603050405020304" pitchFamily="18" charset="0"/>
              <a:cs typeface="Times New Roman" panose="02020603050405020304" pitchFamily="18" charset="0"/>
            </a:endParaRPr>
          </a:p>
          <a:p>
            <a:pPr algn="just"/>
            <a:r>
              <a:rPr lang="it-IT" altLang="it-IT" sz="2400" dirty="0">
                <a:solidFill>
                  <a:srgbClr val="002060"/>
                </a:solidFill>
                <a:latin typeface="Times New Roman" panose="02020603050405020304" pitchFamily="18" charset="0"/>
                <a:cs typeface="Times New Roman" panose="02020603050405020304" pitchFamily="18" charset="0"/>
              </a:rPr>
              <a:t>Inoltre è stato </a:t>
            </a:r>
            <a:r>
              <a:rPr lang="it-IT" altLang="it-IT"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abrogato il terzo comma </a:t>
            </a:r>
            <a:r>
              <a:rPr lang="it-IT" altLang="it-IT" sz="2400" dirty="0">
                <a:solidFill>
                  <a:srgbClr val="002060"/>
                </a:solidFill>
                <a:latin typeface="Times New Roman" panose="02020603050405020304" pitchFamily="18" charset="0"/>
                <a:cs typeface="Times New Roman" panose="02020603050405020304" pitchFamily="18" charset="0"/>
              </a:rPr>
              <a:t>dell’art. 28 del </a:t>
            </a:r>
            <a:r>
              <a:rPr lang="it-IT" altLang="it-IT" sz="2400" dirty="0" err="1">
                <a:solidFill>
                  <a:srgbClr val="002060"/>
                </a:solidFill>
                <a:latin typeface="Times New Roman" panose="02020603050405020304" pitchFamily="18" charset="0"/>
                <a:cs typeface="Times New Roman" panose="02020603050405020304" pitchFamily="18" charset="0"/>
              </a:rPr>
              <a:t>D.Lgs.</a:t>
            </a:r>
            <a:r>
              <a:rPr lang="it-IT" altLang="it-IT" sz="2400" dirty="0">
                <a:solidFill>
                  <a:srgbClr val="002060"/>
                </a:solidFill>
                <a:latin typeface="Times New Roman" panose="02020603050405020304" pitchFamily="18" charset="0"/>
                <a:cs typeface="Times New Roman" panose="02020603050405020304" pitchFamily="18" charset="0"/>
              </a:rPr>
              <a:t> n. 81/2015, che prevedeva la riduzione alla metà della indennità massima di 12 mensilità “in presenza di contratti collettivi che prevedano l’assunzione, anche a tempo indeterminato, di lavoratori già occupati con contratto a termine nell’ambito di specifiche graduatorie”.</a:t>
            </a:r>
            <a:endParaRPr lang="it-IT" altLang="it-IT" sz="2800" dirty="0">
              <a:solidFill>
                <a:srgbClr val="002060"/>
              </a:solidFill>
              <a:latin typeface="Times New Roman" panose="02020603050405020304" pitchFamily="18" charset="0"/>
              <a:cs typeface="Times New Roman" panose="02020603050405020304" pitchFamily="18" charset="0"/>
            </a:endParaRPr>
          </a:p>
          <a:p>
            <a:pPr algn="just"/>
            <a:endParaRPr lang="it-IT" altLang="it-IT"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A7AFD58B-B646-0710-D201-5F8CF181DEED}"/>
              </a:ext>
            </a:extLst>
          </p:cNvPr>
          <p:cNvSpPr>
            <a:spLocks noGrp="1" noChangeArrowheads="1"/>
          </p:cNvSpPr>
          <p:nvPr>
            <p:ph type="title"/>
          </p:nvPr>
        </p:nvSpPr>
        <p:spPr>
          <a:xfrm>
            <a:off x="1784350" y="1196975"/>
            <a:ext cx="8351838" cy="2816225"/>
          </a:xfrm>
        </p:spPr>
        <p:txBody>
          <a:bodyPr/>
          <a:lstStyle/>
          <a:p>
            <a:pPr eaLnBrk="1" hangingPunct="1">
              <a:defRPr/>
            </a:pPr>
            <a:r>
              <a:rPr lang="it-IT" altLang="it-IT" sz="3700" b="1" i="1" dirty="0">
                <a:solidFill>
                  <a:srgbClr val="FF0000"/>
                </a:solidFill>
                <a:effectLst>
                  <a:outerShdw blurRad="38100" dist="38100" dir="2700000" algn="tl">
                    <a:srgbClr val="C0C0C0"/>
                  </a:outerShdw>
                </a:effectLst>
                <a:ea typeface="ＭＳ Ｐゴシック" pitchFamily="34" charset="-128"/>
              </a:rPr>
              <a:t>LAVORO INTERMITTENTE</a:t>
            </a:r>
            <a:endParaRPr lang="en-US" altLang="it-IT" sz="3700" b="1" i="1" dirty="0">
              <a:solidFill>
                <a:srgbClr val="FF0000"/>
              </a:solidFill>
              <a:effectLst>
                <a:outerShdw blurRad="38100" dist="38100" dir="2700000" algn="tl">
                  <a:srgbClr val="C0C0C0"/>
                </a:outerShdw>
              </a:effectLst>
              <a:ea typeface="ＭＳ Ｐゴシック" pitchFamily="34" charset="-128"/>
            </a:endParaRPr>
          </a:p>
        </p:txBody>
      </p:sp>
      <p:sp>
        <p:nvSpPr>
          <p:cNvPr id="66563" name="Text Box 3">
            <a:extLst>
              <a:ext uri="{FF2B5EF4-FFF2-40B4-BE49-F238E27FC236}">
                <a16:creationId xmlns:a16="http://schemas.microsoft.com/office/drawing/2014/main" id="{2B276D6D-AB2B-5622-D964-A2A70208228B}"/>
              </a:ext>
            </a:extLst>
          </p:cNvPr>
          <p:cNvSpPr txBox="1">
            <a:spLocks noChangeArrowheads="1"/>
          </p:cNvSpPr>
          <p:nvPr/>
        </p:nvSpPr>
        <p:spPr bwMode="auto">
          <a:xfrm>
            <a:off x="3494089" y="1965325"/>
            <a:ext cx="184731" cy="44057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862300">
              <a:spcBef>
                <a:spcPct val="0"/>
              </a:spcBef>
              <a:buNone/>
              <a:defRPr/>
            </a:pPr>
            <a:endParaRPr lang="it-IT" altLang="it-IT" sz="2263">
              <a:solidFill>
                <a:srgbClr val="000066"/>
              </a:solidFill>
              <a:latin typeface="Goudy Old Style" panose="02020502050305020303"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A3B4D1E9-18A4-874F-AECA-5035EEF86BF3}"/>
              </a:ext>
            </a:extLst>
          </p:cNvPr>
          <p:cNvSpPr>
            <a:spLocks noGrp="1" noChangeArrowheads="1"/>
          </p:cNvSpPr>
          <p:nvPr>
            <p:ph type="title"/>
          </p:nvPr>
        </p:nvSpPr>
        <p:spPr>
          <a:xfrm>
            <a:off x="1781504" y="252537"/>
            <a:ext cx="9112468" cy="5889202"/>
          </a:xfrm>
        </p:spPr>
        <p:txBody>
          <a:bodyPr anchor="t"/>
          <a:lstStyle/>
          <a:p>
            <a:pPr algn="just">
              <a:defRPr/>
            </a:pPr>
            <a:r>
              <a:rPr lang="it-IT" sz="2263" dirty="0">
                <a:solidFill>
                  <a:srgbClr val="003366"/>
                </a:solidFill>
                <a:latin typeface="+mn-lt"/>
              </a:rPr>
              <a:t>Anche la scelta aziendale di ricorrere al </a:t>
            </a:r>
            <a:r>
              <a:rPr lang="it-IT" sz="2263" b="1" dirty="0">
                <a:solidFill>
                  <a:srgbClr val="003366"/>
                </a:solidFill>
                <a:effectLst>
                  <a:outerShdw blurRad="38100" dist="38100" dir="2700000" algn="tl">
                    <a:srgbClr val="000000">
                      <a:alpha val="43137"/>
                    </a:srgbClr>
                  </a:outerShdw>
                </a:effectLst>
                <a:highlight>
                  <a:srgbClr val="FFFF00"/>
                </a:highlight>
                <a:latin typeface="+mn-lt"/>
              </a:rPr>
              <a:t>contratto a chiamata</a:t>
            </a:r>
            <a:r>
              <a:rPr lang="it-IT" sz="2263" b="1" dirty="0">
                <a:solidFill>
                  <a:srgbClr val="003366"/>
                </a:solidFill>
                <a:effectLst>
                  <a:outerShdw blurRad="38100" dist="38100" dir="2700000" algn="tl">
                    <a:srgbClr val="000000">
                      <a:alpha val="43137"/>
                    </a:srgbClr>
                  </a:outerShdw>
                </a:effectLst>
                <a:latin typeface="+mn-lt"/>
              </a:rPr>
              <a:t> </a:t>
            </a:r>
            <a:r>
              <a:rPr lang="it-IT" sz="2263" dirty="0">
                <a:solidFill>
                  <a:srgbClr val="003366"/>
                </a:solidFill>
                <a:latin typeface="+mn-lt"/>
              </a:rPr>
              <a:t>rappresenta un </a:t>
            </a:r>
            <a:r>
              <a:rPr lang="it-IT" sz="2263" b="1" dirty="0">
                <a:solidFill>
                  <a:srgbClr val="FF0000"/>
                </a:solidFill>
                <a:latin typeface="+mn-lt"/>
              </a:rPr>
              <a:t>fattore di rischio significativo</a:t>
            </a:r>
            <a:r>
              <a:rPr lang="it-IT" sz="2263" dirty="0">
                <a:solidFill>
                  <a:srgbClr val="003366"/>
                </a:solidFill>
                <a:latin typeface="+mn-lt"/>
              </a:rPr>
              <a:t>: da un lato la </a:t>
            </a:r>
            <a:r>
              <a:rPr lang="it-IT" sz="2263" b="1" dirty="0">
                <a:solidFill>
                  <a:srgbClr val="003366"/>
                </a:solidFill>
                <a:latin typeface="+mn-lt"/>
              </a:rPr>
              <a:t>massima flessibilità</a:t>
            </a:r>
            <a:r>
              <a:rPr lang="it-IT" sz="2263" dirty="0">
                <a:solidFill>
                  <a:srgbClr val="003366"/>
                </a:solidFill>
                <a:latin typeface="+mn-lt"/>
              </a:rPr>
              <a:t> del rapporto di lavoro in termini di durata e di collocazione della prestazione lavorativa, ma dall’altro i </a:t>
            </a:r>
            <a:r>
              <a:rPr lang="it-IT" sz="2263" b="1" dirty="0">
                <a:solidFill>
                  <a:srgbClr val="003366"/>
                </a:solidFill>
                <a:latin typeface="+mn-lt"/>
              </a:rPr>
              <a:t>paletti</a:t>
            </a:r>
            <a:r>
              <a:rPr lang="it-IT" sz="2263" dirty="0">
                <a:solidFill>
                  <a:srgbClr val="003366"/>
                </a:solidFill>
                <a:latin typeface="+mn-lt"/>
              </a:rPr>
              <a:t> </a:t>
            </a:r>
            <a:r>
              <a:rPr lang="it-IT" sz="2263" b="1" dirty="0">
                <a:solidFill>
                  <a:srgbClr val="003366"/>
                </a:solidFill>
                <a:latin typeface="+mn-lt"/>
              </a:rPr>
              <a:t>normativi</a:t>
            </a:r>
            <a:r>
              <a:rPr lang="it-IT" sz="2263" dirty="0">
                <a:solidFill>
                  <a:srgbClr val="003366"/>
                </a:solidFill>
                <a:latin typeface="+mn-lt"/>
              </a:rPr>
              <a:t> nella attivazione del contratto e di gestione del rapporto (obbligo di risposta alla chiamata, indennità di disponibilità, comunicazione obbligatoria per la chiamata, numero   massimo di giornate di attivazione del lavoro intermittente).</a:t>
            </a:r>
            <a:br>
              <a:rPr lang="it-IT" sz="2263" dirty="0">
                <a:solidFill>
                  <a:srgbClr val="003366"/>
                </a:solidFill>
                <a:latin typeface="+mn-lt"/>
              </a:rPr>
            </a:br>
            <a:r>
              <a:rPr lang="it-IT" sz="2263" dirty="0">
                <a:solidFill>
                  <a:srgbClr val="003366"/>
                </a:solidFill>
                <a:latin typeface="+mn-lt"/>
              </a:rPr>
              <a:t> </a:t>
            </a:r>
            <a:br>
              <a:rPr lang="it-IT" sz="2263" dirty="0">
                <a:solidFill>
                  <a:srgbClr val="003366"/>
                </a:solidFill>
                <a:latin typeface="+mn-lt"/>
              </a:rPr>
            </a:br>
            <a:br>
              <a:rPr lang="it-IT" sz="2263" dirty="0">
                <a:solidFill>
                  <a:srgbClr val="003366"/>
                </a:solidFill>
                <a:latin typeface="+mn-lt"/>
              </a:rPr>
            </a:br>
            <a:r>
              <a:rPr lang="it-IT" sz="2263" dirty="0">
                <a:solidFill>
                  <a:srgbClr val="003366"/>
                </a:solidFill>
                <a:latin typeface="+mn-lt"/>
              </a:rPr>
              <a:t>D’altronde un evidente </a:t>
            </a:r>
            <a:r>
              <a:rPr lang="it-IT" sz="2263" b="1" dirty="0">
                <a:solidFill>
                  <a:srgbClr val="003366"/>
                </a:solidFill>
                <a:latin typeface="+mn-lt"/>
              </a:rPr>
              <a:t>vantaggio</a:t>
            </a:r>
            <a:r>
              <a:rPr lang="it-IT" sz="2263" dirty="0">
                <a:solidFill>
                  <a:srgbClr val="003366"/>
                </a:solidFill>
                <a:latin typeface="+mn-lt"/>
              </a:rPr>
              <a:t> gestionale deriva dall’utilizzo del lavoro intermittente per la assoluta riduzione del peso del vincolo contrattuale che si instaura con il lavoratore a chiamata, ma i </a:t>
            </a:r>
            <a:r>
              <a:rPr lang="it-IT" sz="2263" b="1" dirty="0">
                <a:solidFill>
                  <a:srgbClr val="003366"/>
                </a:solidFill>
                <a:latin typeface="+mn-lt"/>
              </a:rPr>
              <a:t>rischi del contenzioso </a:t>
            </a:r>
            <a:r>
              <a:rPr lang="it-IT" sz="2263" dirty="0">
                <a:solidFill>
                  <a:srgbClr val="003366"/>
                </a:solidFill>
                <a:latin typeface="+mn-lt"/>
              </a:rPr>
              <a:t>ispettivo sulla reale portata della prestazione lavorativa resa, portano a riflettere sulla opportunità di ricorrere con leggerezza a tale tipologia contrattuale. </a:t>
            </a:r>
          </a:p>
        </p:txBody>
      </p:sp>
      <p:sp>
        <p:nvSpPr>
          <p:cNvPr id="16387" name="Text Box 3">
            <a:extLst>
              <a:ext uri="{FF2B5EF4-FFF2-40B4-BE49-F238E27FC236}">
                <a16:creationId xmlns:a16="http://schemas.microsoft.com/office/drawing/2014/main" id="{96789144-0A7F-5F4D-B655-3B26843C78F1}"/>
              </a:ext>
            </a:extLst>
          </p:cNvPr>
          <p:cNvSpPr txBox="1">
            <a:spLocks noChangeArrowheads="1"/>
          </p:cNvSpPr>
          <p:nvPr/>
        </p:nvSpPr>
        <p:spPr bwMode="auto">
          <a:xfrm>
            <a:off x="3494214" y="1964933"/>
            <a:ext cx="184731" cy="44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862300" eaLnBrk="0" fontAlgn="base" hangingPunct="0">
              <a:spcBef>
                <a:spcPct val="0"/>
              </a:spcBef>
              <a:spcAft>
                <a:spcPct val="0"/>
              </a:spcAft>
              <a:buNone/>
            </a:pPr>
            <a:endParaRPr lang="it-IT" altLang="it-IT" sz="2263">
              <a:solidFill>
                <a:srgbClr val="000066"/>
              </a:solidFill>
              <a:latin typeface="Goudy Old Style" panose="02020502050305020303" pitchFamily="18" charset="77"/>
            </a:endParaRPr>
          </a:p>
        </p:txBody>
      </p:sp>
      <p:sp>
        <p:nvSpPr>
          <p:cNvPr id="16388" name="Segnaposto numero diapositiva 3">
            <a:extLst>
              <a:ext uri="{FF2B5EF4-FFF2-40B4-BE49-F238E27FC236}">
                <a16:creationId xmlns:a16="http://schemas.microsoft.com/office/drawing/2014/main" id="{21887E63-3893-974C-94C6-7C4709D018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18">
                <a:solidFill>
                  <a:schemeClr val="tx1"/>
                </a:solidFill>
                <a:latin typeface="Arial" panose="020B0604020202020204" pitchFamily="34" charset="0"/>
                <a:ea typeface="MS PGothic" panose="020B0600070205080204" pitchFamily="34" charset="-128"/>
              </a:defRPr>
            </a:lvl1pPr>
            <a:lvl2pPr marL="700618" indent="-269468">
              <a:spcBef>
                <a:spcPct val="20000"/>
              </a:spcBef>
              <a:buChar char="–"/>
              <a:defRPr sz="2641">
                <a:solidFill>
                  <a:schemeClr val="tx1"/>
                </a:solidFill>
                <a:latin typeface="Arial" panose="020B0604020202020204" pitchFamily="34" charset="0"/>
                <a:ea typeface="MS PGothic" panose="020B0600070205080204" pitchFamily="34" charset="-128"/>
              </a:defRPr>
            </a:lvl2pPr>
            <a:lvl3pPr marL="1077874" indent="-215575">
              <a:spcBef>
                <a:spcPct val="20000"/>
              </a:spcBef>
              <a:buChar char="•"/>
              <a:defRPr sz="2263">
                <a:solidFill>
                  <a:schemeClr val="tx1"/>
                </a:solidFill>
                <a:latin typeface="Arial" panose="020B0604020202020204" pitchFamily="34" charset="0"/>
                <a:ea typeface="MS PGothic" panose="020B0600070205080204" pitchFamily="34" charset="-128"/>
              </a:defRPr>
            </a:lvl3pPr>
            <a:lvl4pPr marL="1509025" indent="-215575">
              <a:spcBef>
                <a:spcPct val="20000"/>
              </a:spcBef>
              <a:buChar char="–"/>
              <a:defRPr sz="1886">
                <a:solidFill>
                  <a:schemeClr val="tx1"/>
                </a:solidFill>
                <a:latin typeface="Arial" panose="020B0604020202020204" pitchFamily="34" charset="0"/>
                <a:ea typeface="MS PGothic" panose="020B0600070205080204" pitchFamily="34" charset="-128"/>
              </a:defRPr>
            </a:lvl4pPr>
            <a:lvl5pPr marL="1940174" indent="-215575">
              <a:spcBef>
                <a:spcPct val="20000"/>
              </a:spcBef>
              <a:buChar char="»"/>
              <a:defRPr sz="1886">
                <a:solidFill>
                  <a:schemeClr val="tx1"/>
                </a:solidFill>
                <a:latin typeface="Arial" panose="020B0604020202020204" pitchFamily="34" charset="0"/>
                <a:ea typeface="MS PGothic" panose="020B0600070205080204" pitchFamily="34" charset="-128"/>
              </a:defRPr>
            </a:lvl5pPr>
            <a:lvl6pPr marL="2371324" indent="-215575" eaLnBrk="0" fontAlgn="base" hangingPunct="0">
              <a:spcBef>
                <a:spcPct val="20000"/>
              </a:spcBef>
              <a:spcAft>
                <a:spcPct val="0"/>
              </a:spcAft>
              <a:buChar char="»"/>
              <a:defRPr sz="1886">
                <a:solidFill>
                  <a:schemeClr val="tx1"/>
                </a:solidFill>
                <a:latin typeface="Arial" panose="020B0604020202020204" pitchFamily="34" charset="0"/>
                <a:ea typeface="MS PGothic" panose="020B0600070205080204" pitchFamily="34" charset="-128"/>
              </a:defRPr>
            </a:lvl6pPr>
            <a:lvl7pPr marL="2802474" indent="-215575" eaLnBrk="0" fontAlgn="base" hangingPunct="0">
              <a:spcBef>
                <a:spcPct val="20000"/>
              </a:spcBef>
              <a:spcAft>
                <a:spcPct val="0"/>
              </a:spcAft>
              <a:buChar char="»"/>
              <a:defRPr sz="1886">
                <a:solidFill>
                  <a:schemeClr val="tx1"/>
                </a:solidFill>
                <a:latin typeface="Arial" panose="020B0604020202020204" pitchFamily="34" charset="0"/>
                <a:ea typeface="MS PGothic" panose="020B0600070205080204" pitchFamily="34" charset="-128"/>
              </a:defRPr>
            </a:lvl7pPr>
            <a:lvl8pPr marL="3233623" indent="-215575" eaLnBrk="0" fontAlgn="base" hangingPunct="0">
              <a:spcBef>
                <a:spcPct val="20000"/>
              </a:spcBef>
              <a:spcAft>
                <a:spcPct val="0"/>
              </a:spcAft>
              <a:buChar char="»"/>
              <a:defRPr sz="1886">
                <a:solidFill>
                  <a:schemeClr val="tx1"/>
                </a:solidFill>
                <a:latin typeface="Arial" panose="020B0604020202020204" pitchFamily="34" charset="0"/>
                <a:ea typeface="MS PGothic" panose="020B0600070205080204" pitchFamily="34" charset="-128"/>
              </a:defRPr>
            </a:lvl8pPr>
            <a:lvl9pPr marL="3664772" indent="-215575" eaLnBrk="0" fontAlgn="base" hangingPunct="0">
              <a:spcBef>
                <a:spcPct val="20000"/>
              </a:spcBef>
              <a:spcAft>
                <a:spcPct val="0"/>
              </a:spcAft>
              <a:buChar char="»"/>
              <a:defRPr sz="1886">
                <a:solidFill>
                  <a:schemeClr val="tx1"/>
                </a:solidFill>
                <a:latin typeface="Arial" panose="020B0604020202020204" pitchFamily="34" charset="0"/>
                <a:ea typeface="MS PGothic" panose="020B0600070205080204" pitchFamily="34" charset="-128"/>
              </a:defRPr>
            </a:lvl9pPr>
          </a:lstStyle>
          <a:p>
            <a:pPr defTabSz="862300" fontAlgn="base">
              <a:spcBef>
                <a:spcPct val="0"/>
              </a:spcBef>
              <a:spcAft>
                <a:spcPct val="0"/>
              </a:spcAft>
              <a:buNone/>
            </a:pPr>
            <a:endParaRPr lang="it-IT" altLang="it-IT" sz="132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00426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6C3E686E-CA13-362A-74F3-C9173ED489A6}"/>
              </a:ext>
            </a:extLst>
          </p:cNvPr>
          <p:cNvSpPr>
            <a:spLocks noChangeArrowheads="1"/>
          </p:cNvSpPr>
          <p:nvPr/>
        </p:nvSpPr>
        <p:spPr bwMode="auto">
          <a:xfrm>
            <a:off x="2038350" y="945748"/>
            <a:ext cx="8115300" cy="44935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862300">
              <a:spcBef>
                <a:spcPct val="0"/>
              </a:spcBef>
              <a:buNone/>
              <a:defRPr/>
            </a:pP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L’attuale disciplina del lavoro intermittente (detto anche “a chiamata” o “</a:t>
            </a:r>
            <a:r>
              <a:rPr lang="it-IT" sz="2200" i="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job on call”</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si rinviene negli </a:t>
            </a:r>
            <a:r>
              <a:rPr lang="it-IT" sz="2200" b="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artt. 13-18 del </a:t>
            </a:r>
            <a:r>
              <a:rPr lang="it-IT" sz="2200" b="1" dirty="0" err="1">
                <a:solidFill>
                  <a:srgbClr val="002060"/>
                </a:solidFill>
                <a:latin typeface="Garamond" panose="02020404030301010803" pitchFamily="18" charset="0"/>
                <a:ea typeface="Times New Roman" panose="02020603050405020304" pitchFamily="18" charset="0"/>
                <a:cs typeface="Times New Roman" panose="02020603050405020304" pitchFamily="18" charset="0"/>
              </a:rPr>
              <a:t>D.Lgs.</a:t>
            </a:r>
            <a:r>
              <a:rPr lang="it-IT" sz="2200" b="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n. 81/2015</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che confermano integralmente la disciplina dell’istituto così come da ultimo regolamentato dal </a:t>
            </a:r>
            <a:r>
              <a:rPr lang="it-IT" sz="2200" dirty="0" err="1">
                <a:solidFill>
                  <a:srgbClr val="002060"/>
                </a:solidFill>
                <a:latin typeface="Garamond" panose="02020404030301010803" pitchFamily="18" charset="0"/>
                <a:ea typeface="Times New Roman" panose="02020603050405020304" pitchFamily="18" charset="0"/>
                <a:cs typeface="Times New Roman" panose="02020603050405020304" pitchFamily="18" charset="0"/>
              </a:rPr>
              <a:t>D.Lgs.</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n. 276/2003 (dopo le modifiche apportate dalla legge n. 92/2012 e dal D.L. n. 76/2013, convertito dalla legge n. 99/2013), con la previsione della</a:t>
            </a:r>
            <a:r>
              <a:rPr lang="it-IT" sz="2200" b="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a:t>
            </a:r>
            <a:r>
              <a:rPr lang="it-IT" sz="2200" b="1" dirty="0">
                <a:solidFill>
                  <a:srgbClr val="002060"/>
                </a:solidFill>
                <a:highlight>
                  <a:srgbClr val="FFFF00"/>
                </a:highlight>
                <a:latin typeface="Garamond" panose="02020404030301010803" pitchFamily="18" charset="0"/>
                <a:ea typeface="Times New Roman" panose="02020603050405020304" pitchFamily="18" charset="0"/>
                <a:cs typeface="Times New Roman" panose="02020603050405020304" pitchFamily="18" charset="0"/>
              </a:rPr>
              <a:t>forma scritta ai fini della prova</a:t>
            </a:r>
            <a:r>
              <a:rPr lang="it-IT" sz="2200" dirty="0">
                <a:solidFill>
                  <a:srgbClr val="002060"/>
                </a:solidFill>
                <a:highlight>
                  <a:srgbClr val="FFFF00"/>
                </a:highlight>
                <a:latin typeface="Garamond" panose="02020404030301010803" pitchFamily="18" charset="0"/>
                <a:ea typeface="Times New Roman" panose="02020603050405020304" pitchFamily="18" charset="0"/>
                <a:cs typeface="Times New Roman" panose="02020603050405020304" pitchFamily="18" charset="0"/>
              </a:rPr>
              <a:t> </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degli elementi essenziali del contratto stesso (art. 15, comma 1, </a:t>
            </a:r>
            <a:r>
              <a:rPr lang="it-IT" sz="2200" dirty="0" err="1">
                <a:solidFill>
                  <a:srgbClr val="002060"/>
                </a:solidFill>
                <a:latin typeface="Garamond" panose="02020404030301010803" pitchFamily="18" charset="0"/>
                <a:ea typeface="Times New Roman" panose="02020603050405020304" pitchFamily="18" charset="0"/>
                <a:cs typeface="Times New Roman" panose="02020603050405020304" pitchFamily="18" charset="0"/>
              </a:rPr>
              <a:t>D.Lgs.</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n. 81/2015, </a:t>
            </a:r>
            <a:r>
              <a:rPr lang="it-IT" sz="22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come sostituito dall’art. 5 del </a:t>
            </a:r>
            <a:r>
              <a:rPr lang="it-IT" sz="2200" dirty="0" err="1">
                <a:solidFill>
                  <a:srgbClr val="002060"/>
                </a:solidFill>
                <a:latin typeface="Garamond" panose="02020404030301010803" pitchFamily="18" charset="0"/>
                <a:ea typeface="Garamond" panose="02020404030301010803" pitchFamily="18" charset="0"/>
                <a:cs typeface="Times New Roman" panose="02020603050405020304" pitchFamily="18" charset="0"/>
              </a:rPr>
              <a:t>D.Lgs.</a:t>
            </a:r>
            <a:r>
              <a:rPr lang="it-IT" sz="22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 n. 104/2022</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a:t>
            </a:r>
          </a:p>
          <a:p>
            <a:pPr defTabSz="862300">
              <a:spcBef>
                <a:spcPct val="0"/>
              </a:spcBef>
              <a:buNone/>
              <a:defRPr/>
            </a:pPr>
            <a:endPar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endParaRPr>
          </a:p>
          <a:p>
            <a:pPr defTabSz="862300">
              <a:spcBef>
                <a:spcPct val="0"/>
              </a:spcBef>
              <a:buNone/>
              <a:defRPr/>
            </a:pP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Con la caratteristica principale dell’</a:t>
            </a:r>
            <a:r>
              <a:rPr lang="it-IT" sz="2200" b="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alternarsi </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di </a:t>
            </a:r>
            <a:r>
              <a:rPr lang="it-IT" sz="2200" b="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fasi di effettiva prestazione</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a:t>
            </a:r>
            <a:r>
              <a:rPr lang="it-IT" sz="2200" b="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di lavoro</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a </a:t>
            </a:r>
            <a:r>
              <a:rPr lang="it-IT" sz="2200" b="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periodi in cui non vi è attività lavorativa</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ma permanenza di </a:t>
            </a:r>
            <a:r>
              <a:rPr lang="it-IT" sz="2200" b="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disponibilità del lavoratore </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in attesa della chiamata (</a:t>
            </a:r>
            <a:r>
              <a:rPr lang="it-IT" sz="2200" i="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c.d.</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a:t>
            </a:r>
            <a:r>
              <a:rPr lang="it-IT" sz="2200" i="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stand by worker</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a:t>
            </a:r>
            <a:endParaRPr lang="it-IT" altLang="it-IT" sz="2200" dirty="0">
              <a:solidFill>
                <a:srgbClr val="00206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1D1E6032-6533-DF89-F56F-E440903302DC}"/>
              </a:ext>
            </a:extLst>
          </p:cNvPr>
          <p:cNvSpPr>
            <a:spLocks noChangeArrowheads="1"/>
          </p:cNvSpPr>
          <p:nvPr/>
        </p:nvSpPr>
        <p:spPr bwMode="auto">
          <a:xfrm>
            <a:off x="2038350" y="888562"/>
            <a:ext cx="8115300" cy="44935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862300">
              <a:spcBef>
                <a:spcPct val="0"/>
              </a:spcBef>
              <a:buNone/>
              <a:defRPr/>
            </a:pP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Il contratto di lavoro intermittente può essere stipulato sia a </a:t>
            </a:r>
            <a:r>
              <a:rPr lang="it-IT" sz="2200" b="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tempo indeterminato</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che </a:t>
            </a:r>
            <a:r>
              <a:rPr lang="it-IT" sz="2200" b="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a termine</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ma la specialità che contraddistingue questa tipologia contrattuale fa sì, che in caso di </a:t>
            </a:r>
            <a:r>
              <a:rPr lang="it-IT" sz="2200" b="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assunzione a </a:t>
            </a:r>
            <a:r>
              <a:rPr lang="it-IT" sz="2200" b="1" dirty="0">
                <a:solidFill>
                  <a:srgbClr val="002060"/>
                </a:solidFill>
                <a:highlight>
                  <a:srgbClr val="FFFF00"/>
                </a:highlight>
                <a:latin typeface="Garamond" panose="02020404030301010803" pitchFamily="18" charset="0"/>
                <a:ea typeface="Times New Roman" panose="02020603050405020304" pitchFamily="18" charset="0"/>
                <a:cs typeface="Times New Roman" panose="02020603050405020304" pitchFamily="18" charset="0"/>
              </a:rPr>
              <a:t>tempo determinato non sia applicabile la disciplina </a:t>
            </a:r>
            <a:r>
              <a:rPr lang="it-IT" sz="2200" dirty="0">
                <a:solidFill>
                  <a:srgbClr val="002060"/>
                </a:solidFill>
                <a:highlight>
                  <a:srgbClr val="FFFF00"/>
                </a:highlight>
                <a:latin typeface="Garamond" panose="02020404030301010803" pitchFamily="18" charset="0"/>
                <a:ea typeface="Times New Roman" panose="02020603050405020304" pitchFamily="18" charset="0"/>
                <a:cs typeface="Times New Roman" panose="02020603050405020304" pitchFamily="18" charset="0"/>
              </a:rPr>
              <a:t>dettata dal </a:t>
            </a:r>
            <a:r>
              <a:rPr lang="it-IT" sz="2200" dirty="0" err="1">
                <a:solidFill>
                  <a:srgbClr val="002060"/>
                </a:solidFill>
                <a:highlight>
                  <a:srgbClr val="FFFF00"/>
                </a:highlight>
                <a:latin typeface="Garamond" panose="02020404030301010803" pitchFamily="18" charset="0"/>
                <a:ea typeface="Times New Roman" panose="02020603050405020304" pitchFamily="18" charset="0"/>
                <a:cs typeface="Times New Roman" panose="02020603050405020304" pitchFamily="18" charset="0"/>
              </a:rPr>
              <a:t>D.Lgs.</a:t>
            </a:r>
            <a:r>
              <a:rPr lang="it-IT" sz="2200" dirty="0">
                <a:solidFill>
                  <a:srgbClr val="002060"/>
                </a:solidFill>
                <a:highlight>
                  <a:srgbClr val="FFFF00"/>
                </a:highlight>
                <a:latin typeface="Garamond" panose="02020404030301010803" pitchFamily="18" charset="0"/>
                <a:ea typeface="Times New Roman" panose="02020603050405020304" pitchFamily="18" charset="0"/>
                <a:cs typeface="Times New Roman" panose="02020603050405020304" pitchFamily="18" charset="0"/>
              </a:rPr>
              <a:t> n. 81/2015 per il </a:t>
            </a:r>
            <a:r>
              <a:rPr lang="it-IT" sz="2200" b="1" dirty="0">
                <a:solidFill>
                  <a:srgbClr val="002060"/>
                </a:solidFill>
                <a:highlight>
                  <a:srgbClr val="FFFF00"/>
                </a:highlight>
                <a:latin typeface="Garamond" panose="02020404030301010803" pitchFamily="18" charset="0"/>
                <a:ea typeface="Times New Roman" panose="02020603050405020304" pitchFamily="18" charset="0"/>
                <a:cs typeface="Times New Roman" panose="02020603050405020304" pitchFamily="18" charset="0"/>
              </a:rPr>
              <a:t>lavoro a tempo determinato</a:t>
            </a:r>
            <a:r>
              <a:rPr lang="it-IT" sz="2200" dirty="0">
                <a:solidFill>
                  <a:srgbClr val="002060"/>
                </a:solidFill>
                <a:highlight>
                  <a:srgbClr val="FFFF00"/>
                </a:highlight>
                <a:latin typeface="Garamond" panose="02020404030301010803" pitchFamily="18" charset="0"/>
                <a:ea typeface="Times New Roman" panose="02020603050405020304" pitchFamily="18" charset="0"/>
                <a:cs typeface="Times New Roman" panose="02020603050405020304" pitchFamily="18" charset="0"/>
              </a:rPr>
              <a:t> </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(risposta ad Interpello n. 72 del 12 ottobre 2009; Circolare n. 34 del 29 settembre 2010). Tuttavia, la Lettera circolare n. 7258 del 22 aprile 2013 ha sancito che l’assunzione con lavoro intermittente dopo un contratto a termine, senza intervalli temporali, può comportare la trasformazione in rapporto di lavoro</a:t>
            </a:r>
            <a:r>
              <a:rPr lang="it-IT" sz="2200" i="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standard a tempo indeterminato: «</a:t>
            </a:r>
            <a:r>
              <a:rPr lang="it-IT" sz="2200" i="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la condotta, potrebbe integrare la violazione di una norma imperativa (art. 1344 cod. civ.) e trattandosi di un contratto stipulato in frode alla legge, con conseguente nullità dello stesso e trasformazione del rapporto in rapporto di lavoro subordinato a tempo indeterminato</a:t>
            </a:r>
            <a:r>
              <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a:t>
            </a:r>
            <a:endParaRPr lang="it-IT" altLang="it-IT" sz="2200" dirty="0">
              <a:solidFill>
                <a:srgbClr val="00206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B0E9CCC2-0D1D-216A-9031-90AB186053B4}"/>
              </a:ext>
            </a:extLst>
          </p:cNvPr>
          <p:cNvSpPr>
            <a:spLocks noChangeArrowheads="1"/>
          </p:cNvSpPr>
          <p:nvPr/>
        </p:nvSpPr>
        <p:spPr bwMode="auto">
          <a:xfrm>
            <a:off x="2038350" y="778205"/>
            <a:ext cx="8115300" cy="462049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862300">
              <a:spcBef>
                <a:spcPct val="0"/>
              </a:spcBef>
              <a:buNone/>
              <a:defRPr/>
            </a:pPr>
            <a:r>
              <a:rPr lang="it-IT" sz="2452"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L’intermittenza o discontinuità della prestazione lavorativa è l’elemento che distingue e differenzia il lavoro intermittente, il quale può prevedere l’obbligo per il lavoratore di rispondere alla chiamata, obbligando il datore di lavoro a corrispondere al lavoratore l’</a:t>
            </a:r>
            <a:r>
              <a:rPr lang="it-IT" sz="2452" b="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indennità di disponibilità</a:t>
            </a:r>
            <a:r>
              <a:rPr lang="it-IT" sz="2452"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per i periodi di non attività. Nel caso di </a:t>
            </a:r>
            <a:r>
              <a:rPr lang="it-IT" sz="2452" b="1" dirty="0">
                <a:solidFill>
                  <a:srgbClr val="002060"/>
                </a:solidFill>
                <a:highlight>
                  <a:srgbClr val="FFFF00"/>
                </a:highlight>
                <a:latin typeface="Garamond" panose="02020404030301010803" pitchFamily="18" charset="0"/>
                <a:ea typeface="Times New Roman" panose="02020603050405020304" pitchFamily="18" charset="0"/>
                <a:cs typeface="Times New Roman" panose="02020603050405020304" pitchFamily="18" charset="0"/>
              </a:rPr>
              <a:t>obbligo di risposta alla chiamata</a:t>
            </a:r>
            <a:r>
              <a:rPr lang="it-IT" sz="2452"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 il </a:t>
            </a:r>
            <a:r>
              <a:rPr lang="it-IT" sz="2452" b="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rifiuto ingiustificato </a:t>
            </a:r>
            <a:r>
              <a:rPr lang="it-IT" sz="2452"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rappresenta motivo legittimo di licenziamento e comporta la restituzione della quota di indennità di disponibilità non spettante (art. 16, comma 5,</a:t>
            </a:r>
            <a:r>
              <a:rPr lang="it-IT" sz="2452" dirty="0">
                <a:solidFill>
                  <a:srgbClr val="002060"/>
                </a:solidFill>
                <a:latin typeface="Garamond" panose="02020404030301010803" pitchFamily="18" charset="0"/>
                <a:ea typeface="Garamond" panose="02020404030301010803" pitchFamily="18" charset="0"/>
                <a:cs typeface="Garamond" panose="02020404030301010803" pitchFamily="18" charset="0"/>
              </a:rPr>
              <a:t> </a:t>
            </a:r>
            <a:r>
              <a:rPr lang="it-IT" sz="2452" dirty="0" err="1">
                <a:solidFill>
                  <a:srgbClr val="002060"/>
                </a:solidFill>
                <a:latin typeface="Garamond" panose="02020404030301010803" pitchFamily="18" charset="0"/>
                <a:ea typeface="Garamond" panose="02020404030301010803" pitchFamily="18" charset="0"/>
                <a:cs typeface="Garamond" panose="02020404030301010803" pitchFamily="18" charset="0"/>
              </a:rPr>
              <a:t>D.Lgs.</a:t>
            </a:r>
            <a:r>
              <a:rPr lang="it-IT" sz="2452" dirty="0">
                <a:solidFill>
                  <a:srgbClr val="002060"/>
                </a:solidFill>
                <a:latin typeface="Garamond" panose="02020404030301010803" pitchFamily="18" charset="0"/>
                <a:ea typeface="Garamond" panose="02020404030301010803" pitchFamily="18" charset="0"/>
                <a:cs typeface="Garamond" panose="02020404030301010803" pitchFamily="18" charset="0"/>
              </a:rPr>
              <a:t> n. 81/2015), ma il lavoratore potrebbe essere chiamato a risarcire il datore di lavoro secondo i principi generali civilistici in tema di risarcimento del danno da inadempimento contrattuale.</a:t>
            </a:r>
            <a:endParaRPr lang="it-IT" altLang="it-IT" sz="2452" dirty="0">
              <a:solidFill>
                <a:srgbClr val="00206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36EB81F1-177B-18D6-C879-48ACCA70B399}"/>
              </a:ext>
            </a:extLst>
          </p:cNvPr>
          <p:cNvSpPr>
            <a:spLocks noChangeArrowheads="1"/>
          </p:cNvSpPr>
          <p:nvPr/>
        </p:nvSpPr>
        <p:spPr bwMode="auto">
          <a:xfrm>
            <a:off x="2032001" y="368301"/>
            <a:ext cx="8115300" cy="483517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defTabSz="862300">
              <a:buNone/>
              <a:defRPr/>
            </a:pPr>
            <a:r>
              <a:rPr lang="it-IT" sz="23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Spetta all’art. 13 del </a:t>
            </a:r>
            <a:r>
              <a:rPr lang="it-IT" sz="2300" dirty="0" err="1">
                <a:solidFill>
                  <a:srgbClr val="002060"/>
                </a:solidFill>
                <a:latin typeface="Garamond" panose="02020404030301010803" pitchFamily="18" charset="0"/>
                <a:ea typeface="Garamond" panose="02020404030301010803" pitchFamily="18" charset="0"/>
                <a:cs typeface="Times New Roman" panose="02020603050405020304" pitchFamily="18" charset="0"/>
              </a:rPr>
              <a:t>D.Lgs.</a:t>
            </a:r>
            <a:r>
              <a:rPr lang="it-IT" sz="23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 n. 81/2015 (erede dell’art. 34 del </a:t>
            </a:r>
            <a:r>
              <a:rPr lang="it-IT" sz="2300" dirty="0" err="1">
                <a:solidFill>
                  <a:srgbClr val="002060"/>
                </a:solidFill>
                <a:latin typeface="Garamond" panose="02020404030301010803" pitchFamily="18" charset="0"/>
                <a:ea typeface="Garamond" panose="02020404030301010803" pitchFamily="18" charset="0"/>
                <a:cs typeface="Times New Roman" panose="02020603050405020304" pitchFamily="18" charset="0"/>
              </a:rPr>
              <a:t>D.Lgs.</a:t>
            </a:r>
            <a:r>
              <a:rPr lang="it-IT" sz="23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 n. 276/2003), nei suoi primi due commi, </a:t>
            </a:r>
            <a:r>
              <a:rPr lang="it-IT" sz="2300" b="1" dirty="0">
                <a:solidFill>
                  <a:srgbClr val="002060"/>
                </a:solidFill>
                <a:effectLst>
                  <a:outerShdw blurRad="38100" dist="38100" dir="2700000" algn="tl">
                    <a:srgbClr val="000000">
                      <a:alpha val="43137"/>
                    </a:srgbClr>
                  </a:outerShdw>
                </a:effectLst>
                <a:latin typeface="Garamond" panose="02020404030301010803" pitchFamily="18" charset="0"/>
                <a:ea typeface="Garamond" panose="02020404030301010803" pitchFamily="18" charset="0"/>
                <a:cs typeface="Times New Roman" panose="02020603050405020304" pitchFamily="18" charset="0"/>
              </a:rPr>
              <a:t>indicare con </a:t>
            </a:r>
            <a:r>
              <a:rPr lang="it-IT" sz="2300" b="1" dirty="0">
                <a:solidFill>
                  <a:srgbClr val="002060"/>
                </a:solidFill>
                <a:effectLst>
                  <a:outerShdw blurRad="38100" dist="38100" dir="2700000" algn="tl">
                    <a:srgbClr val="000000">
                      <a:alpha val="43137"/>
                    </a:srgbClr>
                  </a:outerShdw>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chiarezza e assoluta tassatività </a:t>
            </a:r>
            <a:r>
              <a:rPr lang="it-IT" sz="2300" b="1" dirty="0">
                <a:solidFill>
                  <a:srgbClr val="002060"/>
                </a:solidFill>
                <a:effectLst>
                  <a:outerShdw blurRad="38100" dist="38100" dir="2700000" algn="tl">
                    <a:srgbClr val="000000">
                      <a:alpha val="43137"/>
                    </a:srgbClr>
                  </a:outerShdw>
                </a:effectLst>
                <a:latin typeface="Garamond" panose="02020404030301010803" pitchFamily="18" charset="0"/>
                <a:ea typeface="Garamond" panose="02020404030301010803" pitchFamily="18" charset="0"/>
                <a:cs typeface="Times New Roman" panose="02020603050405020304" pitchFamily="18" charset="0"/>
              </a:rPr>
              <a:t>le ipotesi</a:t>
            </a:r>
            <a:r>
              <a:rPr lang="it-IT" sz="23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 in cui è possibile fare ricorso, con una delle forme negoziali sopra individuate, al contratto di lavoro intermittente: </a:t>
            </a:r>
            <a:endParaRPr lang="it-IT" sz="23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endParaRPr>
          </a:p>
          <a:p>
            <a:pPr algn="just" defTabSz="862300">
              <a:buNone/>
              <a:tabLst>
                <a:tab pos="237730" algn="l"/>
              </a:tabLst>
              <a:defRPr/>
            </a:pPr>
            <a:r>
              <a:rPr lang="it-IT" sz="2300" i="1" dirty="0">
                <a:solidFill>
                  <a:srgbClr val="002060"/>
                </a:solidFill>
                <a:latin typeface="Garamond" panose="02020404030301010803" pitchFamily="18" charset="0"/>
                <a:ea typeface="Garamond" panose="02020404030301010803" pitchFamily="18" charset="0"/>
                <a:cs typeface="Times New Roman" panose="02020603050405020304" pitchFamily="18" charset="0"/>
              </a:rPr>
              <a:t>		</a:t>
            </a:r>
          </a:p>
          <a:p>
            <a:pPr algn="just" defTabSz="862300">
              <a:buNone/>
              <a:tabLst>
                <a:tab pos="237730" algn="l"/>
              </a:tabLst>
              <a:defRPr/>
            </a:pPr>
            <a:r>
              <a:rPr lang="it-IT" sz="2300" i="1" dirty="0">
                <a:solidFill>
                  <a:srgbClr val="002060"/>
                </a:solidFill>
                <a:latin typeface="Garamond" panose="02020404030301010803" pitchFamily="18" charset="0"/>
                <a:ea typeface="Garamond" panose="02020404030301010803" pitchFamily="18" charset="0"/>
                <a:cs typeface="Times New Roman" panose="02020603050405020304" pitchFamily="18" charset="0"/>
              </a:rPr>
              <a:t>	1)	 intermittente per requisiti oggettivi: </a:t>
            </a:r>
            <a:r>
              <a:rPr lang="it-IT" sz="23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si tratta della fattispecie che potrebbe definirsi standard, quella dello svolgimento di prestazioni di carattere oggettivamente discontinuo o intermittente, individuate, secondo le specifiche esigenze rilevate, dai contratti collettivi stipulati da associazioni dei datori e prestatori di lavoro comparativamente più rappresentative sul piano nazionale o territoriale (art. 13, comma 1, prima parte); </a:t>
            </a:r>
            <a:endParaRPr lang="it-IT" sz="23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A93B9C72-DE5C-2EAB-D689-C68814E23B28}"/>
              </a:ext>
            </a:extLst>
          </p:cNvPr>
          <p:cNvSpPr>
            <a:spLocks noChangeArrowheads="1"/>
          </p:cNvSpPr>
          <p:nvPr/>
        </p:nvSpPr>
        <p:spPr bwMode="auto">
          <a:xfrm>
            <a:off x="2038350" y="321005"/>
            <a:ext cx="8115300" cy="525990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9" indent="-457209" algn="just" defTabSz="862300">
              <a:buFontTx/>
              <a:buAutoNum type="arabicParenR" startAt="2"/>
              <a:tabLst>
                <a:tab pos="237730" algn="l"/>
              </a:tabLst>
              <a:defRPr/>
            </a:pPr>
            <a:r>
              <a:rPr lang="it-IT" sz="2300" i="1" dirty="0">
                <a:solidFill>
                  <a:srgbClr val="002060"/>
                </a:solidFill>
                <a:latin typeface="Garamond" panose="02020404030301010803" pitchFamily="18" charset="0"/>
                <a:ea typeface="Garamond" panose="02020404030301010803" pitchFamily="18" charset="0"/>
                <a:cs typeface="Times New Roman" panose="02020603050405020304" pitchFamily="18" charset="0"/>
              </a:rPr>
              <a:t>intermittente per requisiti temporali: </a:t>
            </a:r>
            <a:r>
              <a:rPr lang="it-IT" sz="23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è la prima forma di intermittente che ha preso concretamente avvio, quella per periodi predeterminati nell’arco della settimana, del mese o dell’anno, individuati secondo le specifiche esigenze rilevate dai contratti collettivi (art. 13, comma 1, seconda parte); </a:t>
            </a:r>
          </a:p>
          <a:p>
            <a:pPr marL="457209" indent="-457209" algn="just" defTabSz="862300">
              <a:buFontTx/>
              <a:buAutoNum type="arabicParenR" startAt="2"/>
              <a:tabLst>
                <a:tab pos="237730" algn="l"/>
              </a:tabLst>
              <a:defRPr/>
            </a:pPr>
            <a:r>
              <a:rPr lang="it-IT" sz="2300" i="1" dirty="0">
                <a:solidFill>
                  <a:srgbClr val="002060"/>
                </a:solidFill>
                <a:latin typeface="Garamond" panose="02020404030301010803" pitchFamily="18" charset="0"/>
                <a:ea typeface="Garamond" panose="02020404030301010803" pitchFamily="18" charset="0"/>
                <a:cs typeface="Times New Roman" panose="02020603050405020304" pitchFamily="18" charset="0"/>
              </a:rPr>
              <a:t>intermittente per requisiti soggettivi: </a:t>
            </a:r>
            <a:r>
              <a:rPr lang="it-IT" sz="23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si tratta dell’intermittente che può essere stipulato, in qualsiasi settore e per qualsiasi attività o mansioni, esclusivamente con soggetti con meno di 24 anni di età ovvero con lavoratori con più di 55 anni, anche pensionati (art. 13, comma 2).</a:t>
            </a:r>
          </a:p>
          <a:p>
            <a:pPr marL="485043" indent="-485043" algn="just" defTabSz="862300">
              <a:buFontTx/>
              <a:buAutoNum type="arabicParenR" startAt="3"/>
              <a:tabLst>
                <a:tab pos="237730" algn="l"/>
              </a:tabLst>
              <a:defRPr/>
            </a:pPr>
            <a:endParaRPr lang="it-IT" sz="23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endParaRPr>
          </a:p>
          <a:p>
            <a:pPr defTabSz="862300">
              <a:buNone/>
              <a:defRPr/>
            </a:pPr>
            <a:r>
              <a:rPr lang="it-IT" sz="23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La </a:t>
            </a:r>
            <a:r>
              <a:rPr lang="it-IT" sz="2300" b="1" dirty="0">
                <a:solidFill>
                  <a:srgbClr val="002060"/>
                </a:solidFill>
                <a:highlight>
                  <a:srgbClr val="FFFF00"/>
                </a:highlight>
                <a:latin typeface="Garamond" panose="02020404030301010803" pitchFamily="18" charset="0"/>
                <a:ea typeface="Garamond" panose="02020404030301010803" pitchFamily="18" charset="0"/>
                <a:cs typeface="Times New Roman" panose="02020603050405020304" pitchFamily="18" charset="0"/>
              </a:rPr>
              <a:t>contrattazione collettiva </a:t>
            </a:r>
            <a:r>
              <a:rPr lang="it-IT" sz="2300" dirty="0">
                <a:solidFill>
                  <a:srgbClr val="002060"/>
                </a:solidFill>
                <a:highlight>
                  <a:srgbClr val="FFFF00"/>
                </a:highlight>
                <a:latin typeface="Garamond" panose="02020404030301010803" pitchFamily="18" charset="0"/>
                <a:ea typeface="Garamond" panose="02020404030301010803" pitchFamily="18" charset="0"/>
                <a:cs typeface="Times New Roman" panose="02020603050405020304" pitchFamily="18" charset="0"/>
              </a:rPr>
              <a:t>non ha potere di interdizione </a:t>
            </a:r>
            <a:r>
              <a:rPr lang="it-IT" sz="23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circa la possibilità di utilizzo del lavoro intermittente (Cass. 13 novembre 2019, n. 29423; INL, Circolare 8 febbraio 2021, n. 1).</a:t>
            </a:r>
            <a:endParaRPr lang="it-IT" altLang="it-IT" sz="2300" dirty="0">
              <a:solidFill>
                <a:srgbClr val="00206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36C48481-31B4-0A53-952D-1F504F9D8B21}"/>
              </a:ext>
            </a:extLst>
          </p:cNvPr>
          <p:cNvSpPr>
            <a:spLocks noChangeArrowheads="1"/>
          </p:cNvSpPr>
          <p:nvPr/>
        </p:nvSpPr>
        <p:spPr bwMode="auto">
          <a:xfrm>
            <a:off x="2032001" y="368301"/>
            <a:ext cx="8115300" cy="489980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defTabSz="862300">
              <a:buNone/>
              <a:defRPr/>
            </a:pPr>
            <a:r>
              <a:rPr lang="it-IT" sz="22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In base al comma 3 dell’art. 13 del </a:t>
            </a:r>
            <a:r>
              <a:rPr lang="it-IT" sz="2200" dirty="0" err="1">
                <a:solidFill>
                  <a:srgbClr val="002060"/>
                </a:solidFill>
                <a:latin typeface="Garamond" panose="02020404030301010803" pitchFamily="18" charset="0"/>
                <a:ea typeface="Garamond" panose="02020404030301010803" pitchFamily="18" charset="0"/>
                <a:cs typeface="Times New Roman" panose="02020603050405020304" pitchFamily="18" charset="0"/>
              </a:rPr>
              <a:t>D.Lgs.</a:t>
            </a:r>
            <a:r>
              <a:rPr lang="it-IT" sz="22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 n. 81/2015, con l’eccezione dei settori del turismo, dei pubblici esercizi e dello spettacolo, il contratto di lavoro intermittente è ammesso, per ciascun lavoratore con lo stesso datore di lavoro, per un periodo complessivamente non superiore alle</a:t>
            </a:r>
            <a:r>
              <a:rPr lang="it-IT" sz="2200" b="1" dirty="0">
                <a:solidFill>
                  <a:srgbClr val="002060"/>
                </a:solidFill>
                <a:latin typeface="Garamond" panose="02020404030301010803" pitchFamily="18" charset="0"/>
                <a:ea typeface="Garamond" panose="02020404030301010803" pitchFamily="18" charset="0"/>
                <a:cs typeface="Times New Roman" panose="02020603050405020304" pitchFamily="18" charset="0"/>
              </a:rPr>
              <a:t> </a:t>
            </a:r>
            <a:r>
              <a:rPr lang="it-IT" sz="2200" b="1" dirty="0">
                <a:solidFill>
                  <a:srgbClr val="002060"/>
                </a:solidFill>
                <a:highlight>
                  <a:srgbClr val="FFFF00"/>
                </a:highlight>
                <a:latin typeface="Garamond" panose="02020404030301010803" pitchFamily="18" charset="0"/>
                <a:ea typeface="Garamond" panose="02020404030301010803" pitchFamily="18" charset="0"/>
                <a:cs typeface="Times New Roman" panose="02020603050405020304" pitchFamily="18" charset="0"/>
              </a:rPr>
              <a:t>400 giornate di effettivo lavoro nell’arco di 3 anni solari</a:t>
            </a:r>
            <a:r>
              <a:rPr lang="it-IT" sz="22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 con la conseguenza che in caso di superamento del predetto periodo il rapporto si trasforma in un rapporto di lavoro a tempo pieno e indeterminato.</a:t>
            </a:r>
            <a:endParaRPr lang="it-IT" sz="2200"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endParaRPr>
          </a:p>
          <a:p>
            <a:pPr defTabSz="862300">
              <a:buNone/>
              <a:defRPr/>
            </a:pPr>
            <a:r>
              <a:rPr lang="it-IT" sz="22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Il vincolo delle 400 giornate di effettivo lavoro, per espressa previsione normativa, non trova applicazione nei settori «</a:t>
            </a:r>
            <a:r>
              <a:rPr lang="it-IT" sz="2200" i="1" dirty="0">
                <a:solidFill>
                  <a:srgbClr val="002060"/>
                </a:solidFill>
                <a:latin typeface="Garamond" panose="02020404030301010803" pitchFamily="18" charset="0"/>
                <a:ea typeface="Garamond" panose="02020404030301010803" pitchFamily="18" charset="0"/>
                <a:cs typeface="Times New Roman" panose="02020603050405020304" pitchFamily="18" charset="0"/>
              </a:rPr>
              <a:t>del turismo, dei pubblici esercizi e dello spettacolo</a:t>
            </a:r>
            <a:r>
              <a:rPr lang="it-IT" sz="22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 In tutti gli altri settori, un eventuale superamento del limite delle 400 giornate determinerà la «</a:t>
            </a:r>
            <a:r>
              <a:rPr lang="it-IT" sz="2200" i="1" dirty="0">
                <a:solidFill>
                  <a:srgbClr val="002060"/>
                </a:solidFill>
                <a:latin typeface="Garamond" panose="02020404030301010803" pitchFamily="18" charset="0"/>
                <a:ea typeface="Garamond" panose="02020404030301010803" pitchFamily="18" charset="0"/>
                <a:cs typeface="Times New Roman" panose="02020603050405020304" pitchFamily="18" charset="0"/>
              </a:rPr>
              <a:t>trasformazione</a:t>
            </a:r>
            <a:r>
              <a:rPr lang="it-IT" sz="22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 del rapporto in un «</a:t>
            </a:r>
            <a:r>
              <a:rPr lang="it-IT" sz="2200" i="1" dirty="0">
                <a:solidFill>
                  <a:srgbClr val="002060"/>
                </a:solidFill>
                <a:latin typeface="Garamond" panose="02020404030301010803" pitchFamily="18" charset="0"/>
                <a:ea typeface="Garamond" panose="02020404030301010803" pitchFamily="18" charset="0"/>
                <a:cs typeface="Times New Roman" panose="02020603050405020304" pitchFamily="18" charset="0"/>
              </a:rPr>
              <a:t>normale</a:t>
            </a:r>
            <a:r>
              <a:rPr lang="it-IT" sz="2200" dirty="0">
                <a:solidFill>
                  <a:srgbClr val="002060"/>
                </a:solidFill>
                <a:latin typeface="Garamond" panose="02020404030301010803" pitchFamily="18" charset="0"/>
                <a:ea typeface="Garamond" panose="02020404030301010803" pitchFamily="18" charset="0"/>
                <a:cs typeface="Times New Roman" panose="02020603050405020304" pitchFamily="18" charset="0"/>
              </a:rPr>
              <a:t>» rapporto di lavoro a tempo pieno e indeterminato dalla data del superamento (Ministero del Lavoro, Circolare n. 35 del 29 agosto 2013; risposta ad Interpello n. 26 del 7 novembre 2014).</a:t>
            </a:r>
            <a:endParaRPr lang="it-IT" altLang="it-IT" sz="2200" dirty="0">
              <a:solidFill>
                <a:srgbClr val="00206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736DB947-4F31-2271-78D1-998113D54D2F}"/>
              </a:ext>
            </a:extLst>
          </p:cNvPr>
          <p:cNvSpPr>
            <a:spLocks noChangeArrowheads="1"/>
          </p:cNvSpPr>
          <p:nvPr/>
        </p:nvSpPr>
        <p:spPr bwMode="auto">
          <a:xfrm>
            <a:off x="2038378" y="332962"/>
            <a:ext cx="8115243" cy="525990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862300">
              <a:spcBef>
                <a:spcPct val="0"/>
              </a:spcBef>
              <a:buNone/>
              <a:defRPr/>
            </a:pPr>
            <a:r>
              <a:rPr lang="it-IT" sz="2300" b="1" i="1" dirty="0">
                <a:solidFill>
                  <a:srgbClr val="FF0000"/>
                </a:solidFill>
                <a:effectLst>
                  <a:outerShdw blurRad="38100" dist="38100" dir="2700000" algn="tl">
                    <a:srgbClr val="000000">
                      <a:alpha val="43137"/>
                    </a:srgbClr>
                  </a:outerShdw>
                </a:effectLst>
                <a:latin typeface="Garamond" panose="02020404030301010803" pitchFamily="18" charset="0"/>
                <a:ea typeface="Gill Sans"/>
                <a:cs typeface="Times New Roman" panose="02020603050405020304" pitchFamily="18" charset="0"/>
              </a:rPr>
              <a:t>Intermittente per requisiti oggettivi</a:t>
            </a:r>
          </a:p>
          <a:p>
            <a:pPr algn="just" defTabSz="862300">
              <a:buNone/>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Nel </a:t>
            </a:r>
            <a:r>
              <a:rPr lang="it-IT" sz="2300" dirty="0" err="1">
                <a:solidFill>
                  <a:srgbClr val="000000"/>
                </a:solidFill>
                <a:latin typeface="Garamond" panose="02020404030301010803" pitchFamily="18" charset="0"/>
                <a:ea typeface="Garamond" panose="02020404030301010803" pitchFamily="18" charset="0"/>
                <a:cs typeface="Times New Roman" panose="02020603050405020304" pitchFamily="18" charset="0"/>
              </a:rPr>
              <a:t>D.Lgs.</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n. 81/2015 vengono riaffermate le causali oggettive (utilizzare la prestazione lavorativa in modo discontinuo o intermittente secondo le specifiche previsioni della contrattazione collettiva (art. 13, comma 1).</a:t>
            </a:r>
          </a:p>
          <a:p>
            <a:pPr algn="just" defTabSz="862300">
              <a:buNone/>
              <a:defRPr/>
            </a:pPr>
            <a:endParaRPr lang="it-IT" sz="23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a:p>
            <a:pPr algn="just" defTabSz="862300">
              <a:buNone/>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In proposito il Ministero del Lavoro, con la risposta ad interpello n. 37 2008 e la Nota n. 18194 del 4 ottobre 2016, aveva fornito un primo importante orientamento interpretativo in merito all’utilizzo del contratto intermittente per requisiti oggettivi, precisando che </a:t>
            </a:r>
            <a:r>
              <a:rPr lang="it-IT" sz="2300" strike="sngStrike" dirty="0">
                <a:solidFill>
                  <a:srgbClr val="FF0000"/>
                </a:solidFill>
                <a:latin typeface="Garamond" panose="02020404030301010803" pitchFamily="18" charset="0"/>
                <a:ea typeface="Garamond" panose="02020404030301010803" pitchFamily="18" charset="0"/>
                <a:cs typeface="Times New Roman" panose="02020603050405020304" pitchFamily="18" charset="0"/>
              </a:rPr>
              <a:t>era da ritenersi illecito l’utilizzo di tale tipologia contrattuale qualora lo stesso fosse stato </a:t>
            </a:r>
            <a:r>
              <a:rPr lang="it-IT" sz="2300" b="1" strike="sngStrike" dirty="0">
                <a:solidFill>
                  <a:srgbClr val="FF0000"/>
                </a:solidFill>
                <a:latin typeface="Garamond" panose="02020404030301010803" pitchFamily="18" charset="0"/>
                <a:ea typeface="Garamond" panose="02020404030301010803" pitchFamily="18" charset="0"/>
                <a:cs typeface="Times New Roman" panose="02020603050405020304" pitchFamily="18" charset="0"/>
              </a:rPr>
              <a:t>espressamente vietato nella contrattazione collettiva di categoria </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in attuazione del rinvio operato dall’art. 13, comma 1, del </a:t>
            </a:r>
            <a:r>
              <a:rPr lang="it-IT" sz="2300" dirty="0" err="1">
                <a:solidFill>
                  <a:srgbClr val="000000"/>
                </a:solidFill>
                <a:latin typeface="Garamond" panose="02020404030301010803" pitchFamily="18" charset="0"/>
                <a:ea typeface="Garamond" panose="02020404030301010803" pitchFamily="18" charset="0"/>
                <a:cs typeface="Times New Roman" panose="02020603050405020304" pitchFamily="18" charset="0"/>
              </a:rPr>
              <a:t>D.Lgs.</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n. 81/2015.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82A32522-4E65-4F86-8452-02875F3C866B}"/>
              </a:ext>
            </a:extLst>
          </p:cNvPr>
          <p:cNvSpPr>
            <a:spLocks noGrp="1" noChangeArrowheads="1"/>
          </p:cNvSpPr>
          <p:nvPr>
            <p:ph type="title"/>
          </p:nvPr>
        </p:nvSpPr>
        <p:spPr>
          <a:xfrm>
            <a:off x="1524000" y="136526"/>
            <a:ext cx="9144000" cy="6584950"/>
          </a:xfrm>
        </p:spPr>
        <p:txBody>
          <a:bodyPr anchor="t"/>
          <a:lstStyle/>
          <a:p>
            <a:pPr algn="l">
              <a:defRPr/>
            </a:pPr>
            <a:r>
              <a:rPr lang="it-IT" sz="2400" dirty="0">
                <a:solidFill>
                  <a:srgbClr val="003366"/>
                </a:solidFill>
                <a:latin typeface="+mn-lt"/>
              </a:rPr>
              <a:t>La </a:t>
            </a:r>
            <a:r>
              <a:rPr lang="it-IT" sz="2400" b="1" dirty="0">
                <a:solidFill>
                  <a:srgbClr val="FF0000"/>
                </a:solidFill>
                <a:latin typeface="+mn-lt"/>
              </a:rPr>
              <a:t>flessibilità del lavoro </a:t>
            </a:r>
            <a:r>
              <a:rPr lang="it-IT" sz="2400" dirty="0">
                <a:solidFill>
                  <a:srgbClr val="003366"/>
                </a:solidFill>
                <a:latin typeface="+mn-lt"/>
              </a:rPr>
              <a:t>deve essere concepita, in ottica aziendale, non soltanto in termini di convenienza </a:t>
            </a:r>
            <a:r>
              <a:rPr lang="it-IT" sz="2400" b="1" dirty="0">
                <a:solidFill>
                  <a:srgbClr val="003366"/>
                </a:solidFill>
                <a:latin typeface="+mn-lt"/>
              </a:rPr>
              <a:t>economico-finanziaria</a:t>
            </a:r>
            <a:r>
              <a:rPr lang="it-IT" sz="2400" dirty="0">
                <a:solidFill>
                  <a:srgbClr val="003366"/>
                </a:solidFill>
                <a:latin typeface="+mn-lt"/>
              </a:rPr>
              <a:t>, ma anche nella prospettiva di una articolazione dell’organico che consenta al datore di lavoro di allargare o restringere le maglie dell’occupazione, a seconda delle effettive </a:t>
            </a:r>
            <a:r>
              <a:rPr lang="it-IT" sz="2400" b="1" dirty="0">
                <a:solidFill>
                  <a:srgbClr val="003366"/>
                </a:solidFill>
                <a:latin typeface="+mn-lt"/>
              </a:rPr>
              <a:t>necessità provenienti </a:t>
            </a:r>
            <a:r>
              <a:rPr lang="it-IT" sz="2400" dirty="0">
                <a:solidFill>
                  <a:srgbClr val="003366"/>
                </a:solidFill>
                <a:latin typeface="+mn-lt"/>
              </a:rPr>
              <a:t>dal contesto economico e produttivo di riferimento, e cioè da quel segmento di mercato penetrato efficacemente dall’azienda in termini di produttività</a:t>
            </a:r>
            <a:br>
              <a:rPr lang="it-IT" sz="2400" dirty="0">
                <a:solidFill>
                  <a:srgbClr val="003366"/>
                </a:solidFill>
                <a:latin typeface="+mn-lt"/>
              </a:rPr>
            </a:br>
            <a:r>
              <a:rPr lang="it-IT" sz="2400" dirty="0">
                <a:solidFill>
                  <a:srgbClr val="003366"/>
                </a:solidFill>
                <a:latin typeface="+mn-lt"/>
              </a:rPr>
              <a:t>e di conseguente redditività. </a:t>
            </a:r>
            <a:br>
              <a:rPr lang="it-IT" sz="2400" dirty="0">
                <a:solidFill>
                  <a:srgbClr val="003366"/>
                </a:solidFill>
                <a:latin typeface="+mn-lt"/>
              </a:rPr>
            </a:br>
            <a:r>
              <a:rPr lang="it-IT" sz="2400" dirty="0">
                <a:solidFill>
                  <a:srgbClr val="003366"/>
                </a:solidFill>
                <a:latin typeface="+mn-lt"/>
              </a:rPr>
              <a:t>In questa prospettiva, fin dalla fine degli anni Settanta, si sono sviluppate nel nostro Paese le forme di una flessibilità del lavoro dipendente che muovono da una rapidità delle assunzioni, anche giornaliere o con rapporti di breve durata e da una </a:t>
            </a:r>
            <a:r>
              <a:rPr lang="it-IT" sz="2400" b="1" dirty="0">
                <a:solidFill>
                  <a:srgbClr val="003366"/>
                </a:solidFill>
                <a:latin typeface="+mn-lt"/>
              </a:rPr>
              <a:t>riduzione dell’orario normale di lavoro</a:t>
            </a:r>
            <a:r>
              <a:rPr lang="it-IT" sz="2400" dirty="0">
                <a:solidFill>
                  <a:srgbClr val="003366"/>
                </a:solidFill>
                <a:latin typeface="+mn-lt"/>
              </a:rPr>
              <a:t>, con una modularità che va dalla apposizione del </a:t>
            </a:r>
            <a:r>
              <a:rPr lang="it-IT" sz="2400" b="1" dirty="0">
                <a:solidFill>
                  <a:srgbClr val="003366"/>
                </a:solidFill>
                <a:latin typeface="+mn-lt"/>
              </a:rPr>
              <a:t>termine al contratto </a:t>
            </a:r>
            <a:r>
              <a:rPr lang="it-IT" sz="2400" dirty="0">
                <a:solidFill>
                  <a:srgbClr val="003366"/>
                </a:solidFill>
                <a:latin typeface="+mn-lt"/>
              </a:rPr>
              <a:t>di lavoro subordinato, alla articolazione in regime di lavoro a tempo parziale, fino alla diffusione del lavoro </a:t>
            </a:r>
            <a:r>
              <a:rPr lang="it-IT" sz="2400" b="1" dirty="0">
                <a:solidFill>
                  <a:srgbClr val="003366"/>
                </a:solidFill>
                <a:latin typeface="+mn-lt"/>
              </a:rPr>
              <a:t>intermittente</a:t>
            </a:r>
            <a:r>
              <a:rPr lang="it-IT" sz="2400" dirty="0">
                <a:solidFill>
                  <a:srgbClr val="003366"/>
                </a:solidFill>
                <a:latin typeface="+mn-lt"/>
              </a:rPr>
              <a:t> (o a chiamata).</a:t>
            </a:r>
          </a:p>
        </p:txBody>
      </p:sp>
      <p:sp>
        <p:nvSpPr>
          <p:cNvPr id="9219" name="Text Box 3">
            <a:extLst>
              <a:ext uri="{FF2B5EF4-FFF2-40B4-BE49-F238E27FC236}">
                <a16:creationId xmlns:a16="http://schemas.microsoft.com/office/drawing/2014/main" id="{EFB13E99-74F4-4589-93E1-483FE10E2829}"/>
              </a:ext>
            </a:extLst>
          </p:cNvPr>
          <p:cNvSpPr txBox="1">
            <a:spLocks noChangeArrowheads="1"/>
          </p:cNvSpPr>
          <p:nvPr/>
        </p:nvSpPr>
        <p:spPr bwMode="auto">
          <a:xfrm>
            <a:off x="3336926" y="18764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17" fontAlgn="base">
              <a:spcBef>
                <a:spcPct val="0"/>
              </a:spcBef>
              <a:spcAft>
                <a:spcPct val="0"/>
              </a:spcAft>
              <a:buNone/>
            </a:pPr>
            <a:endParaRPr lang="it-IT" altLang="it-IT" sz="2400">
              <a:solidFill>
                <a:srgbClr val="000066"/>
              </a:solidFill>
              <a:latin typeface="Goudy Old Style" panose="02020502050305020303" pitchFamily="18" charset="0"/>
            </a:endParaRPr>
          </a:p>
        </p:txBody>
      </p:sp>
      <p:sp>
        <p:nvSpPr>
          <p:cNvPr id="9220" name="Segnaposto numero diapositiva 3">
            <a:extLst>
              <a:ext uri="{FF2B5EF4-FFF2-40B4-BE49-F238E27FC236}">
                <a16:creationId xmlns:a16="http://schemas.microsoft.com/office/drawing/2014/main" id="{2D15DD87-F7A6-4831-96F7-E117E14FDE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64" indent="-28575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21" indent="-228604">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31" indent="-228604">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39" indent="-228604">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48"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57"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65"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74"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17" fontAlgn="base">
              <a:spcBef>
                <a:spcPct val="0"/>
              </a:spcBef>
              <a:spcAft>
                <a:spcPct val="0"/>
              </a:spcAft>
              <a:buNone/>
            </a:pPr>
            <a:endParaRPr lang="it-IT" altLang="it-IT" sz="1400" dirty="0">
              <a:solidFill>
                <a:srgbClr val="000000"/>
              </a:solidFill>
              <a:latin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1E1F825F-C342-9280-9664-FFDF60ED37AD}"/>
              </a:ext>
            </a:extLst>
          </p:cNvPr>
          <p:cNvSpPr>
            <a:spLocks noChangeArrowheads="1"/>
          </p:cNvSpPr>
          <p:nvPr/>
        </p:nvSpPr>
        <p:spPr bwMode="auto">
          <a:xfrm>
            <a:off x="2038350" y="402458"/>
            <a:ext cx="8115300" cy="511832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defTabSz="862300">
              <a:buNone/>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La violazione delle clausole contrattuali collettive che escludono esplicitamente il ricorso al lavoro intermittente avrebbe in tal caso determinato</a:t>
            </a:r>
            <a:r>
              <a:rPr lang="it-IT" sz="2300" b="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in assenza dei requisiti soggettivi </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di cui all’art. 13, comma 2, del </a:t>
            </a:r>
            <a:r>
              <a:rPr lang="it-IT" sz="2300" dirty="0" err="1">
                <a:solidFill>
                  <a:srgbClr val="000000"/>
                </a:solidFill>
                <a:latin typeface="Garamond" panose="02020404030301010803" pitchFamily="18" charset="0"/>
                <a:ea typeface="Garamond" panose="02020404030301010803" pitchFamily="18" charset="0"/>
                <a:cs typeface="Times New Roman" panose="02020603050405020304" pitchFamily="18" charset="0"/>
              </a:rPr>
              <a:t>D.Lgs.</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n. 81/2015 in capo ai lavoratori, una carenza in ordine alle condizioni legittimanti l’utilizzo del lavoro intermittente, con conseguente conversione della prestazione lavorativa in rapporto di lavoro a tempo pieno e indeterminato (Ministero del Lavoro, Circolare n. 20/2012).</a:t>
            </a:r>
            <a:endParaRPr lang="it-IT" sz="23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a:p>
            <a:pPr defTabSz="862300">
              <a:buNone/>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La predetta </a:t>
            </a:r>
            <a:r>
              <a:rPr lang="it-IT" sz="2300" dirty="0">
                <a:solidFill>
                  <a:srgbClr val="000000"/>
                </a:solidFill>
                <a:highlight>
                  <a:srgbClr val="FFFF00"/>
                </a:highlight>
                <a:latin typeface="Garamond" panose="02020404030301010803" pitchFamily="18" charset="0"/>
                <a:ea typeface="Garamond" panose="02020404030301010803" pitchFamily="18" charset="0"/>
                <a:cs typeface="Times New Roman" panose="02020603050405020304" pitchFamily="18" charset="0"/>
              </a:rPr>
              <a:t>interpretazione è stata superata dalla </a:t>
            </a:r>
            <a:r>
              <a:rPr lang="it-IT" sz="2300" b="1" dirty="0">
                <a:solidFill>
                  <a:srgbClr val="000000"/>
                </a:solidFill>
                <a:highlight>
                  <a:srgbClr val="FFFF00"/>
                </a:highlight>
                <a:latin typeface="Garamond" panose="02020404030301010803" pitchFamily="18" charset="0"/>
                <a:ea typeface="Garamond" panose="02020404030301010803" pitchFamily="18" charset="0"/>
                <a:cs typeface="Times New Roman" panose="02020603050405020304" pitchFamily="18" charset="0"/>
              </a:rPr>
              <a:t>Circolare</a:t>
            </a:r>
            <a:r>
              <a:rPr lang="it-IT" sz="2300" dirty="0">
                <a:solidFill>
                  <a:srgbClr val="000000"/>
                </a:solidFill>
                <a:highlight>
                  <a:srgbClr val="FFFF00"/>
                </a:highlight>
                <a:latin typeface="Garamond" panose="02020404030301010803" pitchFamily="18" charset="0"/>
                <a:ea typeface="Garamond" panose="02020404030301010803" pitchFamily="18" charset="0"/>
                <a:cs typeface="Times New Roman" panose="02020603050405020304" pitchFamily="18" charset="0"/>
              </a:rPr>
              <a:t> </a:t>
            </a:r>
            <a:r>
              <a:rPr lang="it-IT" sz="2300" b="1" dirty="0">
                <a:solidFill>
                  <a:srgbClr val="000000"/>
                </a:solidFill>
                <a:highlight>
                  <a:srgbClr val="FFFF00"/>
                </a:highlight>
                <a:latin typeface="Garamond" panose="02020404030301010803" pitchFamily="18" charset="0"/>
                <a:ea typeface="Garamond" panose="02020404030301010803" pitchFamily="18" charset="0"/>
                <a:cs typeface="Times New Roman" panose="02020603050405020304" pitchFamily="18" charset="0"/>
              </a:rPr>
              <a:t>INL n. 1/2021</a:t>
            </a:r>
            <a:r>
              <a:rPr lang="it-IT" sz="2300" dirty="0">
                <a:solidFill>
                  <a:srgbClr val="000000"/>
                </a:solidFill>
                <a:highlight>
                  <a:srgbClr val="FFFF00"/>
                </a:highlight>
                <a:latin typeface="Garamond" panose="02020404030301010803" pitchFamily="18" charset="0"/>
                <a:ea typeface="Garamond" panose="02020404030301010803" pitchFamily="18" charset="0"/>
                <a:cs typeface="Times New Roman" panose="02020603050405020304" pitchFamily="18" charset="0"/>
              </a:rPr>
              <a:t>, che ha recepito i contenuti della sentenza della </a:t>
            </a:r>
            <a:r>
              <a:rPr lang="it-IT" sz="2300" b="1" dirty="0">
                <a:solidFill>
                  <a:srgbClr val="000000"/>
                </a:solidFill>
                <a:highlight>
                  <a:srgbClr val="FFFF00"/>
                </a:highlight>
                <a:latin typeface="Garamond" panose="02020404030301010803" pitchFamily="18" charset="0"/>
                <a:ea typeface="Garamond" panose="02020404030301010803" pitchFamily="18" charset="0"/>
                <a:cs typeface="Times New Roman" panose="02020603050405020304" pitchFamily="18" charset="0"/>
              </a:rPr>
              <a:t>Corte di Cassazione</a:t>
            </a:r>
            <a:r>
              <a:rPr lang="it-IT" sz="2300" dirty="0">
                <a:solidFill>
                  <a:srgbClr val="000000"/>
                </a:solidFill>
                <a:highlight>
                  <a:srgbClr val="FFFF00"/>
                </a:highlight>
                <a:latin typeface="Garamond" panose="02020404030301010803" pitchFamily="18" charset="0"/>
                <a:ea typeface="Garamond" panose="02020404030301010803" pitchFamily="18" charset="0"/>
                <a:cs typeface="Times New Roman" panose="02020603050405020304" pitchFamily="18" charset="0"/>
              </a:rPr>
              <a:t> </a:t>
            </a:r>
            <a:r>
              <a:rPr lang="it-IT" sz="2300" b="1" dirty="0">
                <a:solidFill>
                  <a:srgbClr val="000000"/>
                </a:solidFill>
                <a:highlight>
                  <a:srgbClr val="FFFF00"/>
                </a:highlight>
                <a:latin typeface="Garamond" panose="02020404030301010803" pitchFamily="18" charset="0"/>
                <a:ea typeface="Garamond" panose="02020404030301010803" pitchFamily="18" charset="0"/>
                <a:cs typeface="Times New Roman" panose="02020603050405020304" pitchFamily="18" charset="0"/>
              </a:rPr>
              <a:t>n. 29423/2019 </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evidenziando che il rinvio legislativo alla contrattazione collettiva mira solo alla individuazione delle esigenze legittimanti il ricorso al contratto di lavoro intermittente, </a:t>
            </a:r>
            <a:r>
              <a:rPr lang="it-IT" sz="2300" b="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senza consentire l’esercizio di alcun potere interdittivo</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a:t>
            </a:r>
            <a:endParaRPr lang="it-IT" altLang="it-IT" sz="2300" dirty="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3178AA7F-ABE1-85DD-E36A-EE489BB1174A}"/>
              </a:ext>
            </a:extLst>
          </p:cNvPr>
          <p:cNvSpPr>
            <a:spLocks noChangeArrowheads="1"/>
          </p:cNvSpPr>
          <p:nvPr/>
        </p:nvSpPr>
        <p:spPr bwMode="auto">
          <a:xfrm>
            <a:off x="1641311" y="248706"/>
            <a:ext cx="8909378" cy="566411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862300">
              <a:spcBef>
                <a:spcPct val="0"/>
              </a:spcBef>
              <a:buNone/>
              <a:defRPr/>
            </a:pPr>
            <a:r>
              <a:rPr lang="it-IT" altLang="it-IT" sz="2263" b="1" i="1" dirty="0">
                <a:solidFill>
                  <a:srgbClr val="003366"/>
                </a:solidFill>
                <a:highlight>
                  <a:srgbClr val="FFFF00"/>
                </a:highlight>
              </a:rPr>
              <a:t>Cass. n. 29423 del 13 novembre 2019 </a:t>
            </a:r>
            <a:r>
              <a:rPr lang="it-IT" altLang="it-IT" sz="2263" i="1" dirty="0">
                <a:solidFill>
                  <a:srgbClr val="003366"/>
                </a:solidFill>
              </a:rPr>
              <a:t>ha affermato la piena legittimità di un contratto di </a:t>
            </a:r>
            <a:r>
              <a:rPr lang="it-IT" altLang="it-IT" sz="2263" b="1" i="1" dirty="0">
                <a:solidFill>
                  <a:srgbClr val="FF0000"/>
                </a:solidFill>
              </a:rPr>
              <a:t>lavoro intermittente </a:t>
            </a:r>
            <a:r>
              <a:rPr lang="it-IT" altLang="it-IT" sz="2263" i="1" dirty="0">
                <a:solidFill>
                  <a:srgbClr val="003366"/>
                </a:solidFill>
              </a:rPr>
              <a:t>tra un datore di lavoro ed un lavoratore sulla base della voce n. 8 del R.D. n. 2657/1923 richiamato “</a:t>
            </a:r>
            <a:r>
              <a:rPr lang="it-IT" altLang="ja-JP" sz="2263" i="1" dirty="0">
                <a:solidFill>
                  <a:srgbClr val="003366"/>
                </a:solidFill>
              </a:rPr>
              <a:t>ratione materiae</a:t>
            </a:r>
            <a:r>
              <a:rPr lang="it-IT" altLang="it-IT" sz="2263" i="1" dirty="0">
                <a:solidFill>
                  <a:srgbClr val="003366"/>
                </a:solidFill>
              </a:rPr>
              <a:t>”</a:t>
            </a:r>
            <a:r>
              <a:rPr lang="it-IT" altLang="ja-JP" sz="2263" i="1" dirty="0">
                <a:solidFill>
                  <a:srgbClr val="003366"/>
                </a:solidFill>
              </a:rPr>
              <a:t> dal D.M. del Ministro del Lavoro del 23 ottobre 2004, nonostante che, all</a:t>
            </a:r>
            <a:r>
              <a:rPr lang="it-IT" altLang="it-IT" sz="2263" i="1" dirty="0">
                <a:solidFill>
                  <a:srgbClr val="003366"/>
                </a:solidFill>
              </a:rPr>
              <a:t>’</a:t>
            </a:r>
            <a:r>
              <a:rPr lang="it-IT" altLang="ja-JP" sz="2263" i="1" dirty="0">
                <a:solidFill>
                  <a:srgbClr val="003366"/>
                </a:solidFill>
              </a:rPr>
              <a:t>epoca (2011) le parti sociali, nella stipula dell</a:t>
            </a:r>
            <a:r>
              <a:rPr lang="it-IT" altLang="it-IT" sz="2263" i="1" dirty="0">
                <a:solidFill>
                  <a:srgbClr val="003366"/>
                </a:solidFill>
              </a:rPr>
              <a:t>’</a:t>
            </a:r>
            <a:r>
              <a:rPr lang="it-IT" altLang="ja-JP" sz="2263" i="1" dirty="0">
                <a:solidFill>
                  <a:srgbClr val="003366"/>
                </a:solidFill>
              </a:rPr>
              <a:t>accordo collettivo nazionale, avessero esclusa la possibilità del ricorso al lavoro </a:t>
            </a:r>
            <a:r>
              <a:rPr lang="it-IT" altLang="it-IT" sz="2263" i="1" dirty="0">
                <a:solidFill>
                  <a:srgbClr val="003366"/>
                </a:solidFill>
              </a:rPr>
              <a:t>“</a:t>
            </a:r>
            <a:r>
              <a:rPr lang="it-IT" altLang="ja-JP" sz="2263" i="1" dirty="0">
                <a:solidFill>
                  <a:srgbClr val="003366"/>
                </a:solidFill>
              </a:rPr>
              <a:t>a chiamata</a:t>
            </a:r>
            <a:r>
              <a:rPr lang="it-IT" altLang="it-IT" sz="2263" i="1" dirty="0">
                <a:solidFill>
                  <a:srgbClr val="003366"/>
                </a:solidFill>
              </a:rPr>
              <a:t>”</a:t>
            </a:r>
            <a:r>
              <a:rPr lang="it-IT" altLang="ja-JP" sz="2263" i="1" dirty="0">
                <a:solidFill>
                  <a:srgbClr val="003366"/>
                </a:solidFill>
              </a:rPr>
              <a:t>. La nota MLPS n. 18194 del 4 ottobre 2016, aveva sostenuto la piena legittimità della contrattazione collettiva di affermare la inapplicabilità in uno specifico settore del lavoro intermittente. Per Cass. </a:t>
            </a:r>
            <a:r>
              <a:rPr lang="it-IT" altLang="ja-JP" sz="2263" i="1" dirty="0">
                <a:solidFill>
                  <a:srgbClr val="003366"/>
                </a:solidFill>
                <a:highlight>
                  <a:srgbClr val="FFFF00"/>
                </a:highlight>
              </a:rPr>
              <a:t>nella legge non si evince alcun ruolo delegato alle parti sociali finalizzato a </a:t>
            </a:r>
            <a:r>
              <a:rPr lang="it-IT" altLang="ja-JP" sz="2263" b="1" i="1" dirty="0">
                <a:solidFill>
                  <a:srgbClr val="003366"/>
                </a:solidFill>
                <a:highlight>
                  <a:srgbClr val="FFFF00"/>
                </a:highlight>
              </a:rPr>
              <a:t>vietare il ricorso al lavoro intermittente</a:t>
            </a:r>
            <a:r>
              <a:rPr lang="it-IT" altLang="ja-JP" sz="2263" i="1" dirty="0">
                <a:solidFill>
                  <a:srgbClr val="003366"/>
                </a:solidFill>
                <a:highlight>
                  <a:srgbClr val="FFFF00"/>
                </a:highlight>
              </a:rPr>
              <a:t>, ma soltanto un ruolo finalizzato ad individuare la casistica</a:t>
            </a:r>
            <a:r>
              <a:rPr lang="it-IT" altLang="ja-JP" sz="2263" i="1" dirty="0">
                <a:solidFill>
                  <a:srgbClr val="003366"/>
                </a:solidFill>
              </a:rPr>
              <a:t>: il D.M. ha una natura sostitutiva in attesa che le parti nel CCNL individuino le ipotesi alle quali sia possibile il ricorso a tale tipologia contrattuale. Nel caso di specie nel 2017 il CCNL ha disciplinato la casistica.</a:t>
            </a:r>
            <a:endParaRPr lang="it-IT" altLang="it-IT" sz="2263" i="1" dirty="0">
              <a:solidFill>
                <a:srgbClr val="003366"/>
              </a:solidFill>
            </a:endParaRPr>
          </a:p>
        </p:txBody>
      </p:sp>
    </p:spTree>
    <p:extLst>
      <p:ext uri="{BB962C8B-B14F-4D97-AF65-F5344CB8AC3E}">
        <p14:creationId xmlns:p14="http://schemas.microsoft.com/office/powerpoint/2010/main" val="56518102"/>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1C5E479D-85BF-8646-3FA1-EE2D68AF9263}"/>
              </a:ext>
            </a:extLst>
          </p:cNvPr>
          <p:cNvSpPr>
            <a:spLocks noChangeArrowheads="1"/>
          </p:cNvSpPr>
          <p:nvPr/>
        </p:nvSpPr>
        <p:spPr bwMode="auto">
          <a:xfrm>
            <a:off x="1443694" y="346842"/>
            <a:ext cx="9304612" cy="540147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862300">
              <a:spcBef>
                <a:spcPct val="0"/>
              </a:spcBef>
              <a:buNone/>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D’altra parte, </a:t>
            </a:r>
            <a:r>
              <a:rPr lang="it-IT" sz="2300" b="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ove i contratti collettivi non regolamentino le condizioni oggettive</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che consentono il ricorso al lavoro intermittente, ai sensi dell’ultimo periodo del comma 1 dell’art. 13 del </a:t>
            </a:r>
            <a:r>
              <a:rPr lang="it-IT" sz="2300" dirty="0" err="1">
                <a:solidFill>
                  <a:srgbClr val="000000"/>
                </a:solidFill>
                <a:latin typeface="Garamond" panose="02020404030301010803" pitchFamily="18" charset="0"/>
                <a:ea typeface="Garamond" panose="02020404030301010803" pitchFamily="18" charset="0"/>
                <a:cs typeface="Times New Roman" panose="02020603050405020304" pitchFamily="18" charset="0"/>
              </a:rPr>
              <a:t>D.Lgs.</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n. 81/2015, «</a:t>
            </a:r>
            <a:r>
              <a:rPr lang="it-IT" sz="2300"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i casi di utilizzo del lavoro intermittente sono individuati con decreto del Ministro del lavoro e delle politiche sociali</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e l’art. 55, comma 3, dello stesso decreto puntualizza (opportunamente, al fine di non provocare improvvisi vuoti normativi) che fino all’emanazione del decreto ministeriale «</a:t>
            </a:r>
            <a:r>
              <a:rPr lang="it-IT" sz="2300"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trovano applicazione le regolamentazioni vigenti</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quindi, nella prassi operativa, potrà/dovrà ancora farsi (transitoriamente) riferimento al </a:t>
            </a:r>
            <a:r>
              <a:rPr lang="it-IT" sz="2300" b="1" dirty="0">
                <a:solidFill>
                  <a:srgbClr val="000000"/>
                </a:solidFill>
                <a:highlight>
                  <a:srgbClr val="FFFF00"/>
                </a:highlight>
                <a:latin typeface="Garamond" panose="02020404030301010803" pitchFamily="18" charset="0"/>
                <a:ea typeface="Garamond" panose="02020404030301010803" pitchFamily="18" charset="0"/>
                <a:cs typeface="Times New Roman" panose="02020603050405020304" pitchFamily="18" charset="0"/>
              </a:rPr>
              <a:t>D.M. 23 ottobre 2004</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che ha posto rimedio all’inerzia della contrattazione collettiva. Con il decreto ministeriale, infatti, sono state determinate, in via provvisoria, e comunque in attesa della specifica regolamentazione delle parti sociali, le condizioni nelle quali è possibile, in via generale, procedere alla stipula di contratti di lavoro “a chiamata”, con un rinvio integrale alle “tipologie di attività” che richiedono un lavoro discontinuo o di semplice attesa o custodia contenute nella </a:t>
            </a:r>
            <a:r>
              <a:rPr lang="it-IT" sz="2300" b="1" dirty="0">
                <a:solidFill>
                  <a:srgbClr val="000000"/>
                </a:solidFill>
                <a:effectLst>
                  <a:outerShdw blurRad="38100" dist="38100" dir="2700000" algn="tl">
                    <a:srgbClr val="000000">
                      <a:alpha val="43137"/>
                    </a:srgbClr>
                  </a:outerShdw>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tabella allegata al R.D. 6 dicembre 1923, n. 2657</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a:t>
            </a:r>
            <a:endParaRPr lang="it-IT" altLang="it-IT" sz="2300" dirty="0">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B716A09B-5A5A-FD4B-4CE7-5F8BE81511BD}"/>
              </a:ext>
            </a:extLst>
          </p:cNvPr>
          <p:cNvSpPr>
            <a:spLocks noChangeArrowheads="1"/>
          </p:cNvSpPr>
          <p:nvPr/>
        </p:nvSpPr>
        <p:spPr bwMode="auto">
          <a:xfrm>
            <a:off x="1040522" y="266592"/>
            <a:ext cx="9758855" cy="575542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defTabSz="862300">
              <a:buNone/>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Per </a:t>
            </a:r>
            <a:r>
              <a:rPr lang="it-IT" sz="2300" b="1" dirty="0">
                <a:solidFill>
                  <a:srgbClr val="000000"/>
                </a:solidFill>
                <a:effectLst>
                  <a:outerShdw blurRad="38100" dist="38100" dir="2700000" algn="tl">
                    <a:srgbClr val="000000">
                      <a:alpha val="43137"/>
                    </a:srgbClr>
                  </a:outerShdw>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Interpello n. 10 del 21 marzo 2016 </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il D.M. 23 ottobre 2004 deve </a:t>
            </a:r>
            <a:r>
              <a:rPr lang="it-IT" sz="2300"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considerarsi ancora vigente in forza dell’art. 55, comma 3, del </a:t>
            </a:r>
            <a:r>
              <a:rPr lang="it-IT" sz="2300" i="1" dirty="0" err="1">
                <a:solidFill>
                  <a:srgbClr val="000000"/>
                </a:solidFill>
                <a:latin typeface="Garamond" panose="02020404030301010803" pitchFamily="18" charset="0"/>
                <a:ea typeface="Garamond" panose="02020404030301010803" pitchFamily="18" charset="0"/>
                <a:cs typeface="Times New Roman" panose="02020603050405020304" pitchFamily="18" charset="0"/>
              </a:rPr>
              <a:t>D.Lgs.</a:t>
            </a:r>
            <a:r>
              <a:rPr lang="it-IT" sz="2300"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n. 81/2015, di conseguenza è possibile rifarsi alle ipotesi indicate dal R.D. n. 2657 del 1923 al fine di attivare prestazioni di lavoro intermittente. </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L’Interpello n. 1 del 30 gennaio 2018, ha ribadito la natura del DM, sul n. 5 della tabella allegata al R.D. n. 2657/1923 per le attività di ristorazione senza somministrazione operanti come imprese alimentari artigiane, quali pizzerie al taglio, rosticcerie e simili. La risposta affermativa muove dalla consapevolezza della terminologia utilizzata, alla luce della effettiva finalizzazione dello stesso, con riguardo al concetto di «</a:t>
            </a:r>
            <a:r>
              <a:rPr lang="it-IT" sz="2300"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esercizi pubblici in genere</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per cui i lavoratori impiegati in imprese alimentari artigiane (pizzerie o rosticcerie), quali camerieri o personale di servizio e di cucina, possono essere assunti con lavoro intermittente per la causale oggettiva di cui al n. 5 della tabella, se l’impresa alimentare artigiana opera nel settore dei «</a:t>
            </a:r>
            <a:r>
              <a:rPr lang="it-IT" sz="2300"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pubblici esercizi in genere</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secondo i criteri dell’Interpello n. 26 del 7 novembre 2014 anche a prescindere dal codice attività ATECO, purché svolgano effettivamente le attività del settore dei pubblici esercizi, applicando i relativi contratti collettivi.</a:t>
            </a:r>
            <a:endParaRPr lang="it-IT" altLang="it-IT" sz="2300" dirty="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DFA91D0A-234F-E7A6-5AF4-9B96AFD6B9CA}"/>
              </a:ext>
            </a:extLst>
          </p:cNvPr>
          <p:cNvSpPr>
            <a:spLocks noChangeArrowheads="1"/>
          </p:cNvSpPr>
          <p:nvPr/>
        </p:nvSpPr>
        <p:spPr bwMode="auto">
          <a:xfrm>
            <a:off x="272612" y="163348"/>
            <a:ext cx="11740711" cy="2923877"/>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862300">
              <a:spcBef>
                <a:spcPct val="0"/>
              </a:spcBef>
              <a:buNone/>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Per l’</a:t>
            </a:r>
            <a:r>
              <a:rPr lang="it-IT" sz="2300" b="1" dirty="0">
                <a:solidFill>
                  <a:srgbClr val="FF0000"/>
                </a:solidFill>
                <a:effectLst>
                  <a:outerShdw blurRad="38100" dist="38100" dir="2700000" algn="tl">
                    <a:srgbClr val="000000">
                      <a:alpha val="43137"/>
                    </a:srgbClr>
                  </a:outerShdw>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autotrasporto</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dopo la abolizione, da parte dell’Accordo di rinnovo del 3 dicembre 2017, del divieto di utilizzo, la contrattazione collettiva di settore non ha disciplinato le specifiche previsioni in ordine alla individuazione delle “esigenze” per le quali è consentita la stipula del contratto intermittente, lasciando spazio unicamente alla sottoscrizione di contratti  per fattispecie c.d. soggettive o con riferimento alla citata tabella allegata al </a:t>
            </a:r>
            <a:r>
              <a:rPr lang="it-IT" sz="2300" b="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R.D. n. 2657/1923</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che, tra le attività da considerare di carattere discontinuo, annovera, al </a:t>
            </a:r>
            <a:r>
              <a:rPr lang="it-IT" sz="2300" b="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punto 8,</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quella del “</a:t>
            </a:r>
            <a:r>
              <a:rPr lang="it-IT" sz="2300"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personale addetto al trasporto di persone e di merci</a:t>
            </a:r>
            <a:r>
              <a:rPr lang="it-IT" sz="2300" b="1"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a:t>
            </a:r>
            <a:r>
              <a:rPr lang="it-IT" sz="2300"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personale addetto ai lavori di carico e scarico, esclusi quelli che a giudizio dell'ispettorato dell'industria e del lavoro non abbiano carattere di discontinuità</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a:t>
            </a:r>
            <a:endParaRPr lang="it-IT" altLang="it-IT" sz="2300" dirty="0">
              <a:solidFill>
                <a:srgbClr val="000000"/>
              </a:solidFill>
            </a:endParaRPr>
          </a:p>
        </p:txBody>
      </p:sp>
      <p:sp>
        <p:nvSpPr>
          <p:cNvPr id="2" name="Rectangle 3">
            <a:extLst>
              <a:ext uri="{FF2B5EF4-FFF2-40B4-BE49-F238E27FC236}">
                <a16:creationId xmlns:a16="http://schemas.microsoft.com/office/drawing/2014/main" id="{DDE54E97-8378-5E40-52FC-D8ACE453F7DB}"/>
              </a:ext>
            </a:extLst>
          </p:cNvPr>
          <p:cNvSpPr>
            <a:spLocks noChangeArrowheads="1"/>
          </p:cNvSpPr>
          <p:nvPr/>
        </p:nvSpPr>
        <p:spPr bwMode="auto">
          <a:xfrm>
            <a:off x="272612" y="3253389"/>
            <a:ext cx="11646776" cy="2569934"/>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862300">
              <a:spcBef>
                <a:spcPct val="0"/>
              </a:spcBef>
              <a:buNone/>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La suddetta fattispecie è stata sempre applicata a tutte le qualifiche in modo generalizzato fino all’intervento interpretativo della citata </a:t>
            </a:r>
            <a:r>
              <a:rPr lang="it-IT" sz="2300" dirty="0">
                <a:solidFill>
                  <a:srgbClr val="000000"/>
                </a:solidFill>
                <a:highlight>
                  <a:srgbClr val="FFFF00"/>
                </a:highlight>
                <a:latin typeface="Garamond" panose="02020404030301010803" pitchFamily="18" charset="0"/>
                <a:ea typeface="Garamond" panose="02020404030301010803" pitchFamily="18" charset="0"/>
                <a:cs typeface="Times New Roman" panose="02020603050405020304" pitchFamily="18" charset="0"/>
              </a:rPr>
              <a:t>Circolare INL 1/2021</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che ha confinato la discontinuità legittimante il ricorso al contratto intermittente per requisiti oggettivi alla attività lavorativa del </a:t>
            </a:r>
            <a:r>
              <a:rPr lang="it-IT" sz="2300" b="1" dirty="0">
                <a:solidFill>
                  <a:srgbClr val="FF0000"/>
                </a:solidFill>
                <a:highlight>
                  <a:srgbClr val="FFFF00"/>
                </a:highlight>
                <a:latin typeface="Garamond" panose="02020404030301010803" pitchFamily="18" charset="0"/>
                <a:ea typeface="Garamond" panose="02020404030301010803" pitchFamily="18" charset="0"/>
                <a:cs typeface="Times New Roman" panose="02020603050405020304" pitchFamily="18" charset="0"/>
              </a:rPr>
              <a:t>solo personale addetto al carico scarico </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escludendo le altre mansioni, incluse quelle del personale con qualifica di autista. </a:t>
            </a:r>
            <a:r>
              <a:rPr lang="it-IT" sz="2300" b="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Non trattandosi di un divieto inserito dalla contrattazione ma derivante da una questione interpretativa del RD 2657/1923</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lo stesso non si pone, a parere del Ministero, in contrasto con la citata sentenza 29423/2019 della Corte di Cassazione.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DFA91D0A-234F-E7A6-5AF4-9B96AFD6B9CA}"/>
              </a:ext>
            </a:extLst>
          </p:cNvPr>
          <p:cNvSpPr>
            <a:spLocks noChangeArrowheads="1"/>
          </p:cNvSpPr>
          <p:nvPr/>
        </p:nvSpPr>
        <p:spPr bwMode="auto">
          <a:xfrm>
            <a:off x="2032001" y="368300"/>
            <a:ext cx="8115300" cy="469359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defTabSz="862300">
              <a:spcBef>
                <a:spcPct val="0"/>
              </a:spcBef>
              <a:buNone/>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Per il </a:t>
            </a:r>
            <a:r>
              <a:rPr lang="it-IT" sz="2300" b="1" dirty="0">
                <a:solidFill>
                  <a:srgbClr val="FF0000"/>
                </a:solidFill>
                <a:effectLst>
                  <a:outerShdw blurRad="38100" dist="38100" dir="2700000" algn="tl">
                    <a:srgbClr val="000000">
                      <a:alpha val="43137"/>
                    </a:srgbClr>
                  </a:outerShdw>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settore del trasporto a fune</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l’art. 36-bis del </a:t>
            </a:r>
            <a:r>
              <a:rPr lang="it-IT" sz="2300" dirty="0" err="1">
                <a:solidFill>
                  <a:srgbClr val="000000"/>
                </a:solidFill>
                <a:latin typeface="Garamond" panose="02020404030301010803" pitchFamily="18" charset="0"/>
                <a:ea typeface="Garamond" panose="02020404030301010803" pitchFamily="18" charset="0"/>
                <a:cs typeface="Times New Roman" panose="02020603050405020304" pitchFamily="18" charset="0"/>
              </a:rPr>
              <a:t>d.l.</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n. 48/2023, nel testo convertito dalla legge n. 85/2023 (Decreto Lavoro), stabilisce che «</a:t>
            </a:r>
            <a:r>
              <a:rPr lang="it-IT" sz="2300"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La locuzione “Personale addetto ai trasporti di persone e di merci”, di cui alla voce n. 8 della tabella allegata al regio decreto 6 dicembre 1923, n. 2657, si interpreta nel senso che vi rientrano i dipendenti degli esercenti impianti di trasporto a fune che svolgono le seguenti mansioni: addetti alla sorveglianza; meccanici ed elettricisti specializzati; preparatori di piste con mezzo sia meccanico (battipista) che manuale; addetti alla gestione di operazioni di innevamento programmato; conduttori di cabina; agenti abilitati di pedana e di impianto ad </a:t>
            </a:r>
            <a:r>
              <a:rPr lang="it-IT" sz="2300" i="1" dirty="0" err="1">
                <a:solidFill>
                  <a:srgbClr val="000000"/>
                </a:solidFill>
                <a:latin typeface="Garamond" panose="02020404030301010803" pitchFamily="18" charset="0"/>
                <a:ea typeface="Garamond" panose="02020404030301010803" pitchFamily="18" charset="0"/>
                <a:cs typeface="Times New Roman" panose="02020603050405020304" pitchFamily="18" charset="0"/>
              </a:rPr>
              <a:t>ammorsamento</a:t>
            </a:r>
            <a:r>
              <a:rPr lang="it-IT" sz="2300"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automatico; personale addetto alle casse; personale addetto ai rapporti con la clientela; personale addetto al soccorso; </a:t>
            </a:r>
            <a:r>
              <a:rPr lang="it-IT" sz="2300" i="1" dirty="0" err="1">
                <a:solidFill>
                  <a:srgbClr val="000000"/>
                </a:solidFill>
                <a:latin typeface="Garamond" panose="02020404030301010803" pitchFamily="18" charset="0"/>
                <a:ea typeface="Garamond" panose="02020404030301010803" pitchFamily="18" charset="0"/>
                <a:cs typeface="Times New Roman" panose="02020603050405020304" pitchFamily="18" charset="0"/>
              </a:rPr>
              <a:t>guardapiste</a:t>
            </a:r>
            <a:r>
              <a:rPr lang="it-IT" sz="2300"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posteggiatori; spalatori di neve; addetti a mansioni di custodia, vigilanza e altri servizi di manovalanza</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a:t>
            </a:r>
            <a:endParaRPr lang="it-IT" altLang="it-IT" sz="2300" dirty="0">
              <a:solidFill>
                <a:srgbClr val="000000"/>
              </a:solidFill>
            </a:endParaRPr>
          </a:p>
        </p:txBody>
      </p:sp>
    </p:spTree>
    <p:extLst>
      <p:ext uri="{BB962C8B-B14F-4D97-AF65-F5344CB8AC3E}">
        <p14:creationId xmlns:p14="http://schemas.microsoft.com/office/powerpoint/2010/main" val="1160939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3FBEA93E-3BB2-8761-9ED6-218A1FB67DCF}"/>
              </a:ext>
            </a:extLst>
          </p:cNvPr>
          <p:cNvSpPr>
            <a:spLocks noChangeArrowheads="1"/>
          </p:cNvSpPr>
          <p:nvPr/>
        </p:nvSpPr>
        <p:spPr bwMode="auto">
          <a:xfrm>
            <a:off x="2032001" y="368300"/>
            <a:ext cx="8115300" cy="327782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862300">
              <a:spcBef>
                <a:spcPct val="0"/>
              </a:spcBef>
              <a:buNone/>
              <a:defRPr/>
            </a:pPr>
            <a:r>
              <a:rPr lang="it-IT" sz="2300" b="1" i="1" dirty="0">
                <a:solidFill>
                  <a:srgbClr val="FF0000"/>
                </a:solidFill>
                <a:effectLst>
                  <a:outerShdw blurRad="38100" dist="38100" dir="2700000" algn="tl">
                    <a:srgbClr val="000000">
                      <a:alpha val="43137"/>
                    </a:srgbClr>
                  </a:outerShdw>
                </a:effectLst>
                <a:latin typeface="Garamond" panose="02020404030301010803" pitchFamily="18" charset="0"/>
                <a:ea typeface="Gill Sans"/>
                <a:cs typeface="Times New Roman" panose="02020603050405020304" pitchFamily="18" charset="0"/>
              </a:rPr>
              <a:t>Intermittente per requisiti temporali</a:t>
            </a:r>
          </a:p>
          <a:p>
            <a:pPr defTabSz="862300">
              <a:spcBef>
                <a:spcPct val="0"/>
              </a:spcBef>
              <a:buNone/>
              <a:defRPr/>
            </a:pPr>
            <a:endParaRPr lang="it-IT" sz="2300" b="1" i="1" dirty="0">
              <a:solidFill>
                <a:srgbClr val="FF0000"/>
              </a:solidFill>
              <a:effectLst>
                <a:outerShdw blurRad="38100" dist="38100" dir="2700000" algn="tl">
                  <a:srgbClr val="000000">
                    <a:alpha val="43137"/>
                  </a:srgbClr>
                </a:outerShdw>
              </a:effectLst>
              <a:latin typeface="Garamond" panose="02020404030301010803" pitchFamily="18" charset="0"/>
              <a:ea typeface="Gill Sans"/>
              <a:cs typeface="Times New Roman" panose="02020603050405020304" pitchFamily="18" charset="0"/>
            </a:endParaRPr>
          </a:p>
          <a:p>
            <a:pPr defTabSz="862300">
              <a:spcBef>
                <a:spcPct val="0"/>
              </a:spcBef>
              <a:buNone/>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L’art. 13, comma 1, del </a:t>
            </a:r>
            <a:r>
              <a:rPr lang="it-IT" sz="2300" dirty="0" err="1">
                <a:solidFill>
                  <a:srgbClr val="000000"/>
                </a:solidFill>
                <a:latin typeface="Garamond" panose="02020404030301010803" pitchFamily="18" charset="0"/>
                <a:ea typeface="Garamond" panose="02020404030301010803" pitchFamily="18" charset="0"/>
                <a:cs typeface="Times New Roman" panose="02020603050405020304" pitchFamily="18" charset="0"/>
              </a:rPr>
              <a:t>D.Lgs.</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n. 81/2015 riafferma le causali oggettive, anche con riferimento a periodi predeterminati nell’arco della settimana, del mese o dell’anno, confermando, sul piano normativo, la soluzione già adottata dalla prassi amministrativa di affidare alle determinazioni dei contratti collettivi anche le ipotesi di lavoro intermittente per periodi predeterminati nella settimana, nel mese o nell’anno.</a:t>
            </a:r>
            <a:endParaRPr lang="it-IT" altLang="it-IT" sz="2300" dirty="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742CB2C1-981D-2AA7-ACFF-74CAD6D1DB45}"/>
              </a:ext>
            </a:extLst>
          </p:cNvPr>
          <p:cNvSpPr>
            <a:spLocks noChangeArrowheads="1"/>
          </p:cNvSpPr>
          <p:nvPr/>
        </p:nvSpPr>
        <p:spPr bwMode="auto">
          <a:xfrm>
            <a:off x="2032001" y="368301"/>
            <a:ext cx="8115300" cy="504753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862300">
              <a:spcBef>
                <a:spcPct val="0"/>
              </a:spcBef>
              <a:buNone/>
              <a:defRPr/>
            </a:pPr>
            <a:r>
              <a:rPr lang="it-IT" sz="2300" b="1" i="1" dirty="0">
                <a:solidFill>
                  <a:srgbClr val="FF0000"/>
                </a:solidFill>
                <a:effectLst>
                  <a:outerShdw blurRad="38100" dist="38100" dir="2700000" algn="tl">
                    <a:srgbClr val="000000">
                      <a:alpha val="43137"/>
                    </a:srgbClr>
                  </a:outerShdw>
                </a:effectLst>
                <a:latin typeface="Garamond" panose="02020404030301010803" pitchFamily="18" charset="0"/>
                <a:ea typeface="Gill Sans"/>
                <a:cs typeface="Times New Roman" panose="02020603050405020304" pitchFamily="18" charset="0"/>
              </a:rPr>
              <a:t>Intermittente per requisiti soggettivi</a:t>
            </a:r>
          </a:p>
          <a:p>
            <a:pPr defTabSz="862300">
              <a:spcBef>
                <a:spcPct val="0"/>
              </a:spcBef>
              <a:buNone/>
              <a:defRPr/>
            </a:pPr>
            <a:endParaRPr lang="it-IT" sz="2300" b="1" i="1" dirty="0">
              <a:solidFill>
                <a:srgbClr val="FF0000"/>
              </a:solidFill>
              <a:effectLst>
                <a:outerShdw blurRad="38100" dist="38100" dir="2700000" algn="tl">
                  <a:srgbClr val="000000">
                    <a:alpha val="43137"/>
                  </a:srgbClr>
                </a:outerShdw>
              </a:effectLst>
              <a:latin typeface="Garamond" panose="02020404030301010803" pitchFamily="18" charset="0"/>
              <a:ea typeface="Gill Sans"/>
              <a:cs typeface="Times New Roman" panose="02020603050405020304" pitchFamily="18" charset="0"/>
            </a:endParaRPr>
          </a:p>
          <a:p>
            <a:pPr defTabSz="862300">
              <a:spcBef>
                <a:spcPct val="0"/>
              </a:spcBef>
              <a:buNone/>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Quanto all’intermittente soggettivo l’art. 13, comma 2, del </a:t>
            </a:r>
            <a:r>
              <a:rPr lang="it-IT" sz="2300" dirty="0" err="1">
                <a:solidFill>
                  <a:srgbClr val="000000"/>
                </a:solidFill>
                <a:latin typeface="Garamond" panose="02020404030301010803" pitchFamily="18" charset="0"/>
                <a:ea typeface="Garamond" panose="02020404030301010803" pitchFamily="18" charset="0"/>
                <a:cs typeface="Times New Roman" panose="02020603050405020304" pitchFamily="18" charset="0"/>
              </a:rPr>
              <a:t>D.Lgs.</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n. 81/2015, consentendo di instaurare rapporti di lavoro intermittente «</a:t>
            </a:r>
            <a:r>
              <a:rPr lang="it-IT" sz="2300"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in ogni caso</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con soggetti con più di 55 anni di età e con soggetti con meno di 24 anni di età, questi ultimi potranno svolgere prestazioni lavorative «</a:t>
            </a:r>
            <a:r>
              <a:rPr lang="it-IT" sz="2300"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a chiamata</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entro il compimento del venticinquesimo anno di età. </a:t>
            </a:r>
          </a:p>
          <a:p>
            <a:pPr defTabSz="862300">
              <a:spcBef>
                <a:spcPct val="0"/>
              </a:spcBef>
              <a:buNone/>
              <a:defRPr/>
            </a:pPr>
            <a:endPar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endParaRPr>
          </a:p>
          <a:p>
            <a:pPr defTabSz="862300">
              <a:spcBef>
                <a:spcPct val="0"/>
              </a:spcBef>
              <a:buNone/>
              <a:defRPr/>
            </a:pPr>
            <a:r>
              <a:rPr lang="it-IT" sz="2300"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In proposito, va rilevato che la </a:t>
            </a:r>
            <a:r>
              <a:rPr lang="it-IT" sz="2300" b="1" i="1" dirty="0">
                <a:solidFill>
                  <a:srgbClr val="000000"/>
                </a:solidFill>
                <a:effectLst>
                  <a:outerShdw blurRad="38100" dist="38100" dir="2700000" algn="tl">
                    <a:srgbClr val="000000">
                      <a:alpha val="43137"/>
                    </a:srgbClr>
                  </a:outerShdw>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Corte di Giustizia dell’Unione europea, con la sentenza del 19 luglio 2017</a:t>
            </a:r>
            <a:r>
              <a:rPr lang="it-IT" sz="2300" b="1" i="1" dirty="0">
                <a:solidFill>
                  <a:srgbClr val="000000"/>
                </a:solidFill>
                <a:effectLst>
                  <a:outerShdw blurRad="38100" dist="38100" dir="2700000" algn="tl">
                    <a:srgbClr val="000000">
                      <a:alpha val="43137"/>
                    </a:srgbClr>
                  </a:outerShdw>
                </a:effectLst>
                <a:latin typeface="Garamond" panose="02020404030301010803" pitchFamily="18" charset="0"/>
                <a:ea typeface="Garamond" panose="02020404030301010803" pitchFamily="18" charset="0"/>
                <a:cs typeface="Times New Roman" panose="02020603050405020304" pitchFamily="18" charset="0"/>
              </a:rPr>
              <a:t>, causa C-143/2016 </a:t>
            </a:r>
            <a:r>
              <a:rPr lang="it-IT" sz="2300"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ha affermato la </a:t>
            </a:r>
            <a:r>
              <a:rPr lang="it-IT" sz="2300" b="1" i="1" dirty="0">
                <a:solidFill>
                  <a:srgbClr val="FF0000"/>
                </a:solidFill>
                <a:effectLst>
                  <a:outerShdw blurRad="38100" dist="38100" dir="2700000" algn="tl">
                    <a:srgbClr val="000000">
                      <a:alpha val="43137"/>
                    </a:srgbClr>
                  </a:outerShdw>
                </a:effectLst>
                <a:latin typeface="Garamond" panose="02020404030301010803" pitchFamily="18" charset="0"/>
                <a:ea typeface="Garamond" panose="02020404030301010803" pitchFamily="18" charset="0"/>
                <a:cs typeface="Times New Roman" panose="02020603050405020304" pitchFamily="18" charset="0"/>
              </a:rPr>
              <a:t>legittimità del licenziamento </a:t>
            </a:r>
            <a:r>
              <a:rPr lang="it-IT" sz="2300" i="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intimato da un’azienda al lavoratore, assunto con contratto di lavoro intermittente, al raggiungimento dei 25 anni di età da parte dello stesso.</a:t>
            </a:r>
            <a:endParaRPr lang="it-IT" altLang="it-IT" sz="2300" i="1" dirty="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620CE9CA-70BB-DF2D-6DC8-5BE151842EFE}"/>
              </a:ext>
            </a:extLst>
          </p:cNvPr>
          <p:cNvSpPr>
            <a:spLocks noChangeArrowheads="1"/>
          </p:cNvSpPr>
          <p:nvPr/>
        </p:nvSpPr>
        <p:spPr bwMode="auto">
          <a:xfrm>
            <a:off x="1821875" y="579931"/>
            <a:ext cx="8548249" cy="4764381"/>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862300">
              <a:buNone/>
              <a:defRPr/>
            </a:pPr>
            <a:r>
              <a:rPr lang="it-IT" altLang="it-IT" sz="2300" dirty="0">
                <a:solidFill>
                  <a:srgbClr val="000000"/>
                </a:solidFill>
                <a:latin typeface="Garamond" panose="02020404030301010803" pitchFamily="18" charset="0"/>
              </a:rPr>
              <a:t>Si tenga presente quanto sancito dalla giurisprudenza a proposito del lavoro intermittente per requisiti soggettivi: «</a:t>
            </a:r>
            <a:r>
              <a:rPr lang="it-IT" altLang="it-IT" sz="2300" i="1" dirty="0">
                <a:solidFill>
                  <a:srgbClr val="000000"/>
                </a:solidFill>
                <a:latin typeface="Garamond" panose="02020404030301010803" pitchFamily="18" charset="0"/>
              </a:rPr>
              <a:t>Il mero requisito dell’età non può giustificare l’applicazione di un contratto pacificamente più pregiudizievole, per le condizioni che lo regolano, di un ordinario contratto a tempo indeterminato. L’art. 34 del d.lgs. n. 276/2003 – utilizzato dall’azienda per assumere un giovane con meno di 25 anni con contratto a chiamata – contrasta con il </a:t>
            </a:r>
            <a:r>
              <a:rPr lang="it-IT" altLang="it-IT" sz="2300" b="1" i="1" dirty="0">
                <a:solidFill>
                  <a:srgbClr val="FF0000"/>
                </a:solidFill>
                <a:effectLst>
                  <a:outerShdw blurRad="38100" dist="38100" dir="2700000" algn="tl">
                    <a:srgbClr val="000000">
                      <a:alpha val="43137"/>
                    </a:srgbClr>
                  </a:outerShdw>
                </a:effectLst>
                <a:highlight>
                  <a:srgbClr val="FFFF00"/>
                </a:highlight>
                <a:latin typeface="Garamond" panose="02020404030301010803" pitchFamily="18" charset="0"/>
              </a:rPr>
              <a:t>principio di non discriminazione </a:t>
            </a:r>
            <a:r>
              <a:rPr lang="it-IT" altLang="it-IT" sz="2300" i="1" dirty="0">
                <a:solidFill>
                  <a:srgbClr val="000000"/>
                </a:solidFill>
                <a:latin typeface="Garamond" panose="02020404030301010803" pitchFamily="18" charset="0"/>
              </a:rPr>
              <a:t>in ragione dell’età che deve essere considerato un principio generale del diritto comunitario</a:t>
            </a:r>
            <a:r>
              <a:rPr lang="it-IT" altLang="it-IT" sz="2300" dirty="0">
                <a:solidFill>
                  <a:srgbClr val="000000"/>
                </a:solidFill>
                <a:latin typeface="Garamond" panose="02020404030301010803" pitchFamily="18" charset="0"/>
              </a:rPr>
              <a:t>» (Corte App. Milano, 3 luglio 2014, n. 406).</a:t>
            </a:r>
          </a:p>
          <a:p>
            <a:pPr defTabSz="862300">
              <a:buNone/>
              <a:defRPr/>
            </a:pPr>
            <a:r>
              <a:rPr lang="it-IT" altLang="it-IT" sz="2300" dirty="0">
                <a:solidFill>
                  <a:srgbClr val="000000"/>
                </a:solidFill>
                <a:latin typeface="Garamond" panose="02020404030301010803" pitchFamily="18" charset="0"/>
              </a:rPr>
              <a:t>In proposito, va rilevato però che la </a:t>
            </a:r>
            <a:r>
              <a:rPr lang="it-IT" altLang="it-IT" sz="2300" b="1" dirty="0">
                <a:solidFill>
                  <a:srgbClr val="000000"/>
                </a:solidFill>
                <a:latin typeface="Garamond" panose="02020404030301010803" pitchFamily="18" charset="0"/>
              </a:rPr>
              <a:t>Corte Europea di Giustizia, con la sentenza del 19 luglio 2017 </a:t>
            </a:r>
            <a:r>
              <a:rPr lang="it-IT" altLang="it-IT" sz="2300" dirty="0">
                <a:solidFill>
                  <a:srgbClr val="000000"/>
                </a:solidFill>
                <a:latin typeface="Garamond" panose="02020404030301010803" pitchFamily="18" charset="0"/>
              </a:rPr>
              <a:t>causa C-143/2016 ha affermato la legittimità del licenziamento intimato da un’azienda al lavoratore, assunto con contratto di lavoro intermittente, al raggiungimento dei 25 anni di età da parte dello stesso.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6F107BBC-77ED-784C-F43F-4E83AC7956C6}"/>
              </a:ext>
            </a:extLst>
          </p:cNvPr>
          <p:cNvSpPr>
            <a:spLocks noChangeArrowheads="1"/>
          </p:cNvSpPr>
          <p:nvPr/>
        </p:nvSpPr>
        <p:spPr bwMode="auto">
          <a:xfrm>
            <a:off x="1169276" y="325877"/>
            <a:ext cx="9853448" cy="5472267"/>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862300">
              <a:buNone/>
              <a:defRPr/>
            </a:pPr>
            <a:r>
              <a:rPr lang="it-IT" altLang="it-IT" sz="2300" dirty="0">
                <a:solidFill>
                  <a:srgbClr val="000000"/>
                </a:solidFill>
                <a:latin typeface="Garamond" panose="02020404030301010803" pitchFamily="18" charset="0"/>
              </a:rPr>
              <a:t>«Il </a:t>
            </a:r>
            <a:r>
              <a:rPr lang="it-IT" altLang="it-IT" sz="2300" b="1" dirty="0">
                <a:solidFill>
                  <a:srgbClr val="FF0000"/>
                </a:solidFill>
                <a:effectLst>
                  <a:outerShdw blurRad="38100" dist="38100" dir="2700000" algn="tl">
                    <a:srgbClr val="000000">
                      <a:alpha val="43137"/>
                    </a:srgbClr>
                  </a:outerShdw>
                </a:effectLst>
                <a:latin typeface="Garamond" panose="02020404030301010803" pitchFamily="18" charset="0"/>
              </a:rPr>
              <a:t>requisito anagrafico concorre</a:t>
            </a:r>
            <a:r>
              <a:rPr lang="it-IT" altLang="it-IT" sz="2300" dirty="0">
                <a:solidFill>
                  <a:srgbClr val="000000"/>
                </a:solidFill>
                <a:latin typeface="Garamond" panose="02020404030301010803" pitchFamily="18" charset="0"/>
              </a:rPr>
              <a:t>, unitamente agli altri di natura oggettiva, </a:t>
            </a:r>
            <a:r>
              <a:rPr lang="it-IT" altLang="it-IT" sz="2300" b="1" dirty="0">
                <a:solidFill>
                  <a:srgbClr val="FF0000"/>
                </a:solidFill>
                <a:effectLst>
                  <a:outerShdw blurRad="38100" dist="38100" dir="2700000" algn="tl">
                    <a:srgbClr val="000000">
                      <a:alpha val="43137"/>
                    </a:srgbClr>
                  </a:outerShdw>
                </a:effectLst>
                <a:latin typeface="Garamond" panose="02020404030301010803" pitchFamily="18" charset="0"/>
              </a:rPr>
              <a:t>ad individuare il campo di applicazione della disciplina </a:t>
            </a:r>
            <a:r>
              <a:rPr lang="it-IT" altLang="it-IT" sz="2300" dirty="0">
                <a:solidFill>
                  <a:srgbClr val="000000"/>
                </a:solidFill>
                <a:latin typeface="Garamond" panose="02020404030301010803" pitchFamily="18" charset="0"/>
              </a:rPr>
              <a:t>del lavoro intermittente in quanto costituisce un presupposto per la stipulazione del contratto. Quanto alla natura giuridica, esso è un </a:t>
            </a:r>
            <a:r>
              <a:rPr lang="it-IT" altLang="it-IT" sz="2300" b="1" dirty="0">
                <a:solidFill>
                  <a:srgbClr val="000000"/>
                </a:solidFill>
                <a:effectLst>
                  <a:outerShdw blurRad="38100" dist="38100" dir="2700000" algn="tl">
                    <a:srgbClr val="000000">
                      <a:alpha val="43137"/>
                    </a:srgbClr>
                  </a:outerShdw>
                </a:effectLst>
                <a:highlight>
                  <a:srgbClr val="FFFF00"/>
                </a:highlight>
                <a:latin typeface="Garamond" panose="02020404030301010803" pitchFamily="18" charset="0"/>
              </a:rPr>
              <a:t>requisito di liceità del contratto di tipo soggettivo</a:t>
            </a:r>
            <a:r>
              <a:rPr lang="it-IT" altLang="it-IT" sz="2300" dirty="0">
                <a:solidFill>
                  <a:srgbClr val="000000"/>
                </a:solidFill>
                <a:latin typeface="Garamond" panose="02020404030301010803" pitchFamily="18" charset="0"/>
              </a:rPr>
              <a:t>. La mancanza di tale requisito, determina la nullità del negozio per contrasto con norme imperative di legge, ai sensi dell’art. 1418, c. 1, cod. civ. (cd. </a:t>
            </a:r>
            <a:r>
              <a:rPr lang="it-IT" altLang="it-IT" sz="2300" i="1" dirty="0">
                <a:solidFill>
                  <a:srgbClr val="000000"/>
                </a:solidFill>
                <a:latin typeface="Garamond" panose="02020404030301010803" pitchFamily="18" charset="0"/>
              </a:rPr>
              <a:t>nullità virtuale</a:t>
            </a:r>
            <a:r>
              <a:rPr lang="it-IT" altLang="it-IT" sz="2300" dirty="0">
                <a:solidFill>
                  <a:srgbClr val="000000"/>
                </a:solidFill>
                <a:latin typeface="Garamond" panose="02020404030301010803" pitchFamily="18" charset="0"/>
              </a:rPr>
              <a:t>) e, dall’altro, la possibilità di una conversione ex art. 1424 cod. civ. ove il negozio sia idoneo a produrre gli effetti di un’altra fattispecie e previo accertamento, riservato in via esclusiva al giudice di merito, della volontà delle parti. Pertanto, nell’ipotesi in cui il dipendente non rientri nella fascia di età prevista dalla legge per i contratti di lavoro intermittente, si accerta l’illegittimità del contratto a chiamata posto in essere, dichiarandosi tra le parti la sussistenza di un rapporto di lavoro subordinato a tempo indeterminato </a:t>
            </a:r>
            <a:r>
              <a:rPr lang="it-IT" altLang="it-IT" sz="2300" i="1" dirty="0">
                <a:solidFill>
                  <a:srgbClr val="000000"/>
                </a:solidFill>
                <a:latin typeface="Garamond" panose="02020404030301010803" pitchFamily="18" charset="0"/>
              </a:rPr>
              <a:t>full-time</a:t>
            </a:r>
            <a:r>
              <a:rPr lang="it-IT" altLang="it-IT" sz="2300" dirty="0">
                <a:solidFill>
                  <a:srgbClr val="000000"/>
                </a:solidFill>
                <a:latin typeface="Garamond" panose="02020404030301010803" pitchFamily="18" charset="0"/>
              </a:rPr>
              <a:t>, con inquadramento del lavoratore nella posizione prevista dal Ccnl applicato».</a:t>
            </a:r>
          </a:p>
          <a:p>
            <a:pPr algn="r" defTabSz="862300">
              <a:buNone/>
              <a:defRPr/>
            </a:pPr>
            <a:r>
              <a:rPr lang="it-IT" altLang="it-IT" sz="2300" dirty="0">
                <a:solidFill>
                  <a:srgbClr val="000000"/>
                </a:solidFill>
                <a:latin typeface="Garamond" panose="02020404030301010803" pitchFamily="18" charset="0"/>
              </a:rPr>
              <a:t>(</a:t>
            </a:r>
            <a:r>
              <a:rPr lang="it-IT" altLang="it-IT" sz="2300" b="1" dirty="0">
                <a:solidFill>
                  <a:srgbClr val="000000"/>
                </a:solidFill>
                <a:effectLst>
                  <a:outerShdw blurRad="38100" dist="38100" dir="2700000" algn="tl">
                    <a:srgbClr val="000000">
                      <a:alpha val="43137"/>
                    </a:srgbClr>
                  </a:outerShdw>
                </a:effectLst>
                <a:latin typeface="Garamond" panose="02020404030301010803" pitchFamily="18" charset="0"/>
              </a:rPr>
              <a:t>Cass., ordinanza 11 novembre 2020, n. 28345</a:t>
            </a:r>
            <a:r>
              <a:rPr lang="it-IT" altLang="it-IT" sz="2300" dirty="0">
                <a:solidFill>
                  <a:srgbClr val="000000"/>
                </a:solidFill>
                <a:latin typeface="Garamond" panose="02020404030301010803" pitchFamily="18"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8E19C14A-A0BC-46E2-A776-6ECDA9B302E5}"/>
              </a:ext>
            </a:extLst>
          </p:cNvPr>
          <p:cNvSpPr>
            <a:spLocks noGrp="1" noChangeArrowheads="1"/>
          </p:cNvSpPr>
          <p:nvPr>
            <p:ph type="title"/>
          </p:nvPr>
        </p:nvSpPr>
        <p:spPr>
          <a:xfrm>
            <a:off x="798786" y="141891"/>
            <a:ext cx="10594427" cy="5912068"/>
          </a:xfrm>
        </p:spPr>
        <p:txBody>
          <a:bodyPr anchor="t"/>
          <a:lstStyle/>
          <a:p>
            <a:pPr algn="l">
              <a:defRPr/>
            </a:pPr>
            <a:r>
              <a:rPr lang="it-IT" sz="2400" dirty="0">
                <a:solidFill>
                  <a:srgbClr val="003366"/>
                </a:solidFill>
                <a:latin typeface="+mn-lt"/>
              </a:rPr>
              <a:t>Va rilevato, peraltro, come il peso di un intervento ispettivo o giudiziale risulta massimo allorquando il contratto flessibile sottoposto a verifica venga </a:t>
            </a:r>
            <a:r>
              <a:rPr lang="it-IT" sz="2400" b="1" dirty="0">
                <a:solidFill>
                  <a:srgbClr val="003366"/>
                </a:solidFill>
                <a:latin typeface="+mn-lt"/>
              </a:rPr>
              <a:t>disconosciuto</a:t>
            </a:r>
            <a:r>
              <a:rPr lang="it-IT" sz="2400" dirty="0">
                <a:solidFill>
                  <a:srgbClr val="003366"/>
                </a:solidFill>
                <a:latin typeface="+mn-lt"/>
              </a:rPr>
              <a:t> nella propria legittimità e al suo posto sia ricostruito un rapporto a tempo</a:t>
            </a:r>
            <a:br>
              <a:rPr lang="it-IT" sz="2400" dirty="0">
                <a:solidFill>
                  <a:srgbClr val="003366"/>
                </a:solidFill>
                <a:latin typeface="+mn-lt"/>
              </a:rPr>
            </a:br>
            <a:r>
              <a:rPr lang="it-IT" sz="2400" b="1" dirty="0">
                <a:solidFill>
                  <a:srgbClr val="003366"/>
                </a:solidFill>
                <a:latin typeface="+mn-lt"/>
              </a:rPr>
              <a:t>pieno</a:t>
            </a:r>
            <a:r>
              <a:rPr lang="it-IT" sz="2400" dirty="0">
                <a:solidFill>
                  <a:srgbClr val="003366"/>
                </a:solidFill>
                <a:latin typeface="+mn-lt"/>
              </a:rPr>
              <a:t> e a </a:t>
            </a:r>
            <a:r>
              <a:rPr lang="it-IT" sz="2400" b="1" dirty="0">
                <a:solidFill>
                  <a:srgbClr val="003366"/>
                </a:solidFill>
                <a:latin typeface="+mn-lt"/>
              </a:rPr>
              <a:t>tempo indeterminato</a:t>
            </a:r>
            <a:r>
              <a:rPr lang="it-IT" sz="2400" dirty="0">
                <a:solidFill>
                  <a:srgbClr val="003366"/>
                </a:solidFill>
                <a:latin typeface="+mn-lt"/>
              </a:rPr>
              <a:t>. Sotto questo profilo, nulla quaestio circa i poteri del giudice, tuttavia, sebbene il</a:t>
            </a:r>
            <a:br>
              <a:rPr lang="it-IT" sz="2400" dirty="0">
                <a:solidFill>
                  <a:srgbClr val="003366"/>
                </a:solidFill>
                <a:latin typeface="+mn-lt"/>
              </a:rPr>
            </a:br>
            <a:r>
              <a:rPr lang="it-IT" sz="2400" dirty="0">
                <a:solidFill>
                  <a:srgbClr val="003366"/>
                </a:solidFill>
                <a:latin typeface="+mn-lt"/>
              </a:rPr>
              <a:t>potere sanzionatorio di natura civilistica non possa dirsi in via generale affidato all’esercizio delle funzioni ispettive, anche solo in veste anticipatoria del futuro (eventuale) intervento giudiziale, non può non riconoscersi ai funzionari di vigilanza il potere di ricondurre al rigore del rispetto delle disposizioni di legge le</a:t>
            </a:r>
            <a:br>
              <a:rPr lang="it-IT" sz="2400" dirty="0">
                <a:solidFill>
                  <a:srgbClr val="003366"/>
                </a:solidFill>
                <a:latin typeface="+mn-lt"/>
              </a:rPr>
            </a:br>
            <a:r>
              <a:rPr lang="it-IT" sz="2400" dirty="0">
                <a:solidFill>
                  <a:srgbClr val="003366"/>
                </a:solidFill>
                <a:latin typeface="+mn-lt"/>
              </a:rPr>
              <a:t>fattispecie individuali oggetto di ispezione. Nei casi di specie, peraltro, relativi al lavoro a termine e al lavoro intermittente, con un chiaro aggancio alla più generale normativa di origine civilistica, secondo cui «la nullità di singole clausole non importa la nullità del contratto, quando le clausole nulle sono sostituite di diritto da norme imperative» (art. 1419, comma 2, cod. civ.).</a:t>
            </a:r>
          </a:p>
        </p:txBody>
      </p:sp>
      <p:sp>
        <p:nvSpPr>
          <p:cNvPr id="10243" name="Text Box 3">
            <a:extLst>
              <a:ext uri="{FF2B5EF4-FFF2-40B4-BE49-F238E27FC236}">
                <a16:creationId xmlns:a16="http://schemas.microsoft.com/office/drawing/2014/main" id="{F977A3AB-5CB7-424E-980D-59678B4A7A83}"/>
              </a:ext>
            </a:extLst>
          </p:cNvPr>
          <p:cNvSpPr txBox="1">
            <a:spLocks noChangeArrowheads="1"/>
          </p:cNvSpPr>
          <p:nvPr/>
        </p:nvSpPr>
        <p:spPr bwMode="auto">
          <a:xfrm>
            <a:off x="3336926" y="18764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17" fontAlgn="base">
              <a:spcBef>
                <a:spcPct val="0"/>
              </a:spcBef>
              <a:spcAft>
                <a:spcPct val="0"/>
              </a:spcAft>
              <a:buNone/>
            </a:pPr>
            <a:endParaRPr lang="it-IT" altLang="it-IT" sz="2400">
              <a:solidFill>
                <a:srgbClr val="000066"/>
              </a:solidFill>
              <a:latin typeface="Goudy Old Style" panose="02020502050305020303" pitchFamily="18" charset="0"/>
            </a:endParaRPr>
          </a:p>
        </p:txBody>
      </p:sp>
      <p:sp>
        <p:nvSpPr>
          <p:cNvPr id="10244" name="Segnaposto numero diapositiva 3">
            <a:extLst>
              <a:ext uri="{FF2B5EF4-FFF2-40B4-BE49-F238E27FC236}">
                <a16:creationId xmlns:a16="http://schemas.microsoft.com/office/drawing/2014/main" id="{EB202063-4E11-4FE3-B25B-8A21F7E552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64" indent="-28575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21" indent="-228604">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31" indent="-228604">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39" indent="-228604">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48"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57"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65"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74"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17" fontAlgn="base">
              <a:spcBef>
                <a:spcPct val="0"/>
              </a:spcBef>
              <a:spcAft>
                <a:spcPct val="0"/>
              </a:spcAft>
              <a:buNone/>
            </a:pPr>
            <a:endParaRPr lang="it-IT" altLang="it-IT" sz="1400" dirty="0">
              <a:solidFill>
                <a:srgbClr val="000000"/>
              </a:solidFill>
              <a:latin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99495232-11F1-BC3A-171B-B6E2D463ABC5}"/>
              </a:ext>
            </a:extLst>
          </p:cNvPr>
          <p:cNvSpPr>
            <a:spLocks noChangeArrowheads="1"/>
          </p:cNvSpPr>
          <p:nvPr/>
        </p:nvSpPr>
        <p:spPr bwMode="auto">
          <a:xfrm>
            <a:off x="1177159" y="902411"/>
            <a:ext cx="9837682" cy="5053178"/>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862300">
              <a:lnSpc>
                <a:spcPts val="1273"/>
              </a:lnSpc>
              <a:spcBef>
                <a:spcPts val="1414"/>
              </a:spcBef>
              <a:spcAft>
                <a:spcPts val="377"/>
              </a:spcAft>
              <a:buNone/>
              <a:defRPr/>
            </a:pPr>
            <a:r>
              <a:rPr lang="it-IT" sz="2300" b="1" i="1" dirty="0">
                <a:solidFill>
                  <a:srgbClr val="FF0000"/>
                </a:solidFill>
                <a:effectLst>
                  <a:outerShdw blurRad="38100" dist="38100" dir="2700000" algn="tl">
                    <a:srgbClr val="000000">
                      <a:alpha val="43137"/>
                    </a:srgbClr>
                  </a:outerShdw>
                </a:effectLst>
                <a:latin typeface="Garamond" panose="02020404030301010803" pitchFamily="18" charset="0"/>
                <a:ea typeface="Gill Sans"/>
                <a:cs typeface="Times New Roman" panose="02020603050405020304" pitchFamily="18" charset="0"/>
              </a:rPr>
              <a:t>Contenuti e forma del contratto</a:t>
            </a:r>
            <a:endParaRPr lang="it-IT" sz="2300" b="1" i="1" dirty="0">
              <a:solidFill>
                <a:srgbClr val="FF0000"/>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endParaRPr>
          </a:p>
          <a:p>
            <a:pPr algn="just" defTabSz="862300">
              <a:buNone/>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Relativamente ai </a:t>
            </a:r>
            <a:r>
              <a:rPr lang="it-IT" sz="2300" b="1" dirty="0">
                <a:solidFill>
                  <a:srgbClr val="000000"/>
                </a:solidFill>
                <a:effectLst>
                  <a:outerShdw blurRad="38100" dist="38100" dir="2700000" algn="tl">
                    <a:srgbClr val="000000">
                      <a:alpha val="43137"/>
                    </a:srgbClr>
                  </a:outerShdw>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contenuti del contratto di lavoro intermittente</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l’art. 15, comma 1, del </a:t>
            </a:r>
            <a:r>
              <a:rPr lang="it-IT" sz="2300" dirty="0" err="1">
                <a:solidFill>
                  <a:srgbClr val="000000"/>
                </a:solidFill>
                <a:latin typeface="Garamond" panose="02020404030301010803" pitchFamily="18" charset="0"/>
                <a:ea typeface="Garamond" panose="02020404030301010803" pitchFamily="18" charset="0"/>
                <a:cs typeface="Times New Roman" panose="02020603050405020304" pitchFamily="18" charset="0"/>
              </a:rPr>
              <a:t>D.Lgs.</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n. 81/2015, come sostituito dall’art. 5 del </a:t>
            </a:r>
            <a:r>
              <a:rPr lang="it-IT" sz="2300" dirty="0" err="1">
                <a:solidFill>
                  <a:srgbClr val="000000"/>
                </a:solidFill>
                <a:latin typeface="Garamond" panose="02020404030301010803" pitchFamily="18" charset="0"/>
                <a:ea typeface="Garamond" panose="02020404030301010803" pitchFamily="18" charset="0"/>
                <a:cs typeface="Times New Roman" panose="02020603050405020304" pitchFamily="18" charset="0"/>
              </a:rPr>
              <a:t>D.Lgs.</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n. 104/2022, oltre a quanto già previsto dall’art. 1, comma 1, del </a:t>
            </a:r>
            <a:r>
              <a:rPr lang="it-IT" sz="2300" dirty="0" err="1">
                <a:solidFill>
                  <a:srgbClr val="000000"/>
                </a:solidFill>
                <a:latin typeface="Garamond" panose="02020404030301010803" pitchFamily="18" charset="0"/>
                <a:ea typeface="Garamond" panose="02020404030301010803" pitchFamily="18" charset="0"/>
                <a:cs typeface="Times New Roman" panose="02020603050405020304" pitchFamily="18" charset="0"/>
              </a:rPr>
              <a:t>D.Lgs.</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n. 152/1997, prevede l’obbligo di </a:t>
            </a:r>
            <a:r>
              <a:rPr lang="it-IT" sz="2300" b="1" dirty="0">
                <a:solidFill>
                  <a:srgbClr val="000000"/>
                </a:solidFill>
                <a:latin typeface="Garamond" panose="02020404030301010803" pitchFamily="18" charset="0"/>
                <a:ea typeface="Garamond" panose="02020404030301010803" pitchFamily="18" charset="0"/>
                <a:cs typeface="Times New Roman" panose="02020603050405020304" pitchFamily="18" charset="0"/>
              </a:rPr>
              <a:t>forma scritta ai fini di prova </a:t>
            </a: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dei seguenti elementi:</a:t>
            </a:r>
            <a:endParaRPr lang="it-IT" sz="23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a:p>
            <a:pPr algn="just" defTabSz="862300">
              <a:buNone/>
              <a:tabLst>
                <a:tab pos="237730" algn="l"/>
              </a:tabLst>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1) durata del contratto (a termine o a tempo indeterminato); </a:t>
            </a:r>
            <a:endParaRPr lang="it-IT" sz="23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a:p>
            <a:pPr algn="just" defTabSz="862300">
              <a:buNone/>
              <a:tabLst>
                <a:tab pos="237730" algn="l"/>
              </a:tabLst>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2)	  fattispecie e requisiti - oggettivi, temporali o soggettivi - che consentono la stipulazione del contratto; </a:t>
            </a:r>
            <a:endParaRPr lang="it-IT" sz="23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a:p>
            <a:pPr algn="just" defTabSz="862300">
              <a:buNone/>
              <a:tabLst>
                <a:tab pos="237730" algn="l"/>
              </a:tabLst>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3)	 luogo e modalità della disponibilità, eventualmente garantita dal lavoratore; </a:t>
            </a:r>
            <a:endParaRPr lang="it-IT" sz="23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a:p>
            <a:pPr algn="just" defTabSz="862300">
              <a:buNone/>
              <a:tabLst>
                <a:tab pos="237730" algn="l"/>
              </a:tabLst>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4) 	preavviso di chiamata del lavoratore; </a:t>
            </a:r>
            <a:endParaRPr lang="it-IT" sz="23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a:p>
            <a:pPr algn="just" defTabSz="862300">
              <a:buNone/>
              <a:tabLst>
                <a:tab pos="237730" algn="l"/>
              </a:tabLst>
              <a:defRPr/>
            </a:pPr>
            <a:r>
              <a:rPr lang="it-IT" sz="2300" dirty="0">
                <a:solidFill>
                  <a:srgbClr val="000000"/>
                </a:solidFill>
                <a:latin typeface="Garamond" panose="02020404030301010803" pitchFamily="18" charset="0"/>
                <a:ea typeface="Garamond" panose="02020404030301010803" pitchFamily="18" charset="0"/>
                <a:cs typeface="Times New Roman" panose="02020603050405020304" pitchFamily="18" charset="0"/>
              </a:rPr>
              <a:t>5)	 in caso in cui il datore ha più sedi o più unità produttive deve essere specificata la sede per la quale il lavoratore garantisce la propria disponibilità; </a:t>
            </a:r>
            <a:endParaRPr lang="it-IT" sz="23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a:p>
            <a:pPr algn="just" defTabSz="862300">
              <a:buNone/>
              <a:tabLst>
                <a:tab pos="237730" algn="l"/>
              </a:tabLst>
              <a:defRPr/>
            </a:pPr>
            <a:endParaRPr lang="it-IT" altLang="it-IT" sz="2300" dirty="0">
              <a:solidFill>
                <a:srgbClr val="000000"/>
              </a:solidFill>
              <a:latin typeface="Garamond" panose="02020404030301010803"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036AC228-D2A9-4D0C-19FB-FC406D01B44D}"/>
              </a:ext>
            </a:extLst>
          </p:cNvPr>
          <p:cNvSpPr>
            <a:spLocks noChangeArrowheads="1"/>
          </p:cNvSpPr>
          <p:nvPr/>
        </p:nvSpPr>
        <p:spPr bwMode="auto">
          <a:xfrm>
            <a:off x="861848" y="975508"/>
            <a:ext cx="10468304" cy="4906984"/>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862300">
              <a:lnSpc>
                <a:spcPts val="1273"/>
              </a:lnSpc>
              <a:spcBef>
                <a:spcPts val="1414"/>
              </a:spcBef>
              <a:spcAft>
                <a:spcPts val="377"/>
              </a:spcAft>
              <a:buNone/>
              <a:defRPr/>
            </a:pPr>
            <a:r>
              <a:rPr lang="it-IT" sz="2263" b="1" i="1" dirty="0">
                <a:solidFill>
                  <a:srgbClr val="FF0000"/>
                </a:solidFill>
                <a:effectLst>
                  <a:outerShdw blurRad="38100" dist="38100" dir="2700000" algn="tl">
                    <a:srgbClr val="000000">
                      <a:alpha val="43137"/>
                    </a:srgbClr>
                  </a:outerShdw>
                </a:effectLst>
                <a:latin typeface="Garamond" panose="02020404030301010803" pitchFamily="18" charset="0"/>
                <a:ea typeface="Gill Sans"/>
                <a:cs typeface="Times New Roman" panose="02020603050405020304" pitchFamily="18" charset="0"/>
              </a:rPr>
              <a:t>Contenuti e forma del contratto</a:t>
            </a:r>
            <a:endParaRPr lang="it-IT" sz="2263" b="1" i="1" dirty="0">
              <a:solidFill>
                <a:srgbClr val="FF0000"/>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endParaRPr>
          </a:p>
          <a:p>
            <a:pPr algn="just" defTabSz="862300">
              <a:buNone/>
              <a:tabLst>
                <a:tab pos="237730" algn="l"/>
              </a:tabLst>
              <a:defRPr/>
            </a:pPr>
            <a:r>
              <a:rPr lang="it-IT" sz="2263" dirty="0">
                <a:solidFill>
                  <a:srgbClr val="000000"/>
                </a:solidFill>
                <a:latin typeface="Garamond" panose="02020404030301010803" pitchFamily="18" charset="0"/>
                <a:ea typeface="Garamond" panose="02020404030301010803" pitchFamily="18" charset="0"/>
                <a:cs typeface="Times New Roman" panose="02020603050405020304" pitchFamily="18" charset="0"/>
              </a:rPr>
              <a:t>6) 	trattamento economico e normativo spettante al lavoratore per la prestazione eseguita - nel rispetto del principio di non discriminazione del lavoratore intermittente rispetto al </a:t>
            </a:r>
            <a:r>
              <a:rPr lang="it-IT" sz="2263" dirty="0">
                <a:solidFill>
                  <a:srgbClr val="000000"/>
                </a:solidFill>
                <a:latin typeface="Garamond" panose="02020404030301010803" pitchFamily="18" charset="0"/>
                <a:cs typeface="Times New Roman" panose="02020603050405020304" pitchFamily="18" charset="0"/>
              </a:rPr>
              <a:t>lavoratore ordinario - con </a:t>
            </a:r>
            <a:r>
              <a:rPr lang="it-IT" sz="2263" dirty="0">
                <a:solidFill>
                  <a:srgbClr val="000000"/>
                </a:solidFill>
                <a:highlight>
                  <a:srgbClr val="FFFF00"/>
                </a:highlight>
                <a:latin typeface="Garamond" panose="02020404030301010803" pitchFamily="18" charset="0"/>
                <a:cs typeface="Times New Roman" panose="02020603050405020304" pitchFamily="18" charset="0"/>
              </a:rPr>
              <a:t>l’indicazione dell’ammontare delle </a:t>
            </a:r>
            <a:r>
              <a:rPr lang="it-IT" sz="2263" b="1" dirty="0">
                <a:solidFill>
                  <a:srgbClr val="FF0000"/>
                </a:solidFill>
                <a:effectLst>
                  <a:outerShdw blurRad="38100" dist="38100" dir="2700000" algn="tl">
                    <a:srgbClr val="000000">
                      <a:alpha val="43137"/>
                    </a:srgbClr>
                  </a:outerShdw>
                </a:effectLst>
                <a:highlight>
                  <a:srgbClr val="FFFF00"/>
                </a:highlight>
                <a:latin typeface="Garamond" panose="02020404030301010803" pitchFamily="18" charset="0"/>
                <a:cs typeface="Times New Roman" panose="02020603050405020304" pitchFamily="18" charset="0"/>
              </a:rPr>
              <a:t>eventuali ore retribuite garantite</a:t>
            </a:r>
            <a:r>
              <a:rPr lang="it-IT" sz="2263" dirty="0">
                <a:solidFill>
                  <a:srgbClr val="000000"/>
                </a:solidFill>
                <a:highlight>
                  <a:srgbClr val="FFFF00"/>
                </a:highlight>
                <a:latin typeface="Garamond" panose="02020404030301010803" pitchFamily="18" charset="0"/>
                <a:cs typeface="Times New Roman" panose="02020603050405020304" pitchFamily="18" charset="0"/>
              </a:rPr>
              <a:t> </a:t>
            </a:r>
            <a:r>
              <a:rPr lang="it-IT" sz="2263" dirty="0">
                <a:solidFill>
                  <a:srgbClr val="000000"/>
                </a:solidFill>
                <a:latin typeface="Garamond" panose="02020404030301010803" pitchFamily="18" charset="0"/>
                <a:cs typeface="Times New Roman" panose="02020603050405020304" pitchFamily="18" charset="0"/>
              </a:rPr>
              <a:t>al lavoratore e della </a:t>
            </a:r>
            <a:r>
              <a:rPr lang="it-IT" sz="2263" dirty="0">
                <a:solidFill>
                  <a:srgbClr val="000000"/>
                </a:solidFill>
                <a:highlight>
                  <a:srgbClr val="FFFF00"/>
                </a:highlight>
                <a:latin typeface="Garamond" panose="02020404030301010803" pitchFamily="18" charset="0"/>
                <a:cs typeface="Times New Roman" panose="02020603050405020304" pitchFamily="18" charset="0"/>
              </a:rPr>
              <a:t>retribuzione dovuta per il </a:t>
            </a:r>
            <a:r>
              <a:rPr lang="it-IT" sz="2263" b="1" dirty="0">
                <a:solidFill>
                  <a:srgbClr val="FF0000"/>
                </a:solidFill>
                <a:effectLst>
                  <a:outerShdw blurRad="38100" dist="38100" dir="2700000" algn="tl">
                    <a:srgbClr val="000000">
                      <a:alpha val="43137"/>
                    </a:srgbClr>
                  </a:outerShdw>
                </a:effectLst>
                <a:highlight>
                  <a:srgbClr val="FFFF00"/>
                </a:highlight>
                <a:latin typeface="Garamond" panose="02020404030301010803" pitchFamily="18" charset="0"/>
                <a:cs typeface="Times New Roman" panose="02020603050405020304" pitchFamily="18" charset="0"/>
              </a:rPr>
              <a:t>lavoro prestato in aggiunta </a:t>
            </a:r>
            <a:r>
              <a:rPr lang="it-IT" sz="2263" dirty="0">
                <a:solidFill>
                  <a:srgbClr val="000000"/>
                </a:solidFill>
                <a:latin typeface="Garamond" panose="02020404030301010803" pitchFamily="18" charset="0"/>
                <a:cs typeface="Times New Roman" panose="02020603050405020304" pitchFamily="18" charset="0"/>
              </a:rPr>
              <a:t>alle ore garantite e relativa </a:t>
            </a:r>
            <a:r>
              <a:rPr lang="it-IT" sz="2263" dirty="0">
                <a:solidFill>
                  <a:srgbClr val="000000"/>
                </a:solidFill>
                <a:highlight>
                  <a:srgbClr val="FFFF00"/>
                </a:highlight>
                <a:latin typeface="Garamond" panose="02020404030301010803" pitchFamily="18" charset="0"/>
                <a:cs typeface="Times New Roman" panose="02020603050405020304" pitchFamily="18" charset="0"/>
              </a:rPr>
              <a:t>indennità di disponibilità </a:t>
            </a:r>
            <a:r>
              <a:rPr lang="it-IT" sz="2263" dirty="0">
                <a:solidFill>
                  <a:srgbClr val="000000"/>
                </a:solidFill>
                <a:latin typeface="Garamond" panose="02020404030301010803" pitchFamily="18" charset="0"/>
                <a:cs typeface="Times New Roman" panose="02020603050405020304" pitchFamily="18" charset="0"/>
              </a:rPr>
              <a:t>se prevista; </a:t>
            </a:r>
          </a:p>
          <a:p>
            <a:pPr algn="just" defTabSz="862300">
              <a:buNone/>
              <a:tabLst>
                <a:tab pos="237730" algn="l"/>
              </a:tabLst>
              <a:defRPr/>
            </a:pPr>
            <a:r>
              <a:rPr lang="it-IT" sz="2263" dirty="0">
                <a:solidFill>
                  <a:srgbClr val="000000"/>
                </a:solidFill>
                <a:latin typeface="Garamond" panose="02020404030301010803" pitchFamily="18" charset="0"/>
                <a:ea typeface="Garamond" panose="02020404030301010803" pitchFamily="18" charset="0"/>
                <a:cs typeface="Times New Roman" panose="02020603050405020304" pitchFamily="18" charset="0"/>
              </a:rPr>
              <a:t>7)	 forme e modalità mediante le quali il datore di lavoro è legittimato a richiedere l’esecuzione della prestazione lavorativa; </a:t>
            </a:r>
            <a:endParaRPr lang="it-IT" sz="2263"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a:p>
            <a:pPr algn="just" defTabSz="862300">
              <a:buNone/>
              <a:tabLst>
                <a:tab pos="237730" algn="l"/>
              </a:tabLst>
              <a:defRPr/>
            </a:pPr>
            <a:r>
              <a:rPr lang="it-IT" sz="2263" dirty="0">
                <a:solidFill>
                  <a:srgbClr val="000000"/>
                </a:solidFill>
                <a:latin typeface="Garamond" panose="02020404030301010803" pitchFamily="18" charset="0"/>
                <a:ea typeface="Garamond" panose="02020404030301010803" pitchFamily="18" charset="0"/>
                <a:cs typeface="Times New Roman" panose="02020603050405020304" pitchFamily="18" charset="0"/>
              </a:rPr>
              <a:t>8) 	modalità di rilevazione della prestazione lavorativa; </a:t>
            </a:r>
            <a:endParaRPr lang="it-IT" sz="2263"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a:p>
            <a:pPr algn="just" defTabSz="862300">
              <a:buNone/>
              <a:tabLst>
                <a:tab pos="237730" algn="l"/>
              </a:tabLst>
              <a:defRPr/>
            </a:pPr>
            <a:r>
              <a:rPr lang="it-IT" sz="2263" dirty="0">
                <a:solidFill>
                  <a:srgbClr val="000000"/>
                </a:solidFill>
                <a:latin typeface="Garamond" panose="02020404030301010803" pitchFamily="18" charset="0"/>
                <a:ea typeface="Garamond" panose="02020404030301010803" pitchFamily="18" charset="0"/>
                <a:cs typeface="Times New Roman" panose="02020603050405020304" pitchFamily="18" charset="0"/>
              </a:rPr>
              <a:t>9) 	tempi e modalità di pagamento della retribuzione e dell’indennità di disponibilità; </a:t>
            </a:r>
            <a:endParaRPr lang="it-IT" sz="2263"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a:p>
            <a:pPr marL="457209" indent="-457209" defTabSz="862300">
              <a:buFontTx/>
              <a:buAutoNum type="arabicParenR" startAt="10"/>
              <a:defRPr/>
            </a:pPr>
            <a:r>
              <a:rPr lang="it-IT" sz="2263" dirty="0">
                <a:solidFill>
                  <a:srgbClr val="000000"/>
                </a:solidFill>
                <a:latin typeface="Garamond" panose="02020404030301010803" pitchFamily="18" charset="0"/>
                <a:ea typeface="Garamond" panose="02020404030301010803" pitchFamily="18" charset="0"/>
                <a:cs typeface="Times New Roman" panose="02020603050405020304" pitchFamily="18" charset="0"/>
              </a:rPr>
              <a:t>misure di sicurezza specifiche necessarie in relazione all’attività dedotta in contratto;</a:t>
            </a:r>
          </a:p>
          <a:p>
            <a:pPr marL="457209" indent="-457209" defTabSz="862300">
              <a:buFontTx/>
              <a:buAutoNum type="arabicParenR" startAt="10"/>
              <a:defRPr/>
            </a:pPr>
            <a:r>
              <a:rPr lang="it-IT" sz="2263" dirty="0">
                <a:solidFill>
                  <a:srgbClr val="000000"/>
                </a:solidFill>
                <a:latin typeface="Garamond" panose="02020404030301010803" pitchFamily="18" charset="0"/>
                <a:ea typeface="Garamond" panose="02020404030301010803" pitchFamily="18" charset="0"/>
                <a:cs typeface="Times New Roman" panose="02020603050405020304" pitchFamily="18" charset="0"/>
              </a:rPr>
              <a:t>eventuali </a:t>
            </a:r>
            <a:r>
              <a:rPr lang="it-IT" sz="2263" b="1" dirty="0">
                <a:solidFill>
                  <a:srgbClr val="FF0000"/>
                </a:solidFill>
                <a:effectLst>
                  <a:outerShdw blurRad="38100" dist="38100" dir="2700000" algn="tl">
                    <a:srgbClr val="000000">
                      <a:alpha val="43137"/>
                    </a:srgbClr>
                  </a:outerShdw>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fasce orarie e giorni predeterminati </a:t>
            </a:r>
            <a:r>
              <a:rPr lang="it-IT" sz="2263" dirty="0">
                <a:solidFill>
                  <a:srgbClr val="000000"/>
                </a:solidFill>
                <a:highlight>
                  <a:srgbClr val="FFFF00"/>
                </a:highlight>
                <a:latin typeface="Garamond" panose="02020404030301010803" pitchFamily="18" charset="0"/>
                <a:ea typeface="Garamond" panose="02020404030301010803" pitchFamily="18" charset="0"/>
                <a:cs typeface="Times New Roman" panose="02020603050405020304" pitchFamily="18" charset="0"/>
              </a:rPr>
              <a:t>in cui il lavoratore è tenuto a svolgere le prestazioni</a:t>
            </a:r>
            <a:r>
              <a:rPr lang="it-IT" sz="2263"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lavorative.</a:t>
            </a:r>
            <a:endParaRPr lang="it-IT" altLang="it-IT" sz="2263" dirty="0">
              <a:solidFill>
                <a:srgbClr val="000000"/>
              </a:solidFill>
              <a:latin typeface="Garamond" panose="02020404030301010803"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54C1418E-52F8-470E-9B04-7C6C6901ED6A}"/>
              </a:ext>
            </a:extLst>
          </p:cNvPr>
          <p:cNvSpPr>
            <a:spLocks noGrp="1" noChangeArrowheads="1"/>
          </p:cNvSpPr>
          <p:nvPr>
            <p:ph type="title"/>
          </p:nvPr>
        </p:nvSpPr>
        <p:spPr>
          <a:xfrm>
            <a:off x="1524000" y="1062039"/>
            <a:ext cx="9144000" cy="2986087"/>
          </a:xfrm>
        </p:spPr>
        <p:txBody>
          <a:bodyPr/>
          <a:lstStyle/>
          <a:p>
            <a:pPr eaLnBrk="1" hangingPunct="1">
              <a:defRPr/>
            </a:pPr>
            <a:r>
              <a:rPr lang="it-IT" altLang="it-IT" sz="3200" b="1" i="1" dirty="0">
                <a:solidFill>
                  <a:srgbClr val="FF0000"/>
                </a:solidFill>
                <a:effectLst>
                  <a:outerShdw blurRad="38100" dist="38100" dir="2700000" algn="tl">
                    <a:srgbClr val="C0C0C0"/>
                  </a:outerShdw>
                </a:effectLst>
              </a:rPr>
              <a:t>LAVORO A TEMPO PARZIALE</a:t>
            </a:r>
          </a:p>
        </p:txBody>
      </p:sp>
      <p:sp>
        <p:nvSpPr>
          <p:cNvPr id="10243" name="Text Box 3">
            <a:extLst>
              <a:ext uri="{FF2B5EF4-FFF2-40B4-BE49-F238E27FC236}">
                <a16:creationId xmlns:a16="http://schemas.microsoft.com/office/drawing/2014/main" id="{217AC03F-A390-4F4C-9AF8-39EEB9A83D4B}"/>
              </a:ext>
            </a:extLst>
          </p:cNvPr>
          <p:cNvSpPr txBox="1">
            <a:spLocks noChangeArrowheads="1"/>
          </p:cNvSpPr>
          <p:nvPr/>
        </p:nvSpPr>
        <p:spPr bwMode="auto">
          <a:xfrm>
            <a:off x="3336926" y="18764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it-IT" altLang="it-IT" sz="2400">
              <a:solidFill>
                <a:srgbClr val="000066"/>
              </a:solidFill>
              <a:latin typeface="Goudy Old Style" panose="02020502050305020303"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3D0E0D4-C586-41D0-B368-E032717336AD}"/>
              </a:ext>
            </a:extLst>
          </p:cNvPr>
          <p:cNvSpPr/>
          <p:nvPr/>
        </p:nvSpPr>
        <p:spPr>
          <a:xfrm>
            <a:off x="861848" y="193955"/>
            <a:ext cx="10468303" cy="5847755"/>
          </a:xfrm>
          <a:prstGeom prst="rect">
            <a:avLst/>
          </a:prstGeom>
        </p:spPr>
        <p:txBody>
          <a:bodyPr wrap="square">
            <a:spAutoFit/>
          </a:bodyPr>
          <a:lstStyle/>
          <a:p>
            <a:pPr algn="just">
              <a:tabLst>
                <a:tab pos="180343" algn="l"/>
              </a:tabLst>
              <a:defRPr/>
            </a:pPr>
            <a:r>
              <a:rPr lang="it-IT"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Il rapporto di lavoro a tempo parziale può essere una scelta importante sia per il lavoratore che per il datore di lavoro, anzitutto per una migliore </a:t>
            </a:r>
            <a:r>
              <a:rPr lang="it-IT" sz="2200" b="1" dirty="0">
                <a:solidFill>
                  <a:srgbClr val="002060"/>
                </a:solidFill>
                <a:effectLst>
                  <a:outerShdw blurRad="38100" dist="38100" dir="2700000" algn="tl">
                    <a:srgbClr val="000000">
                      <a:alpha val="43137"/>
                    </a:srgbClr>
                  </a:outerShdw>
                </a:effectLst>
                <a:highlight>
                  <a:srgbClr val="FFFF00"/>
                </a:highlight>
                <a:latin typeface="Arial" panose="020B0604020202020204" pitchFamily="34" charset="0"/>
                <a:ea typeface="Times New Roman" panose="02020603050405020304" pitchFamily="18" charset="0"/>
                <a:cs typeface="Arial" panose="020B0604020202020204" pitchFamily="34" charset="0"/>
              </a:rPr>
              <a:t>conciliazione vita-lavoro</a:t>
            </a:r>
            <a:r>
              <a:rPr lang="it-IT" sz="2200" b="1"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it-IT"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(dal punto di vista del lavoratore), ma anche per poter </a:t>
            </a:r>
            <a:r>
              <a:rPr lang="it-IT" sz="2200" i="1" dirty="0">
                <a:solidFill>
                  <a:srgbClr val="002060"/>
                </a:solidFill>
                <a:effectLst>
                  <a:outerShdw blurRad="38100" dist="38100" dir="2700000" algn="tl">
                    <a:srgbClr val="000000">
                      <a:alpha val="43137"/>
                    </a:srgbClr>
                  </a:outerShdw>
                </a:effectLst>
                <a:highlight>
                  <a:srgbClr val="FFFF00"/>
                </a:highlight>
                <a:latin typeface="Arial" panose="020B0604020202020204" pitchFamily="34" charset="0"/>
                <a:ea typeface="Times New Roman" panose="02020603050405020304" pitchFamily="18" charset="0"/>
                <a:cs typeface="Arial" panose="020B0604020202020204" pitchFamily="34" charset="0"/>
              </a:rPr>
              <a:t>svolgere un secondo lavoro</a:t>
            </a:r>
            <a:r>
              <a:rPr lang="it-IT" sz="2200" i="1"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it-IT"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(magari più agevole o più remunerativo), d’altra parte per il datore di lavoro la trasformazione del rapporto di lavoro a tempo pieno in</a:t>
            </a:r>
            <a:r>
              <a:rPr lang="it-IT" sz="2200" i="1" dirty="0">
                <a:solidFill>
                  <a:srgbClr val="002060"/>
                </a:solidFill>
                <a:latin typeface="Arial" panose="020B0604020202020204" pitchFamily="34" charset="0"/>
                <a:ea typeface="Times New Roman" panose="02020603050405020304" pitchFamily="18" charset="0"/>
                <a:cs typeface="Arial" panose="020B0604020202020204" pitchFamily="34" charset="0"/>
              </a:rPr>
              <a:t> part-time </a:t>
            </a:r>
            <a:r>
              <a:rPr lang="it-IT"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(previo specifico accordo scritto)</a:t>
            </a:r>
            <a:r>
              <a:rPr lang="it-IT" sz="2200" baseline="30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it-IT"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può rappresentare uno strumento efficace per </a:t>
            </a:r>
            <a:r>
              <a:rPr lang="it-IT" sz="2200" b="1" dirty="0">
                <a:solidFill>
                  <a:srgbClr val="002060"/>
                </a:solidFill>
                <a:latin typeface="Arial" panose="020B0604020202020204" pitchFamily="34" charset="0"/>
                <a:ea typeface="Times New Roman" panose="02020603050405020304" pitchFamily="18" charset="0"/>
                <a:cs typeface="Arial" panose="020B0604020202020204" pitchFamily="34" charset="0"/>
              </a:rPr>
              <a:t>diminuire l’incidenza sulla produzione del costo del lavoro </a:t>
            </a:r>
            <a:r>
              <a:rPr lang="it-IT"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ed anche allo scopo di </a:t>
            </a:r>
            <a:r>
              <a:rPr lang="it-IT" sz="2200" b="1" dirty="0">
                <a:solidFill>
                  <a:srgbClr val="002060"/>
                </a:solidFill>
                <a:latin typeface="Arial" panose="020B0604020202020204" pitchFamily="34" charset="0"/>
                <a:ea typeface="Times New Roman" panose="02020603050405020304" pitchFamily="18" charset="0"/>
                <a:cs typeface="Arial" panose="020B0604020202020204" pitchFamily="34" charset="0"/>
              </a:rPr>
              <a:t>evitare di licenziare il lavoratore </a:t>
            </a:r>
            <a:r>
              <a:rPr lang="it-IT"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quando non si può fare ricorso agli ammortizzatori. </a:t>
            </a:r>
          </a:p>
          <a:p>
            <a:pPr algn="just">
              <a:tabLst>
                <a:tab pos="180343" algn="l"/>
              </a:tabLst>
              <a:defRPr/>
            </a:pPr>
            <a:endParaRPr lang="it-IT" sz="2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tabLst>
                <a:tab pos="180343" algn="l"/>
              </a:tabLst>
              <a:defRPr/>
            </a:pPr>
            <a:r>
              <a:rPr lang="it-IT"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Gli artt. 4-12 del </a:t>
            </a:r>
            <a:r>
              <a:rPr lang="it-IT" sz="2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D.Lgs.</a:t>
            </a:r>
            <a:r>
              <a:rPr lang="it-IT"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 n. 81/2015 contengono le nuove norme in materia di rapporti di lavoro in regime di tempo parziale, prevedendo, fra l’altro, l’estensione delle possibilità di utilizzo del lavoro supplementare e delle clausole elastiche in assenza di determinazioni proprie da parte della contrattazione collettiva (con intervento obbligatorio degli organismi di certificazione per quanto attiene alle clausole e con maggiorazioni legali per la retribuzione del </a:t>
            </a:r>
            <a:r>
              <a:rPr lang="it-IT" sz="2200" i="1" dirty="0" err="1">
                <a:solidFill>
                  <a:srgbClr val="002060"/>
                </a:solidFill>
                <a:latin typeface="Arial" panose="020B0604020202020204" pitchFamily="34" charset="0"/>
                <a:ea typeface="Times New Roman" panose="02020603050405020304" pitchFamily="18" charset="0"/>
                <a:cs typeface="Arial" panose="020B0604020202020204" pitchFamily="34" charset="0"/>
              </a:rPr>
              <a:t>part-timer</a:t>
            </a:r>
            <a:r>
              <a:rPr lang="it-IT"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 in entrambi gli istituti) e l’estensione del diritto soggettivo alla trasformazione (anche per maternità e per patologie cronico-degenerative).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ttangolo 3">
            <a:extLst>
              <a:ext uri="{FF2B5EF4-FFF2-40B4-BE49-F238E27FC236}">
                <a16:creationId xmlns:a16="http://schemas.microsoft.com/office/drawing/2014/main" id="{D7279896-731B-44C8-9159-4184FF2B8CCE}"/>
              </a:ext>
            </a:extLst>
          </p:cNvPr>
          <p:cNvSpPr>
            <a:spLocks noChangeArrowheads="1"/>
          </p:cNvSpPr>
          <p:nvPr/>
        </p:nvSpPr>
        <p:spPr bwMode="auto">
          <a:xfrm>
            <a:off x="1804987" y="401802"/>
            <a:ext cx="858202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179388"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179388"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179388"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179388"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179388"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it-IT" altLang="it-IT" sz="2200" dirty="0">
                <a:solidFill>
                  <a:srgbClr val="002060"/>
                </a:solidFill>
                <a:cs typeface="Arial" panose="020B0604020202020204" pitchFamily="34" charset="0"/>
              </a:rPr>
              <a:t>Il lavoro a tempo parziale (o “</a:t>
            </a:r>
            <a:r>
              <a:rPr lang="it-IT" altLang="it-IT" sz="2200" i="1" dirty="0">
                <a:solidFill>
                  <a:srgbClr val="002060"/>
                </a:solidFill>
                <a:cs typeface="Arial" panose="020B0604020202020204" pitchFamily="34" charset="0"/>
              </a:rPr>
              <a:t>part-time</a:t>
            </a:r>
            <a:r>
              <a:rPr lang="it-IT" altLang="it-IT" sz="2200" dirty="0">
                <a:solidFill>
                  <a:srgbClr val="002060"/>
                </a:solidFill>
                <a:cs typeface="Arial" panose="020B0604020202020204" pitchFamily="34" charset="0"/>
              </a:rPr>
              <a:t>”) consiste in un rapporto di lavoro subordinato, a tempo determinato o indeterminato, caratterizzato dallo svolgimento di attività per un orario, stabilito dal contratto individuale di lavoro, inferiore rispetto a quello normale (</a:t>
            </a:r>
            <a:r>
              <a:rPr lang="it-IT" altLang="it-IT" sz="2200" i="1" dirty="0">
                <a:solidFill>
                  <a:srgbClr val="002060"/>
                </a:solidFill>
                <a:cs typeface="Arial" panose="020B0604020202020204" pitchFamily="34" charset="0"/>
              </a:rPr>
              <a:t>full-time</a:t>
            </a:r>
            <a:r>
              <a:rPr lang="it-IT" altLang="it-IT" sz="2200" dirty="0">
                <a:solidFill>
                  <a:srgbClr val="002060"/>
                </a:solidFill>
                <a:cs typeface="Arial" panose="020B0604020202020204" pitchFamily="34" charset="0"/>
              </a:rPr>
              <a:t>) previsto dalla legge e dalla contrattazione collettiva per i lavoratori a tempo pieno. </a:t>
            </a:r>
          </a:p>
          <a:p>
            <a:pPr algn="just">
              <a:spcBef>
                <a:spcPct val="0"/>
              </a:spcBef>
              <a:buFontTx/>
              <a:buNone/>
            </a:pPr>
            <a:endParaRPr lang="it-IT" altLang="it-IT" sz="2200" dirty="0">
              <a:solidFill>
                <a:srgbClr val="002060"/>
              </a:solidFill>
              <a:cs typeface="Arial" panose="020B0604020202020204" pitchFamily="34" charset="0"/>
            </a:endParaRPr>
          </a:p>
          <a:p>
            <a:pPr algn="just">
              <a:spcBef>
                <a:spcPct val="0"/>
              </a:spcBef>
              <a:buFontTx/>
              <a:buNone/>
            </a:pPr>
            <a:r>
              <a:rPr lang="it-IT" altLang="it-IT" sz="2200" dirty="0">
                <a:solidFill>
                  <a:srgbClr val="002060"/>
                </a:solidFill>
                <a:cs typeface="Arial" panose="020B0604020202020204" pitchFamily="34" charset="0"/>
              </a:rPr>
              <a:t>In prospettiva di semplificazione, sono superate le classificazioni tipologiche (tipo orizzontale, verticale e misto), con la forma scritta ai fini della prova e con l’obbligo di inserire nel contratto la «</a:t>
            </a:r>
            <a:r>
              <a:rPr lang="it-IT" altLang="it-IT" sz="2200" b="1" i="1" dirty="0">
                <a:solidFill>
                  <a:srgbClr val="002060"/>
                </a:solidFill>
                <a:effectLst>
                  <a:outerShdw blurRad="38100" dist="38100" dir="2700000" algn="tl">
                    <a:srgbClr val="000000">
                      <a:alpha val="43137"/>
                    </a:srgbClr>
                  </a:outerShdw>
                </a:effectLst>
                <a:highlight>
                  <a:srgbClr val="FFFF00"/>
                </a:highlight>
                <a:cs typeface="Arial" panose="020B0604020202020204" pitchFamily="34" charset="0"/>
              </a:rPr>
              <a:t>puntuale indicazione della durata della prestazione lavorativa e della collocazione dell’orario </a:t>
            </a:r>
            <a:r>
              <a:rPr lang="it-IT" altLang="it-IT" sz="2200" i="1" dirty="0">
                <a:solidFill>
                  <a:srgbClr val="002060"/>
                </a:solidFill>
                <a:cs typeface="Arial" panose="020B0604020202020204" pitchFamily="34" charset="0"/>
              </a:rPr>
              <a:t>di svolgimento della stessa con riferimento al giorno, alla settimana, al mese e all’anno</a:t>
            </a:r>
            <a:r>
              <a:rPr lang="it-IT" altLang="it-IT" sz="2200" dirty="0">
                <a:solidFill>
                  <a:srgbClr val="002060"/>
                </a:solidFill>
                <a:cs typeface="Arial" panose="020B0604020202020204" pitchFamily="34" charset="0"/>
              </a:rPr>
              <a:t>» (art. 5, commi 1 e 2), anche con rinvio a turni programmati se l’organizzazione del lavoro risulta articolata in turni (art. 5, comma 3).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ttangolo 3">
            <a:extLst>
              <a:ext uri="{FF2B5EF4-FFF2-40B4-BE49-F238E27FC236}">
                <a16:creationId xmlns:a16="http://schemas.microsoft.com/office/drawing/2014/main" id="{791D0DDE-62BA-465E-B53B-F28993096F28}"/>
              </a:ext>
            </a:extLst>
          </p:cNvPr>
          <p:cNvSpPr>
            <a:spLocks noChangeArrowheads="1"/>
          </p:cNvSpPr>
          <p:nvPr/>
        </p:nvSpPr>
        <p:spPr bwMode="auto">
          <a:xfrm>
            <a:off x="1804987" y="449099"/>
            <a:ext cx="8582025"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179388"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179388"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179388"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179388"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179388"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179388" algn="l"/>
              </a:tabLst>
              <a:defRPr sz="20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it-IT" altLang="it-IT" sz="2200" dirty="0">
                <a:solidFill>
                  <a:srgbClr val="002060"/>
                </a:solidFill>
                <a:cs typeface="Arial" panose="020B0604020202020204" pitchFamily="34" charset="0"/>
              </a:rPr>
              <a:t>La triplice articolazione dei rapporti di lavoro in regime di </a:t>
            </a:r>
            <a:r>
              <a:rPr lang="it-IT" altLang="it-IT" sz="2200" i="1" dirty="0">
                <a:solidFill>
                  <a:srgbClr val="002060"/>
                </a:solidFill>
                <a:cs typeface="Arial" panose="020B0604020202020204" pitchFamily="34" charset="0"/>
              </a:rPr>
              <a:t>part-time</a:t>
            </a:r>
            <a:r>
              <a:rPr lang="it-IT" altLang="it-IT" sz="2200" dirty="0">
                <a:solidFill>
                  <a:srgbClr val="002060"/>
                </a:solidFill>
                <a:cs typeface="Arial" panose="020B0604020202020204" pitchFamily="34" charset="0"/>
              </a:rPr>
              <a:t> specificata nel previgente </a:t>
            </a:r>
            <a:r>
              <a:rPr lang="it-IT" altLang="it-IT" sz="2200" dirty="0" err="1">
                <a:solidFill>
                  <a:srgbClr val="002060"/>
                </a:solidFill>
                <a:cs typeface="Arial" panose="020B0604020202020204" pitchFamily="34" charset="0"/>
              </a:rPr>
              <a:t>D.Lgs.</a:t>
            </a:r>
            <a:r>
              <a:rPr lang="it-IT" altLang="it-IT" sz="2200" dirty="0">
                <a:solidFill>
                  <a:srgbClr val="002060"/>
                </a:solidFill>
                <a:cs typeface="Arial" panose="020B0604020202020204" pitchFamily="34" charset="0"/>
              </a:rPr>
              <a:t> n. 61/2000 dalle modifiche introdotte dal </a:t>
            </a:r>
            <a:r>
              <a:rPr lang="it-IT" altLang="it-IT" sz="2200" dirty="0" err="1">
                <a:solidFill>
                  <a:srgbClr val="002060"/>
                </a:solidFill>
                <a:cs typeface="Arial" panose="020B0604020202020204" pitchFamily="34" charset="0"/>
              </a:rPr>
              <a:t>D.Lgs.</a:t>
            </a:r>
            <a:r>
              <a:rPr lang="it-IT" altLang="it-IT" sz="2200" dirty="0">
                <a:solidFill>
                  <a:srgbClr val="002060"/>
                </a:solidFill>
                <a:cs typeface="Arial" panose="020B0604020202020204" pitchFamily="34" charset="0"/>
              </a:rPr>
              <a:t> n. 276/2003 può ancora trovare luogo dispositivo nel contesto delle discipline specifiche eventualmente dettate nella contrattazione collettiva di lavoro applicata in azienda.</a:t>
            </a:r>
          </a:p>
          <a:p>
            <a:pPr algn="just">
              <a:spcBef>
                <a:spcPct val="0"/>
              </a:spcBef>
              <a:buFontTx/>
              <a:buNone/>
            </a:pPr>
            <a:r>
              <a:rPr lang="it-IT" altLang="it-IT" sz="2200" dirty="0">
                <a:solidFill>
                  <a:srgbClr val="002060"/>
                </a:solidFill>
                <a:cs typeface="Arial" panose="020B0604020202020204" pitchFamily="34" charset="0"/>
              </a:rPr>
              <a:t>Il contratto di lavoro subordinato può essere, dunque, a tempo parziale quando </a:t>
            </a:r>
            <a:r>
              <a:rPr lang="it-IT" altLang="it-IT" sz="2200" dirty="0">
                <a:solidFill>
                  <a:srgbClr val="002060"/>
                </a:solidFill>
                <a:highlight>
                  <a:srgbClr val="FFFF00"/>
                </a:highlight>
                <a:cs typeface="Arial" panose="020B0604020202020204" pitchFamily="34" charset="0"/>
              </a:rPr>
              <a:t>la prestazione oggetto del contratto risulta per sua stessa natura compatibile con tale modalità di articolazione dell’orario di lavoro</a:t>
            </a:r>
            <a:r>
              <a:rPr lang="it-IT" altLang="it-IT" sz="2200" dirty="0">
                <a:solidFill>
                  <a:srgbClr val="002060"/>
                </a:solidFill>
                <a:cs typeface="Arial" panose="020B0604020202020204" pitchFamily="34" charset="0"/>
              </a:rPr>
              <a:t>, fermo restando il rispetto integrale del </a:t>
            </a:r>
            <a:r>
              <a:rPr lang="it-IT" altLang="it-IT" sz="2200" b="1" dirty="0">
                <a:solidFill>
                  <a:srgbClr val="FF0000"/>
                </a:solidFill>
                <a:highlight>
                  <a:srgbClr val="FFFF00"/>
                </a:highlight>
                <a:cs typeface="Arial" panose="020B0604020202020204" pitchFamily="34" charset="0"/>
              </a:rPr>
              <a:t>principio di non discriminazione</a:t>
            </a:r>
            <a:r>
              <a:rPr lang="it-IT" altLang="it-IT" sz="2200" dirty="0">
                <a:solidFill>
                  <a:srgbClr val="002060"/>
                </a:solidFill>
                <a:cs typeface="Arial" panose="020B0604020202020204" pitchFamily="34" charset="0"/>
              </a:rPr>
              <a:t> (art. 7, </a:t>
            </a:r>
            <a:r>
              <a:rPr lang="it-IT" altLang="it-IT" sz="2200" dirty="0" err="1">
                <a:solidFill>
                  <a:srgbClr val="002060"/>
                </a:solidFill>
                <a:cs typeface="Arial" panose="020B0604020202020204" pitchFamily="34" charset="0"/>
              </a:rPr>
              <a:t>D.Lgs.</a:t>
            </a:r>
            <a:r>
              <a:rPr lang="it-IT" altLang="it-IT" sz="2200" dirty="0">
                <a:solidFill>
                  <a:srgbClr val="002060"/>
                </a:solidFill>
                <a:cs typeface="Arial" panose="020B0604020202020204" pitchFamily="34" charset="0"/>
              </a:rPr>
              <a:t> n. 81/2015): la generale apertura nei confronti del </a:t>
            </a:r>
            <a:r>
              <a:rPr lang="it-IT" altLang="it-IT" sz="2200" i="1" dirty="0">
                <a:solidFill>
                  <a:srgbClr val="002060"/>
                </a:solidFill>
                <a:cs typeface="Arial" panose="020B0604020202020204" pitchFamily="34" charset="0"/>
              </a:rPr>
              <a:t>part-time </a:t>
            </a:r>
            <a:r>
              <a:rPr lang="it-IT" altLang="it-IT" sz="2200" dirty="0">
                <a:solidFill>
                  <a:srgbClr val="002060"/>
                </a:solidFill>
                <a:cs typeface="Arial" panose="020B0604020202020204" pitchFamily="34" charset="0"/>
              </a:rPr>
              <a:t>consente di prevedere la possibilità di estendere l’applicazione del rapporto di lavoro a tempo parziale alle ipotesi di contratto di apprendistato, qualora le peculiari finalità formative siano coerenti con la particolare articolazione dell’orario del rapporto di lavoro a tempo parziale.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B7C8D2E4-331D-4DA0-8B6D-E9766D781B8E}"/>
              </a:ext>
            </a:extLst>
          </p:cNvPr>
          <p:cNvSpPr>
            <a:spLocks noChangeArrowheads="1"/>
          </p:cNvSpPr>
          <p:nvPr/>
        </p:nvSpPr>
        <p:spPr bwMode="auto">
          <a:xfrm>
            <a:off x="1832002" y="873892"/>
            <a:ext cx="8748713" cy="422269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FontTx/>
              <a:buNone/>
              <a:defRPr/>
            </a:pPr>
            <a:r>
              <a:rPr lang="it-IT" altLang="it-IT" sz="2200" dirty="0">
                <a:solidFill>
                  <a:srgbClr val="003366"/>
                </a:solidFill>
              </a:rPr>
              <a:t>L’art. 5 del d.lgs. n. 81/2015 conferma il lavoro subordinato in regime di </a:t>
            </a:r>
            <a:r>
              <a:rPr lang="it-IT" altLang="it-IT" sz="2200" i="1" dirty="0">
                <a:solidFill>
                  <a:srgbClr val="003366"/>
                </a:solidFill>
              </a:rPr>
              <a:t>part-time</a:t>
            </a:r>
            <a:r>
              <a:rPr lang="it-IT" altLang="it-IT" sz="2200" dirty="0">
                <a:solidFill>
                  <a:srgbClr val="003366"/>
                </a:solidFill>
              </a:rPr>
              <a:t>, anche a tempo determinato, ma, almeno nominalmente, mediante l’adozione di una </a:t>
            </a:r>
            <a:r>
              <a:rPr lang="it-IT" altLang="it-IT" sz="2200" b="1" dirty="0">
                <a:solidFill>
                  <a:srgbClr val="003366"/>
                </a:solidFill>
                <a:highlight>
                  <a:srgbClr val="FFFF00"/>
                </a:highlight>
              </a:rPr>
              <a:t>nozione unitaria</a:t>
            </a:r>
            <a:r>
              <a:rPr lang="it-IT" altLang="it-IT" sz="2200" dirty="0">
                <a:solidFill>
                  <a:srgbClr val="003366"/>
                </a:solidFill>
              </a:rPr>
              <a:t>, in prospettiva di semplificazione, sono superate le classificazioni tipologiche (tipo orizzontale, verticale e misto), con la forma scritta ai fini della prova e con l’obbligo di inserire nel contratto la “</a:t>
            </a:r>
            <a:r>
              <a:rPr lang="it-IT" altLang="it-IT" sz="2200" i="1" dirty="0">
                <a:solidFill>
                  <a:srgbClr val="003366"/>
                </a:solidFill>
              </a:rPr>
              <a:t>puntuale indicazione della durata della prestazione lavorativa e della collocazione dell'orario di svolgimento della stessa con riferimento al giorno, alla settimana, al mese e all'anno</a:t>
            </a:r>
            <a:r>
              <a:rPr lang="it-IT" altLang="it-IT" sz="2200" dirty="0">
                <a:solidFill>
                  <a:srgbClr val="003366"/>
                </a:solidFill>
              </a:rPr>
              <a:t>” (art. 5, commi 1 e 2), </a:t>
            </a:r>
            <a:r>
              <a:rPr lang="it-IT" altLang="it-IT" sz="2200" b="1" dirty="0">
                <a:solidFill>
                  <a:srgbClr val="FF0000"/>
                </a:solidFill>
                <a:effectLst>
                  <a:outerShdw blurRad="38100" dist="38100" dir="2700000" algn="tl">
                    <a:srgbClr val="000000">
                      <a:alpha val="43137"/>
                    </a:srgbClr>
                  </a:outerShdw>
                </a:effectLst>
                <a:highlight>
                  <a:srgbClr val="FFFF00"/>
                </a:highlight>
              </a:rPr>
              <a:t>anche con rinvio a turni programmati </a:t>
            </a:r>
            <a:r>
              <a:rPr lang="it-IT" altLang="it-IT" sz="2200" dirty="0">
                <a:solidFill>
                  <a:srgbClr val="003366"/>
                </a:solidFill>
              </a:rPr>
              <a:t>se l’organizzazione del lavoro risulta articolata in turni (art. 5, comma 3). </a:t>
            </a:r>
            <a:endParaRPr lang="it-IT" altLang="ja-JP" sz="2200" dirty="0">
              <a:solidFill>
                <a:srgbClr val="003366"/>
              </a:solidFill>
            </a:endParaRPr>
          </a:p>
          <a:p>
            <a:pPr>
              <a:buFontTx/>
              <a:buNone/>
              <a:defRPr/>
            </a:pPr>
            <a:endParaRPr lang="it-IT" altLang="it-IT" sz="2200" dirty="0">
              <a:solidFill>
                <a:srgbClr val="003366"/>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F884420D-0DA1-4BF2-97AA-A968EE881107}"/>
              </a:ext>
            </a:extLst>
          </p:cNvPr>
          <p:cNvSpPr>
            <a:spLocks noChangeArrowheads="1"/>
          </p:cNvSpPr>
          <p:nvPr/>
        </p:nvSpPr>
        <p:spPr bwMode="auto">
          <a:xfrm>
            <a:off x="1973262" y="638997"/>
            <a:ext cx="8245475" cy="4561249"/>
          </a:xfrm>
          <a:prstGeom prst="rect">
            <a:avLst/>
          </a:prstGeom>
          <a:noFill/>
          <a:ln>
            <a:noFill/>
          </a:ln>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20000"/>
              </a:spcBef>
              <a:defRPr/>
            </a:pPr>
            <a:r>
              <a:rPr lang="it-IT" altLang="it-IT" sz="2200" dirty="0">
                <a:solidFill>
                  <a:srgbClr val="003366"/>
                </a:solidFill>
              </a:rPr>
              <a:t>La vigilanza sul </a:t>
            </a:r>
            <a:r>
              <a:rPr lang="it-IT" altLang="it-IT" sz="2200" b="1" dirty="0">
                <a:solidFill>
                  <a:srgbClr val="FF0000"/>
                </a:solidFill>
                <a:highlight>
                  <a:srgbClr val="FFFF00"/>
                </a:highlight>
              </a:rPr>
              <a:t>lavoro supplementare </a:t>
            </a:r>
            <a:r>
              <a:rPr lang="it-IT" altLang="it-IT" sz="2200" dirty="0">
                <a:solidFill>
                  <a:srgbClr val="003366"/>
                </a:solidFill>
              </a:rPr>
              <a:t>nel rapporto a tempo parziale di tipo orizzontale si svincola dalla ricerca delle </a:t>
            </a:r>
            <a:r>
              <a:rPr lang="it-IT" altLang="it-IT" sz="2200" dirty="0">
                <a:solidFill>
                  <a:srgbClr val="003366"/>
                </a:solidFill>
                <a:effectLst>
                  <a:outerShdw blurRad="38100" dist="38100" dir="2700000" algn="tl">
                    <a:srgbClr val="C0C0C0"/>
                  </a:outerShdw>
                </a:effectLst>
              </a:rPr>
              <a:t>causali</a:t>
            </a:r>
            <a:r>
              <a:rPr lang="it-IT" altLang="it-IT" sz="2200" dirty="0">
                <a:solidFill>
                  <a:srgbClr val="003366"/>
                </a:solidFill>
              </a:rPr>
              <a:t>  nei </a:t>
            </a:r>
            <a:r>
              <a:rPr lang="it-IT" altLang="it-IT" sz="2200" b="1" dirty="0">
                <a:solidFill>
                  <a:srgbClr val="003366"/>
                </a:solidFill>
              </a:rPr>
              <a:t>contratti collettivi</a:t>
            </a:r>
            <a:r>
              <a:rPr lang="it-IT" altLang="it-IT" sz="2200" b="1" baseline="30000" dirty="0">
                <a:solidFill>
                  <a:srgbClr val="003366"/>
                </a:solidFill>
              </a:rPr>
              <a:t> </a:t>
            </a:r>
            <a:r>
              <a:rPr lang="it-IT" altLang="it-IT" sz="2200" dirty="0">
                <a:solidFill>
                  <a:srgbClr val="003366"/>
                </a:solidFill>
              </a:rPr>
              <a:t>che devono essere esaminati solo per verificare il rispetto del numero massimo delle ore di supplementare effettuabili e per le conseguenze del superamento del limite (art. 6, comma 1). </a:t>
            </a:r>
          </a:p>
          <a:p>
            <a:pPr>
              <a:spcBef>
                <a:spcPct val="20000"/>
              </a:spcBef>
              <a:defRPr/>
            </a:pPr>
            <a:r>
              <a:rPr lang="it-IT" altLang="it-IT" sz="2200" dirty="0">
                <a:solidFill>
                  <a:srgbClr val="003366"/>
                </a:solidFill>
              </a:rPr>
              <a:t>Peraltro nel silenzio del CCNL la norma prevede un </a:t>
            </a:r>
            <a:r>
              <a:rPr lang="it-IT" altLang="it-IT" sz="2200" b="1" u="sng" dirty="0">
                <a:solidFill>
                  <a:srgbClr val="003366"/>
                </a:solidFill>
              </a:rPr>
              <a:t>diritto per il datore di lavoro </a:t>
            </a:r>
            <a:r>
              <a:rPr lang="it-IT" altLang="it-IT" sz="2200" dirty="0">
                <a:solidFill>
                  <a:srgbClr val="003366"/>
                </a:solidFill>
              </a:rPr>
              <a:t>a richiedere prestazioni di lavoro supplementare, entro il limite del </a:t>
            </a:r>
            <a:r>
              <a:rPr lang="it-IT" altLang="it-IT" sz="2200" b="1" dirty="0">
                <a:solidFill>
                  <a:srgbClr val="003366"/>
                </a:solidFill>
              </a:rPr>
              <a:t>25% delle ore di lavoro settimanali concordate</a:t>
            </a:r>
            <a:r>
              <a:rPr lang="it-IT" altLang="it-IT" sz="2200" dirty="0">
                <a:solidFill>
                  <a:srgbClr val="003366"/>
                </a:solidFill>
              </a:rPr>
              <a:t>. L’ispettore dovrà poi verificare che il lavoro supplementare sia retribuito con la percentuale di </a:t>
            </a:r>
            <a:r>
              <a:rPr lang="it-IT" altLang="it-IT" sz="2200" b="1" dirty="0">
                <a:solidFill>
                  <a:srgbClr val="003366"/>
                </a:solidFill>
              </a:rPr>
              <a:t>maggiorazione del 15% </a:t>
            </a:r>
            <a:r>
              <a:rPr lang="it-IT" altLang="it-IT" sz="2200" dirty="0">
                <a:solidFill>
                  <a:srgbClr val="003366"/>
                </a:solidFill>
              </a:rPr>
              <a:t>sull'importo della retribuzione </a:t>
            </a:r>
            <a:r>
              <a:rPr lang="it-IT" altLang="it-IT" sz="2200" u="sng" dirty="0">
                <a:solidFill>
                  <a:srgbClr val="003366"/>
                </a:solidFill>
              </a:rPr>
              <a:t>oraria</a:t>
            </a:r>
            <a:r>
              <a:rPr lang="it-IT" altLang="it-IT" sz="2200" dirty="0">
                <a:solidFill>
                  <a:srgbClr val="003366"/>
                </a:solidFill>
              </a:rPr>
              <a:t> globale di fatto (art. 6, comma 2).</a:t>
            </a:r>
            <a:endParaRPr lang="it-IT" altLang="it-IT" sz="2200" dirty="0">
              <a:solidFill>
                <a:srgbClr val="003366"/>
              </a:solidFill>
              <a:latin typeface="Verdana" panose="020B060403050404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a:extLst>
              <a:ext uri="{FF2B5EF4-FFF2-40B4-BE49-F238E27FC236}">
                <a16:creationId xmlns:a16="http://schemas.microsoft.com/office/drawing/2014/main" id="{BDBEE714-FCCC-4FAF-9162-56EFCB5E3E3A}"/>
              </a:ext>
            </a:extLst>
          </p:cNvPr>
          <p:cNvSpPr>
            <a:spLocks noChangeArrowheads="1"/>
          </p:cNvSpPr>
          <p:nvPr/>
        </p:nvSpPr>
        <p:spPr bwMode="auto">
          <a:xfrm>
            <a:off x="1326875" y="729210"/>
            <a:ext cx="8747290" cy="4832092"/>
          </a:xfrm>
          <a:prstGeom prst="rect">
            <a:avLst/>
          </a:prstGeom>
          <a:noFill/>
          <a:ln>
            <a:noFill/>
          </a:ln>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defRPr/>
            </a:pPr>
            <a:r>
              <a:rPr lang="it-IT" altLang="it-IT" sz="2200" dirty="0">
                <a:solidFill>
                  <a:srgbClr val="003366"/>
                </a:solidFill>
              </a:rPr>
              <a:t>Nel silenzio della norma nel calcolo della percentuale delle ore (aggiuntive) supplementari, qualora il contratto a tempo parziale si sviluppi in modo non uniforme (con settimane a più intensità di lavoro e settimane a minore intensità), si ritiene che il </a:t>
            </a:r>
            <a:r>
              <a:rPr lang="it-IT" altLang="it-IT" sz="2200" b="1" dirty="0">
                <a:solidFill>
                  <a:srgbClr val="003366"/>
                </a:solidFill>
              </a:rPr>
              <a:t>calcolo</a:t>
            </a:r>
            <a:r>
              <a:rPr lang="it-IT" altLang="it-IT" sz="2200" dirty="0">
                <a:solidFill>
                  <a:srgbClr val="003366"/>
                </a:solidFill>
              </a:rPr>
              <a:t> debba essere </a:t>
            </a:r>
            <a:r>
              <a:rPr lang="it-IT" altLang="it-IT" sz="2200" b="1" dirty="0">
                <a:solidFill>
                  <a:srgbClr val="003366"/>
                </a:solidFill>
              </a:rPr>
              <a:t>effettuato tenendo conto complessivamente dell’orario di lavoro in part-time concordato</a:t>
            </a:r>
            <a:r>
              <a:rPr lang="it-IT" altLang="it-IT" sz="2200" dirty="0">
                <a:solidFill>
                  <a:srgbClr val="003366"/>
                </a:solidFill>
              </a:rPr>
              <a:t> fra le parti nonché della distribuzione oraria stabilita dal contratto collettivo nazionale di lavoro applicato. </a:t>
            </a:r>
          </a:p>
          <a:p>
            <a:pPr>
              <a:defRPr/>
            </a:pPr>
            <a:endParaRPr lang="it-IT" altLang="it-IT" sz="2200" dirty="0">
              <a:solidFill>
                <a:srgbClr val="003366"/>
              </a:solidFill>
            </a:endParaRPr>
          </a:p>
          <a:p>
            <a:pPr algn="just">
              <a:defRPr/>
            </a:pPr>
            <a:r>
              <a:rPr lang="it-IT" altLang="it-IT" sz="2200" dirty="0">
                <a:solidFill>
                  <a:srgbClr val="003366"/>
                </a:solidFill>
              </a:rPr>
              <a:t>Il tetto massimo settimanale del 25% trova anzitutto applicazione in assenza di una disciplina contrattuale. Proprio in quanto "settimanale" sembra preferibile una opzione interpretativa che limita il lavoro supplementare </a:t>
            </a:r>
            <a:r>
              <a:rPr lang="it-IT" altLang="it-IT" sz="2200" i="1" dirty="0">
                <a:solidFill>
                  <a:srgbClr val="003366"/>
                </a:solidFill>
                <a:effectLst>
                  <a:outerShdw blurRad="38100" dist="38100" dir="2700000" algn="tl">
                    <a:srgbClr val="000000">
                      <a:alpha val="43137"/>
                    </a:srgbClr>
                  </a:outerShdw>
                </a:effectLst>
              </a:rPr>
              <a:t>entro il 25% di quello prestato settimanalmente</a:t>
            </a:r>
            <a:r>
              <a:rPr lang="it-IT" altLang="it-IT" sz="2200" dirty="0">
                <a:solidFill>
                  <a:srgbClr val="003366"/>
                </a:solidFill>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A3FE81FD-F99E-4215-99A1-1EF0594A0B68}"/>
              </a:ext>
            </a:extLst>
          </p:cNvPr>
          <p:cNvSpPr>
            <a:spLocks noChangeArrowheads="1"/>
          </p:cNvSpPr>
          <p:nvPr/>
        </p:nvSpPr>
        <p:spPr bwMode="auto">
          <a:xfrm>
            <a:off x="192551" y="154042"/>
            <a:ext cx="1167888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it-IT" altLang="it-IT" sz="2200" dirty="0">
                <a:solidFill>
                  <a:srgbClr val="003366"/>
                </a:solidFill>
              </a:rPr>
              <a:t>In ogni caso quando il datore di lavoro richiede la prestazione supplementare in assenza di regolamentazione nel contratto collettivo nazionale di lavoro, </a:t>
            </a:r>
            <a:r>
              <a:rPr lang="it-IT" altLang="it-IT" sz="2200" b="1" dirty="0">
                <a:solidFill>
                  <a:srgbClr val="003366"/>
                </a:solidFill>
                <a:highlight>
                  <a:srgbClr val="FFFF00"/>
                </a:highlight>
              </a:rPr>
              <a:t>il lavoratore interessato può rifiutare lo svolgimento del lavoro supplementare </a:t>
            </a:r>
            <a:r>
              <a:rPr lang="it-IT" altLang="it-IT" sz="2200" dirty="0">
                <a:solidFill>
                  <a:srgbClr val="003366"/>
                </a:solidFill>
              </a:rPr>
              <a:t>giustificando il proprio rifiuto con comprovate </a:t>
            </a:r>
            <a:r>
              <a:rPr lang="it-IT" altLang="it-IT" sz="2200" b="1" dirty="0">
                <a:solidFill>
                  <a:srgbClr val="FF0000"/>
                </a:solidFill>
                <a:effectLst>
                  <a:outerShdw blurRad="38100" dist="38100" dir="2700000" algn="tl">
                    <a:srgbClr val="000000">
                      <a:alpha val="43137"/>
                    </a:srgbClr>
                  </a:outerShdw>
                </a:effectLst>
                <a:highlight>
                  <a:srgbClr val="FFFF00"/>
                </a:highlight>
              </a:rPr>
              <a:t>esigenze lavorative, di salute, familiari o di formazione professionale </a:t>
            </a:r>
            <a:r>
              <a:rPr lang="it-IT" altLang="it-IT" sz="2200" dirty="0">
                <a:solidFill>
                  <a:srgbClr val="003366"/>
                </a:solidFill>
              </a:rPr>
              <a:t>(articolo 6, comma 2, secondo periodo), che il d.lgs. n. 81/2015 individua come esigenze qualificate di conciliazione vita-lavoro, sostanzialmente incompatibili con prestazioni supplementari.</a:t>
            </a:r>
          </a:p>
          <a:p>
            <a:pPr algn="ctr" eaLnBrk="1" hangingPunct="1">
              <a:spcBef>
                <a:spcPct val="0"/>
              </a:spcBef>
              <a:buFontTx/>
              <a:buNone/>
            </a:pPr>
            <a:endParaRPr lang="it-IT" altLang="it-IT" sz="2200" dirty="0">
              <a:solidFill>
                <a:srgbClr val="003366"/>
              </a:solidFill>
              <a:latin typeface="Verdana" panose="020B0604030504040204" pitchFamily="34" charset="0"/>
            </a:endParaRPr>
          </a:p>
        </p:txBody>
      </p:sp>
      <p:sp>
        <p:nvSpPr>
          <p:cNvPr id="19458" name="Rectangle 3">
            <a:extLst>
              <a:ext uri="{FF2B5EF4-FFF2-40B4-BE49-F238E27FC236}">
                <a16:creationId xmlns:a16="http://schemas.microsoft.com/office/drawing/2014/main" id="{9AF90F7E-45A4-4A14-874F-C04E4BBB7C87}"/>
              </a:ext>
            </a:extLst>
          </p:cNvPr>
          <p:cNvSpPr>
            <a:spLocks noChangeArrowheads="1"/>
          </p:cNvSpPr>
          <p:nvPr/>
        </p:nvSpPr>
        <p:spPr bwMode="auto">
          <a:xfrm>
            <a:off x="256558" y="2954809"/>
            <a:ext cx="1167888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it-IT" altLang="it-IT" sz="2200" dirty="0">
                <a:solidFill>
                  <a:srgbClr val="003366"/>
                </a:solidFill>
              </a:rPr>
              <a:t>In conseguenza della nuova nozione unitaria di lavoro a tempo parziale si estende, senza limitazioni, a qualsiasi articolazione del </a:t>
            </a:r>
            <a:r>
              <a:rPr lang="it-IT" altLang="it-IT" sz="2200" i="1" dirty="0">
                <a:solidFill>
                  <a:srgbClr val="003366"/>
                </a:solidFill>
              </a:rPr>
              <a:t>part-time</a:t>
            </a:r>
            <a:r>
              <a:rPr lang="it-IT" altLang="it-IT" sz="2200" dirty="0">
                <a:solidFill>
                  <a:srgbClr val="003366"/>
                </a:solidFill>
              </a:rPr>
              <a:t> la possibilità di svolgere </a:t>
            </a:r>
            <a:r>
              <a:rPr lang="it-IT" altLang="it-IT" sz="2200" b="1" dirty="0">
                <a:solidFill>
                  <a:srgbClr val="003366"/>
                </a:solidFill>
                <a:highlight>
                  <a:srgbClr val="FFFF00"/>
                </a:highlight>
              </a:rPr>
              <a:t>lavoro straordinario</a:t>
            </a:r>
            <a:r>
              <a:rPr lang="it-IT" altLang="it-IT" sz="2200" dirty="0">
                <a:solidFill>
                  <a:srgbClr val="003366"/>
                </a:solidFill>
                <a:highlight>
                  <a:srgbClr val="FFFF00"/>
                </a:highlight>
              </a:rPr>
              <a:t>. </a:t>
            </a:r>
          </a:p>
          <a:p>
            <a:pPr>
              <a:spcBef>
                <a:spcPct val="0"/>
              </a:spcBef>
              <a:buFontTx/>
              <a:buNone/>
            </a:pPr>
            <a:r>
              <a:rPr lang="it-IT" altLang="it-IT" sz="2200" dirty="0">
                <a:solidFill>
                  <a:srgbClr val="003366"/>
                </a:solidFill>
              </a:rPr>
              <a:t>L’articolo 6, comma 3, del d.lgs. n. 81/2015 stabilisce in proposito che “</a:t>
            </a:r>
            <a:r>
              <a:rPr lang="it-IT" altLang="ja-JP" sz="2200" i="1" dirty="0">
                <a:solidFill>
                  <a:srgbClr val="003366"/>
                </a:solidFill>
              </a:rPr>
              <a:t>nel rapporto di lavoro a tempo parziale è consentito lo svolgimento di prestazioni di lavoro straordinario</a:t>
            </a:r>
            <a:r>
              <a:rPr lang="it-IT" altLang="it-IT" sz="2200" dirty="0">
                <a:solidFill>
                  <a:srgbClr val="003366"/>
                </a:solidFill>
              </a:rPr>
              <a:t>”</a:t>
            </a:r>
            <a:r>
              <a:rPr lang="it-IT" altLang="ja-JP" sz="2200" dirty="0">
                <a:solidFill>
                  <a:srgbClr val="003366"/>
                </a:solidFill>
              </a:rPr>
              <a:t>, rimandando alla definizione contenuta nell'articolo 1, comma 2, </a:t>
            </a:r>
            <a:r>
              <a:rPr lang="it-IT" altLang="ja-JP" sz="2200" i="1" dirty="0">
                <a:solidFill>
                  <a:srgbClr val="003366"/>
                </a:solidFill>
              </a:rPr>
              <a:t>lettera c)</a:t>
            </a:r>
            <a:r>
              <a:rPr lang="it-IT" altLang="ja-JP" sz="2200" dirty="0">
                <a:solidFill>
                  <a:srgbClr val="003366"/>
                </a:solidFill>
              </a:rPr>
              <a:t>, del d.lgs. n. 66/2003, in ragione del quale è </a:t>
            </a:r>
            <a:r>
              <a:rPr lang="it-IT" altLang="it-IT" sz="2200" dirty="0">
                <a:solidFill>
                  <a:srgbClr val="003366"/>
                </a:solidFill>
              </a:rPr>
              <a:t>“</a:t>
            </a:r>
            <a:r>
              <a:rPr lang="it-IT" altLang="ja-JP" sz="2200" dirty="0">
                <a:solidFill>
                  <a:srgbClr val="003366"/>
                </a:solidFill>
              </a:rPr>
              <a:t>straordinario</a:t>
            </a:r>
            <a:r>
              <a:rPr lang="it-IT" altLang="it-IT" sz="2200" dirty="0">
                <a:solidFill>
                  <a:srgbClr val="003366"/>
                </a:solidFill>
              </a:rPr>
              <a:t>”</a:t>
            </a:r>
            <a:r>
              <a:rPr lang="it-IT" altLang="ja-JP" sz="2200" dirty="0">
                <a:solidFill>
                  <a:srgbClr val="003366"/>
                </a:solidFill>
              </a:rPr>
              <a:t> il lavoro prestato oltre l</a:t>
            </a:r>
            <a:r>
              <a:rPr lang="it-IT" altLang="it-IT" sz="2200" dirty="0">
                <a:solidFill>
                  <a:srgbClr val="003366"/>
                </a:solidFill>
              </a:rPr>
              <a:t>’</a:t>
            </a:r>
            <a:r>
              <a:rPr lang="it-IT" altLang="ja-JP" sz="2200" dirty="0">
                <a:solidFill>
                  <a:srgbClr val="003366"/>
                </a:solidFill>
              </a:rPr>
              <a:t>orario normale di lavoro di cui all'articolo 3 dello stesso d.lgs. n. 66/2003.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709E4981-F2AB-432C-956D-CC26415A2614}"/>
              </a:ext>
            </a:extLst>
          </p:cNvPr>
          <p:cNvSpPr>
            <a:spLocks noGrp="1" noChangeArrowheads="1"/>
          </p:cNvSpPr>
          <p:nvPr>
            <p:ph type="title"/>
          </p:nvPr>
        </p:nvSpPr>
        <p:spPr>
          <a:xfrm>
            <a:off x="759372" y="630620"/>
            <a:ext cx="10673255" cy="5596759"/>
          </a:xfrm>
        </p:spPr>
        <p:txBody>
          <a:bodyPr anchor="t"/>
          <a:lstStyle/>
          <a:p>
            <a:pPr algn="l">
              <a:defRPr/>
            </a:pPr>
            <a:r>
              <a:rPr lang="it-IT" sz="2400" dirty="0">
                <a:solidFill>
                  <a:srgbClr val="003366"/>
                </a:solidFill>
                <a:latin typeface="+mn-lt"/>
              </a:rPr>
              <a:t>Alla luce di tale premessa, è evidente come non esista nessuna formula che consenta di prevedere aprioristicamente e in astratto la convenienza, prevalente o assoluta, di una tipologia contrattuale rispetto ad un’altra. L’unica consapevolezza, nel tentativo di individuare le </a:t>
            </a:r>
            <a:r>
              <a:rPr lang="it-IT" sz="2400" b="1" dirty="0">
                <a:solidFill>
                  <a:srgbClr val="003366"/>
                </a:solidFill>
                <a:latin typeface="+mn-lt"/>
              </a:rPr>
              <a:t>luci e le ombre </a:t>
            </a:r>
            <a:r>
              <a:rPr lang="it-IT" sz="2400" dirty="0">
                <a:solidFill>
                  <a:srgbClr val="003366"/>
                </a:solidFill>
                <a:latin typeface="+mn-lt"/>
              </a:rPr>
              <a:t>della flessibilità contrattuale, coniugata alle concrete dinamiche aziendali rimane quella, se si vuole banale, per cui nessuno degli istituti menzionati (né altri, come ad esempio il lavoro intermittente) può avere la capacità di resistenza del contratto di lavoro subordinato a tempo pieno e indeterminato.</a:t>
            </a:r>
            <a:br>
              <a:rPr lang="it-IT" sz="2400" dirty="0">
                <a:solidFill>
                  <a:srgbClr val="003366"/>
                </a:solidFill>
                <a:latin typeface="+mn-lt"/>
              </a:rPr>
            </a:br>
            <a:r>
              <a:rPr lang="it-IT" sz="2400" dirty="0">
                <a:solidFill>
                  <a:srgbClr val="003366"/>
                </a:solidFill>
                <a:latin typeface="+mn-lt"/>
              </a:rPr>
              <a:t>Da ciò, tuttavia, non deriva automaticamente la conseguenza di una inarrestabile deriva delle forme contrattuali della flessibilità, anzi se ne possono distintamente individuare pregi e difetti, criticità e punti di forza, minacce e opportunità, in vista</a:t>
            </a:r>
            <a:br>
              <a:rPr lang="it-IT" sz="2400" dirty="0">
                <a:solidFill>
                  <a:srgbClr val="003366"/>
                </a:solidFill>
                <a:latin typeface="+mn-lt"/>
              </a:rPr>
            </a:br>
            <a:r>
              <a:rPr lang="it-IT" sz="2400" dirty="0">
                <a:solidFill>
                  <a:srgbClr val="003366"/>
                </a:solidFill>
                <a:latin typeface="+mn-lt"/>
              </a:rPr>
              <a:t>di una </a:t>
            </a:r>
            <a:r>
              <a:rPr lang="it-IT" sz="2400" i="1" dirty="0">
                <a:solidFill>
                  <a:srgbClr val="003366"/>
                </a:solidFill>
                <a:latin typeface="+mn-lt"/>
              </a:rPr>
              <a:t>SWOT </a:t>
            </a:r>
            <a:r>
              <a:rPr lang="it-IT" sz="2400" i="1" dirty="0" err="1">
                <a:solidFill>
                  <a:srgbClr val="003366"/>
                </a:solidFill>
                <a:latin typeface="+mn-lt"/>
              </a:rPr>
              <a:t>analysis</a:t>
            </a:r>
            <a:r>
              <a:rPr lang="it-IT" sz="2400" i="1" dirty="0">
                <a:solidFill>
                  <a:srgbClr val="003366"/>
                </a:solidFill>
                <a:latin typeface="+mn-lt"/>
              </a:rPr>
              <a:t> </a:t>
            </a:r>
            <a:r>
              <a:rPr lang="it-IT" sz="2400" dirty="0">
                <a:solidFill>
                  <a:srgbClr val="003366"/>
                </a:solidFill>
                <a:latin typeface="+mn-lt"/>
              </a:rPr>
              <a:t>di tenuta, che permette di guidare la determinazione dell’azienda (del consulente del lavoro o dell’economista del lavoro) nella scelta dell’uno piuttosto che dell’altro modello contrattuale.</a:t>
            </a:r>
          </a:p>
        </p:txBody>
      </p:sp>
      <p:sp>
        <p:nvSpPr>
          <p:cNvPr id="11267" name="Text Box 3">
            <a:extLst>
              <a:ext uri="{FF2B5EF4-FFF2-40B4-BE49-F238E27FC236}">
                <a16:creationId xmlns:a16="http://schemas.microsoft.com/office/drawing/2014/main" id="{A5E4CC9A-10C4-47AD-BE0A-19B8855E0EE1}"/>
              </a:ext>
            </a:extLst>
          </p:cNvPr>
          <p:cNvSpPr txBox="1">
            <a:spLocks noChangeArrowheads="1"/>
          </p:cNvSpPr>
          <p:nvPr/>
        </p:nvSpPr>
        <p:spPr bwMode="auto">
          <a:xfrm>
            <a:off x="3336926" y="18764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17" fontAlgn="base">
              <a:spcBef>
                <a:spcPct val="0"/>
              </a:spcBef>
              <a:spcAft>
                <a:spcPct val="0"/>
              </a:spcAft>
              <a:buNone/>
            </a:pPr>
            <a:endParaRPr lang="it-IT" altLang="it-IT" sz="2400">
              <a:solidFill>
                <a:srgbClr val="000066"/>
              </a:solidFill>
              <a:latin typeface="Goudy Old Style" panose="02020502050305020303" pitchFamily="18" charset="0"/>
            </a:endParaRPr>
          </a:p>
        </p:txBody>
      </p:sp>
      <p:sp>
        <p:nvSpPr>
          <p:cNvPr id="11268" name="Segnaposto numero diapositiva 3">
            <a:extLst>
              <a:ext uri="{FF2B5EF4-FFF2-40B4-BE49-F238E27FC236}">
                <a16:creationId xmlns:a16="http://schemas.microsoft.com/office/drawing/2014/main" id="{AB1B2EE9-ECC9-42B1-AAF6-E0379B4B74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64" indent="-28575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21" indent="-228604">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31" indent="-228604">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39" indent="-228604">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48"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57"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65"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74"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17" fontAlgn="base">
              <a:spcBef>
                <a:spcPct val="0"/>
              </a:spcBef>
              <a:spcAft>
                <a:spcPct val="0"/>
              </a:spcAft>
              <a:buNone/>
            </a:pPr>
            <a:endParaRPr lang="it-IT" altLang="it-IT" sz="1400" dirty="0">
              <a:solidFill>
                <a:srgbClr val="000000"/>
              </a:solidFill>
              <a:latin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BC943EC6-C46E-451C-B953-2622D06CF715}"/>
              </a:ext>
            </a:extLst>
          </p:cNvPr>
          <p:cNvSpPr>
            <a:spLocks noChangeArrowheads="1"/>
          </p:cNvSpPr>
          <p:nvPr/>
        </p:nvSpPr>
        <p:spPr bwMode="auto">
          <a:xfrm>
            <a:off x="131982" y="115121"/>
            <a:ext cx="1188134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it-IT" altLang="it-IT" sz="2200" dirty="0">
                <a:solidFill>
                  <a:srgbClr val="003366"/>
                </a:solidFill>
              </a:rPr>
              <a:t>Riguardo alle </a:t>
            </a:r>
            <a:r>
              <a:rPr lang="it-IT" altLang="it-IT" sz="2200" b="1" dirty="0">
                <a:solidFill>
                  <a:srgbClr val="FF0000"/>
                </a:solidFill>
                <a:effectLst>
                  <a:outerShdw blurRad="38100" dist="38100" dir="2700000" algn="tl">
                    <a:srgbClr val="000000">
                      <a:alpha val="43137"/>
                    </a:srgbClr>
                  </a:outerShdw>
                </a:effectLst>
                <a:highlight>
                  <a:srgbClr val="FFFF00"/>
                </a:highlight>
              </a:rPr>
              <a:t>clausole elastiche </a:t>
            </a:r>
            <a:r>
              <a:rPr lang="it-IT" altLang="it-IT" sz="2200" dirty="0">
                <a:solidFill>
                  <a:srgbClr val="003366"/>
                </a:solidFill>
              </a:rPr>
              <a:t>- che assorbono e inglobano anche le previgenti clausole flessibili - la nuova disciplina, pur continuando ad esigere (</a:t>
            </a:r>
            <a:r>
              <a:rPr lang="it-IT" altLang="it-IT" sz="2200" b="1" dirty="0">
                <a:solidFill>
                  <a:srgbClr val="003366"/>
                </a:solidFill>
              </a:rPr>
              <a:t>art. 6, comma 4</a:t>
            </a:r>
            <a:r>
              <a:rPr lang="it-IT" altLang="it-IT" sz="2200" dirty="0">
                <a:solidFill>
                  <a:srgbClr val="003366"/>
                </a:solidFill>
              </a:rPr>
              <a:t>) la </a:t>
            </a:r>
            <a:r>
              <a:rPr lang="it-IT" altLang="it-IT" sz="2200" b="1" dirty="0">
                <a:solidFill>
                  <a:srgbClr val="003366"/>
                </a:solidFill>
              </a:rPr>
              <a:t>forma scritta</a:t>
            </a:r>
            <a:r>
              <a:rPr lang="it-IT" altLang="it-IT" sz="2200" dirty="0">
                <a:solidFill>
                  <a:srgbClr val="003366"/>
                </a:solidFill>
              </a:rPr>
              <a:t>, non richiede più</a:t>
            </a:r>
            <a:r>
              <a:rPr lang="it-IT" altLang="it-IT" sz="2200" baseline="30000" dirty="0">
                <a:solidFill>
                  <a:srgbClr val="003366"/>
                </a:solidFill>
              </a:rPr>
              <a:t> </a:t>
            </a:r>
            <a:r>
              <a:rPr lang="it-IT" altLang="it-IT" sz="2200" dirty="0">
                <a:solidFill>
                  <a:srgbClr val="003366"/>
                </a:solidFill>
              </a:rPr>
              <a:t>che siano oggetto di uno specifico patto scritto, contestuale al contratto di lavoro.</a:t>
            </a:r>
          </a:p>
          <a:p>
            <a:pPr>
              <a:spcBef>
                <a:spcPct val="0"/>
              </a:spcBef>
              <a:buFontTx/>
              <a:buNone/>
            </a:pPr>
            <a:endParaRPr lang="it-IT" altLang="it-IT" sz="2200" dirty="0">
              <a:solidFill>
                <a:srgbClr val="003366"/>
              </a:solidFill>
            </a:endParaRPr>
          </a:p>
          <a:p>
            <a:pPr>
              <a:spcBef>
                <a:spcPct val="0"/>
              </a:spcBef>
              <a:buFontTx/>
              <a:buNone/>
            </a:pPr>
            <a:r>
              <a:rPr lang="it-IT" altLang="it-IT" sz="2200" i="1" dirty="0">
                <a:solidFill>
                  <a:srgbClr val="003366"/>
                </a:solidFill>
              </a:rPr>
              <a:t>Il requisito della forma scritta non sembra essere posto a pena di nullità delle clausole pertanto il personale ispettivo non potrà far derivare dalla mancanza del requisito il disconoscimento della validità della clausola.</a:t>
            </a:r>
            <a:endParaRPr lang="it-IT" altLang="it-IT" sz="2200" dirty="0">
              <a:solidFill>
                <a:srgbClr val="003366"/>
              </a:solidFill>
            </a:endParaRPr>
          </a:p>
          <a:p>
            <a:pPr algn="ctr" eaLnBrk="1" hangingPunct="1">
              <a:spcBef>
                <a:spcPct val="0"/>
              </a:spcBef>
              <a:buFontTx/>
              <a:buNone/>
            </a:pPr>
            <a:endParaRPr lang="it-IT" altLang="it-IT" sz="2200" dirty="0">
              <a:solidFill>
                <a:srgbClr val="003366"/>
              </a:solidFill>
              <a:latin typeface="Verdana" panose="020B0604030504040204" pitchFamily="34" charset="0"/>
            </a:endParaRPr>
          </a:p>
        </p:txBody>
      </p:sp>
      <p:sp>
        <p:nvSpPr>
          <p:cNvPr id="21506" name="Rectangle 3">
            <a:extLst>
              <a:ext uri="{FF2B5EF4-FFF2-40B4-BE49-F238E27FC236}">
                <a16:creationId xmlns:a16="http://schemas.microsoft.com/office/drawing/2014/main" id="{9321E702-1437-450F-ACBC-F34C70C9EF31}"/>
              </a:ext>
            </a:extLst>
          </p:cNvPr>
          <p:cNvSpPr>
            <a:spLocks noChangeArrowheads="1"/>
          </p:cNvSpPr>
          <p:nvPr/>
        </p:nvSpPr>
        <p:spPr bwMode="auto">
          <a:xfrm>
            <a:off x="178677" y="3254442"/>
            <a:ext cx="1183464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FontTx/>
              <a:buNone/>
            </a:pPr>
            <a:r>
              <a:rPr lang="it-IT" altLang="it-IT" sz="2200" dirty="0">
                <a:solidFill>
                  <a:srgbClr val="003366"/>
                </a:solidFill>
              </a:rPr>
              <a:t>Il comma 6 dell’art. 6 del “codice dei contratti” rende ammissibili le </a:t>
            </a:r>
            <a:r>
              <a:rPr lang="it-IT" altLang="it-IT" sz="2200" b="1" dirty="0">
                <a:solidFill>
                  <a:srgbClr val="003366"/>
                </a:solidFill>
              </a:rPr>
              <a:t>clausole elastiche</a:t>
            </a:r>
            <a:r>
              <a:rPr lang="it-IT" altLang="it-IT" sz="2200" dirty="0">
                <a:solidFill>
                  <a:srgbClr val="003366"/>
                </a:solidFill>
              </a:rPr>
              <a:t>, </a:t>
            </a:r>
            <a:r>
              <a:rPr lang="it-IT" altLang="it-IT" sz="2200" dirty="0">
                <a:solidFill>
                  <a:srgbClr val="FF0000"/>
                </a:solidFill>
                <a:highlight>
                  <a:srgbClr val="FFFF00"/>
                </a:highlight>
              </a:rPr>
              <a:t>anche quando il contratto collettivo applicato in azienda non disciplina l’istituto </a:t>
            </a:r>
            <a:r>
              <a:rPr lang="it-IT" altLang="it-IT" sz="2200" dirty="0">
                <a:solidFill>
                  <a:srgbClr val="003366"/>
                </a:solidFill>
              </a:rPr>
              <a:t>delle clausole. Sul punto, nel silenzio della norma, seppure l’art. 6 del d.lgs. n. 81/2015 introduca un istituto sostanzialmente nuovo, che unifica le “vecchie” clausole elastiche e flessibili, deve concordarsi con quanti ritengono </a:t>
            </a:r>
            <a:r>
              <a:rPr lang="it-IT" altLang="it-IT" sz="2200" b="1" dirty="0">
                <a:solidFill>
                  <a:srgbClr val="003366"/>
                </a:solidFill>
              </a:rPr>
              <a:t>applicabili</a:t>
            </a:r>
            <a:r>
              <a:rPr lang="it-IT" altLang="it-IT" sz="2200" dirty="0">
                <a:solidFill>
                  <a:srgbClr val="003366"/>
                </a:solidFill>
              </a:rPr>
              <a:t>, fino ai rinnovi, le </a:t>
            </a:r>
            <a:r>
              <a:rPr lang="it-IT" altLang="it-IT" sz="2200" b="1" dirty="0">
                <a:solidFill>
                  <a:srgbClr val="003366"/>
                </a:solidFill>
              </a:rPr>
              <a:t>disposizioni contrattuali collettive che disciplinavano nella vigenza del d.lgs. n. 61/2000 </a:t>
            </a:r>
            <a:r>
              <a:rPr lang="it-IT" altLang="it-IT" sz="2200" dirty="0">
                <a:solidFill>
                  <a:srgbClr val="003366"/>
                </a:solidFill>
              </a:rPr>
              <a:t>le clausole “elastiche” e “flessibili”.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CFC95B40-18C9-4225-9670-DF2DA4A24FE1}"/>
              </a:ext>
            </a:extLst>
          </p:cNvPr>
          <p:cNvSpPr>
            <a:spLocks noChangeArrowheads="1"/>
          </p:cNvSpPr>
          <p:nvPr/>
        </p:nvSpPr>
        <p:spPr bwMode="auto">
          <a:xfrm>
            <a:off x="1491619" y="606480"/>
            <a:ext cx="9208761" cy="4764381"/>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FontTx/>
              <a:buNone/>
              <a:defRPr/>
            </a:pPr>
            <a:r>
              <a:rPr lang="it-IT" altLang="it-IT" sz="2300" dirty="0">
                <a:solidFill>
                  <a:srgbClr val="003366"/>
                </a:solidFill>
              </a:rPr>
              <a:t>Se il contratto collettivo applicato non le regolamenta, il datore di lavoro e il </a:t>
            </a:r>
            <a:r>
              <a:rPr lang="it-IT" altLang="it-IT" sz="2300" i="1" dirty="0" err="1">
                <a:solidFill>
                  <a:srgbClr val="003366"/>
                </a:solidFill>
              </a:rPr>
              <a:t>part-timer</a:t>
            </a:r>
            <a:r>
              <a:rPr lang="it-IT" altLang="it-IT" sz="2300" dirty="0">
                <a:solidFill>
                  <a:srgbClr val="003366"/>
                </a:solidFill>
              </a:rPr>
              <a:t> possono </a:t>
            </a:r>
            <a:r>
              <a:rPr lang="it-IT" altLang="it-IT" sz="2300" dirty="0">
                <a:solidFill>
                  <a:srgbClr val="FF0000"/>
                </a:solidFill>
                <a:effectLst>
                  <a:outerShdw blurRad="38100" dist="38100" dir="2700000" algn="tl">
                    <a:srgbClr val="000000">
                      <a:alpha val="43137"/>
                    </a:srgbClr>
                  </a:outerShdw>
                </a:effectLst>
                <a:highlight>
                  <a:srgbClr val="FFFF00"/>
                </a:highlight>
              </a:rPr>
              <a:t>sottoscrivere </a:t>
            </a:r>
            <a:r>
              <a:rPr lang="it-IT" altLang="it-IT" sz="2300" b="1" dirty="0">
                <a:solidFill>
                  <a:srgbClr val="FF0000"/>
                </a:solidFill>
                <a:effectLst>
                  <a:outerShdw blurRad="38100" dist="38100" dir="2700000" algn="tl">
                    <a:srgbClr val="000000">
                      <a:alpha val="43137"/>
                    </a:srgbClr>
                  </a:outerShdw>
                </a:effectLst>
                <a:highlight>
                  <a:srgbClr val="FFFF00"/>
                </a:highlight>
              </a:rPr>
              <a:t>clausole elastiche </a:t>
            </a:r>
            <a:r>
              <a:rPr lang="it-IT" altLang="it-IT" sz="2300" dirty="0">
                <a:solidFill>
                  <a:srgbClr val="FF0000"/>
                </a:solidFill>
                <a:effectLst>
                  <a:outerShdw blurRad="38100" dist="38100" dir="2700000" algn="tl">
                    <a:srgbClr val="000000">
                      <a:alpha val="43137"/>
                    </a:srgbClr>
                  </a:outerShdw>
                </a:effectLst>
                <a:highlight>
                  <a:srgbClr val="FFFF00"/>
                </a:highlight>
              </a:rPr>
              <a:t>davanti ad una Commissione di certificazione </a:t>
            </a:r>
            <a:r>
              <a:rPr lang="it-IT" altLang="it-IT" sz="2300" dirty="0">
                <a:solidFill>
                  <a:srgbClr val="003366"/>
                </a:solidFill>
              </a:rPr>
              <a:t>(art. 76 </a:t>
            </a:r>
            <a:r>
              <a:rPr lang="it-IT" altLang="it-IT" sz="2300" dirty="0" err="1">
                <a:solidFill>
                  <a:srgbClr val="003366"/>
                </a:solidFill>
              </a:rPr>
              <a:t>D.Lgs.</a:t>
            </a:r>
            <a:r>
              <a:rPr lang="it-IT" altLang="it-IT" sz="2300" dirty="0">
                <a:solidFill>
                  <a:srgbClr val="003366"/>
                </a:solidFill>
              </a:rPr>
              <a:t> n. 276/2003, «</a:t>
            </a:r>
            <a:r>
              <a:rPr lang="it-IT" altLang="it-IT" sz="2300" i="1" dirty="0">
                <a:solidFill>
                  <a:srgbClr val="003366"/>
                </a:solidFill>
              </a:rPr>
              <a:t>con facoltà del lavoratore di farsi assistere da un rappresentante dell’associazione sindacale cui aderisce o conferisce mandato o da un avvocato o da un consulente del lavoro</a:t>
            </a:r>
            <a:r>
              <a:rPr lang="it-IT" altLang="it-IT" sz="2300" dirty="0">
                <a:solidFill>
                  <a:srgbClr val="003366"/>
                </a:solidFill>
              </a:rPr>
              <a:t>»), nel </a:t>
            </a:r>
            <a:r>
              <a:rPr lang="it-IT" altLang="it-IT" sz="2300" b="1" dirty="0">
                <a:solidFill>
                  <a:srgbClr val="003366"/>
                </a:solidFill>
              </a:rPr>
              <a:t>limite massimo del 25% </a:t>
            </a:r>
            <a:r>
              <a:rPr lang="it-IT" altLang="it-IT" sz="2300" dirty="0">
                <a:solidFill>
                  <a:srgbClr val="003366"/>
                </a:solidFill>
              </a:rPr>
              <a:t>di aumento rispetto alla prestazione lavorativa annua a tempo parziale, a fronte di una maggiorazione della </a:t>
            </a:r>
            <a:r>
              <a:rPr lang="it-IT" altLang="it-IT" sz="2300" b="1" dirty="0">
                <a:solidFill>
                  <a:srgbClr val="003366"/>
                </a:solidFill>
              </a:rPr>
              <a:t>retribuzione oraria globale di fatto pari al 15%</a:t>
            </a:r>
            <a:r>
              <a:rPr lang="it-IT" altLang="it-IT" sz="2300" dirty="0">
                <a:solidFill>
                  <a:srgbClr val="003366"/>
                </a:solidFill>
              </a:rPr>
              <a:t>, compresa l’incidenza sugli istituti di retribuzione indiretta e differita. </a:t>
            </a:r>
          </a:p>
          <a:p>
            <a:pPr>
              <a:buFontTx/>
              <a:buNone/>
              <a:defRPr/>
            </a:pPr>
            <a:r>
              <a:rPr lang="it-IT" altLang="it-IT" sz="2300" i="1" dirty="0">
                <a:solidFill>
                  <a:srgbClr val="003366"/>
                </a:solidFill>
              </a:rPr>
              <a:t>L’ispettore dovrà quindi verificare la sussistenza del requisito sostanziale della clausola in assenza di CCNL e la regolare retribuzione riconosciuta al lavoratore interessato</a:t>
            </a:r>
            <a:endParaRPr lang="it-IT" altLang="it-IT" sz="2300" dirty="0">
              <a:solidFill>
                <a:srgbClr val="003366"/>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4412BF61-266A-4838-A49F-CB07E3DAF5A1}"/>
              </a:ext>
            </a:extLst>
          </p:cNvPr>
          <p:cNvSpPr>
            <a:spLocks noChangeArrowheads="1"/>
          </p:cNvSpPr>
          <p:nvPr/>
        </p:nvSpPr>
        <p:spPr bwMode="auto">
          <a:xfrm>
            <a:off x="1721643" y="551684"/>
            <a:ext cx="8748713" cy="448122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FontTx/>
              <a:buNone/>
              <a:defRPr/>
            </a:pPr>
            <a:r>
              <a:rPr lang="it-IT" altLang="it-IT" sz="2300" dirty="0">
                <a:solidFill>
                  <a:srgbClr val="003366"/>
                </a:solidFill>
              </a:rPr>
              <a:t>Le </a:t>
            </a:r>
            <a:r>
              <a:rPr lang="it-IT" altLang="it-IT" sz="2300" b="1" dirty="0">
                <a:solidFill>
                  <a:srgbClr val="003366"/>
                </a:solidFill>
              </a:rPr>
              <a:t>clausole elastiche </a:t>
            </a:r>
            <a:r>
              <a:rPr lang="it-IT" altLang="it-IT" sz="2300" dirty="0">
                <a:solidFill>
                  <a:srgbClr val="003366"/>
                </a:solidFill>
              </a:rPr>
              <a:t>possono essere liberamente pattuite nel rispetto delle previsioni contenute nei contratti collettivi (anche aziendali) applicati in azienda, sia per variare la collocazione temporale della prestazione lavorativa in regime di tempo parziale sia per aumentarne la durata, resta inteso, peraltro, che </a:t>
            </a:r>
            <a:r>
              <a:rPr lang="it-IT" altLang="it-IT" sz="2300" dirty="0">
                <a:solidFill>
                  <a:srgbClr val="003366"/>
                </a:solidFill>
                <a:effectLst>
                  <a:outerShdw blurRad="38100" dist="38100" dir="2700000" algn="tl">
                    <a:srgbClr val="000000">
                      <a:alpha val="43137"/>
                    </a:srgbClr>
                  </a:outerShdw>
                </a:effectLst>
              </a:rPr>
              <a:t>il lavoratore </a:t>
            </a:r>
            <a:r>
              <a:rPr lang="it-IT" altLang="it-IT" sz="2300" i="1" dirty="0" err="1">
                <a:solidFill>
                  <a:srgbClr val="003366"/>
                </a:solidFill>
                <a:effectLst>
                  <a:outerShdw blurRad="38100" dist="38100" dir="2700000" algn="tl">
                    <a:srgbClr val="000000">
                      <a:alpha val="43137"/>
                    </a:srgbClr>
                  </a:outerShdw>
                </a:effectLst>
              </a:rPr>
              <a:t>part-timer</a:t>
            </a:r>
            <a:r>
              <a:rPr lang="it-IT" altLang="it-IT" sz="2300" dirty="0">
                <a:solidFill>
                  <a:srgbClr val="003366"/>
                </a:solidFill>
                <a:effectLst>
                  <a:outerShdw blurRad="38100" dist="38100" dir="2700000" algn="tl">
                    <a:srgbClr val="000000">
                      <a:alpha val="43137"/>
                    </a:srgbClr>
                  </a:outerShdw>
                </a:effectLst>
              </a:rPr>
              <a:t> ha diritto a un </a:t>
            </a:r>
            <a:r>
              <a:rPr lang="it-IT" altLang="it-IT" sz="2300" b="1" dirty="0">
                <a:solidFill>
                  <a:srgbClr val="003366"/>
                </a:solidFill>
                <a:effectLst>
                  <a:outerShdw blurRad="38100" dist="38100" dir="2700000" algn="tl">
                    <a:srgbClr val="000000">
                      <a:alpha val="43137"/>
                    </a:srgbClr>
                  </a:outerShdw>
                </a:effectLst>
                <a:highlight>
                  <a:srgbClr val="FFFF00"/>
                </a:highlight>
              </a:rPr>
              <a:t>preavviso di 2 giorni lavorativi</a:t>
            </a:r>
            <a:r>
              <a:rPr lang="it-IT" altLang="it-IT" sz="2300" dirty="0">
                <a:solidFill>
                  <a:srgbClr val="003366"/>
                </a:solidFill>
              </a:rPr>
              <a:t>, salvo che tra le parti si raggiungano intese differenti.</a:t>
            </a:r>
          </a:p>
          <a:p>
            <a:pPr>
              <a:buFontTx/>
              <a:buNone/>
              <a:defRPr/>
            </a:pPr>
            <a:r>
              <a:rPr lang="it-IT" altLang="it-IT" sz="2300" dirty="0">
                <a:solidFill>
                  <a:srgbClr val="003366"/>
                </a:solidFill>
              </a:rPr>
              <a:t>Inoltre, il lavoratore a tempo parziale che dà seguito a prestazioni lavorative nell’esercizio delle clausole elastiche ha diritto anche a </a:t>
            </a:r>
            <a:r>
              <a:rPr lang="it-IT" altLang="it-IT" sz="2300" dirty="0">
                <a:solidFill>
                  <a:srgbClr val="003366"/>
                </a:solidFill>
                <a:effectLst>
                  <a:outerShdw blurRad="38100" dist="38100" dir="2700000" algn="tl">
                    <a:srgbClr val="000000">
                      <a:alpha val="43137"/>
                    </a:srgbClr>
                  </a:outerShdw>
                </a:effectLst>
              </a:rPr>
              <a:t>specifiche compensazioni di natura economica</a:t>
            </a:r>
            <a:r>
              <a:rPr lang="it-IT" altLang="it-IT" sz="2300" dirty="0">
                <a:solidFill>
                  <a:srgbClr val="003366"/>
                </a:solidFill>
              </a:rPr>
              <a:t>, secondo la misura e nelle forme stabilite dai contratti collettivi.</a:t>
            </a:r>
          </a:p>
          <a:p>
            <a:pPr>
              <a:buFontTx/>
              <a:buNone/>
              <a:defRPr/>
            </a:pPr>
            <a:endParaRPr lang="it-IT" altLang="it-IT" sz="2300" dirty="0">
              <a:solidFill>
                <a:srgbClr val="003366"/>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096B8C23-9EEA-4B8D-A3D2-C4F68EC24B44}"/>
              </a:ext>
            </a:extLst>
          </p:cNvPr>
          <p:cNvSpPr>
            <a:spLocks noChangeArrowheads="1"/>
          </p:cNvSpPr>
          <p:nvPr/>
        </p:nvSpPr>
        <p:spPr bwMode="auto">
          <a:xfrm>
            <a:off x="252248" y="114411"/>
            <a:ext cx="11939752" cy="592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FontTx/>
              <a:buNone/>
            </a:pPr>
            <a:r>
              <a:rPr lang="it-IT" altLang="it-IT" sz="2400" dirty="0">
                <a:solidFill>
                  <a:srgbClr val="003366"/>
                </a:solidFill>
              </a:rPr>
              <a:t>Il </a:t>
            </a:r>
            <a:r>
              <a:rPr lang="it-IT" altLang="it-IT" sz="2400" b="1" dirty="0">
                <a:solidFill>
                  <a:srgbClr val="003366"/>
                </a:solidFill>
                <a:highlight>
                  <a:srgbClr val="FFFF00"/>
                </a:highlight>
              </a:rPr>
              <a:t>diritto di “</a:t>
            </a:r>
            <a:r>
              <a:rPr lang="it-IT" altLang="ja-JP" sz="2400" b="1" dirty="0">
                <a:solidFill>
                  <a:srgbClr val="003366"/>
                </a:solidFill>
                <a:highlight>
                  <a:srgbClr val="FFFF00"/>
                </a:highlight>
              </a:rPr>
              <a:t>ripensamento</a:t>
            </a:r>
            <a:r>
              <a:rPr lang="it-IT" altLang="it-IT" sz="2400" b="1" dirty="0">
                <a:solidFill>
                  <a:srgbClr val="003366"/>
                </a:solidFill>
                <a:highlight>
                  <a:srgbClr val="FFFF00"/>
                </a:highlight>
              </a:rPr>
              <a:t>”</a:t>
            </a:r>
            <a:r>
              <a:rPr lang="it-IT" altLang="ja-JP" sz="2400" b="1" dirty="0">
                <a:solidFill>
                  <a:srgbClr val="003366"/>
                </a:solidFill>
                <a:highlight>
                  <a:srgbClr val="FFFF00"/>
                </a:highlight>
              </a:rPr>
              <a:t> e di revoca del consenso alle clausole elastiche </a:t>
            </a:r>
            <a:r>
              <a:rPr lang="it-IT" altLang="ja-JP" sz="2400" dirty="0">
                <a:solidFill>
                  <a:srgbClr val="003366"/>
                </a:solidFill>
              </a:rPr>
              <a:t>(art. 6, comma 7):</a:t>
            </a:r>
          </a:p>
          <a:p>
            <a:r>
              <a:rPr lang="it-IT" altLang="it-IT" sz="2400" dirty="0">
                <a:solidFill>
                  <a:srgbClr val="003366"/>
                </a:solidFill>
              </a:rPr>
              <a:t>lavoratori affetti da patologie oncologiche o gravi patologie cronico-degenerative ingravescenti, per i quali residua una capacità lavorativa ridotta, anche solo in parte derivanti dagli effetti invalidanti delle specifiche terapie salvavita; </a:t>
            </a:r>
          </a:p>
          <a:p>
            <a:r>
              <a:rPr lang="it-IT" altLang="it-IT" sz="2400" dirty="0">
                <a:solidFill>
                  <a:srgbClr val="003366"/>
                </a:solidFill>
              </a:rPr>
              <a:t> lavoratori con coniuge, figli o genitori affetti da patologie oncologiche, o gravi patologie cronico-degenerative ingravescenti, o che assistono persona convivente con totale e permanente inabilità lavorativa, con connotazione di gravità, che abbia necessità di assistenza continua in quanto non in grado di compiere gli atti quotidiani della vita; </a:t>
            </a:r>
          </a:p>
          <a:p>
            <a:r>
              <a:rPr lang="it-IT" altLang="it-IT" sz="2400" dirty="0">
                <a:solidFill>
                  <a:srgbClr val="003366"/>
                </a:solidFill>
              </a:rPr>
              <a:t> lavoratori con figlio convivente di età non superiore ai 13 anni o figlio convivente con handicap grave; </a:t>
            </a:r>
          </a:p>
          <a:p>
            <a:r>
              <a:rPr lang="it-IT" altLang="it-IT" sz="2400" dirty="0">
                <a:solidFill>
                  <a:srgbClr val="003366"/>
                </a:solidFill>
              </a:rPr>
              <a:t> lavoratori studenti, iscritti e frequentanti corsi regolari di studio in scuole di istruzione primaria, secondaria e di qualificazione professionale abilitate al rilascio di titoli di studio legali</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20455C38-8CE6-43A6-8D72-4E37F808914D}"/>
              </a:ext>
            </a:extLst>
          </p:cNvPr>
          <p:cNvSpPr>
            <a:spLocks noChangeArrowheads="1"/>
          </p:cNvSpPr>
          <p:nvPr/>
        </p:nvSpPr>
        <p:spPr bwMode="auto">
          <a:xfrm>
            <a:off x="1727201" y="439739"/>
            <a:ext cx="8737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it-IT" altLang="it-IT" sz="2400" i="1" dirty="0">
                <a:solidFill>
                  <a:srgbClr val="003366"/>
                </a:solidFill>
              </a:rPr>
              <a:t>Trattamento normativo, economico e </a:t>
            </a:r>
            <a:r>
              <a:rPr lang="it-IT" altLang="it-IT" sz="2400" b="1" i="1" dirty="0">
                <a:solidFill>
                  <a:srgbClr val="003366"/>
                </a:solidFill>
                <a:effectLst>
                  <a:outerShdw blurRad="38100" dist="38100" dir="2700000" algn="tl">
                    <a:srgbClr val="000000">
                      <a:alpha val="43137"/>
                    </a:srgbClr>
                  </a:outerShdw>
                </a:effectLst>
                <a:highlight>
                  <a:srgbClr val="FFFF00"/>
                </a:highlight>
              </a:rPr>
              <a:t>principio di non discriminazione</a:t>
            </a:r>
            <a:endParaRPr lang="it-IT" altLang="it-IT" sz="2400" b="1" dirty="0">
              <a:solidFill>
                <a:srgbClr val="003366"/>
              </a:solidFill>
              <a:effectLst>
                <a:outerShdw blurRad="38100" dist="38100" dir="2700000" algn="tl">
                  <a:srgbClr val="000000">
                    <a:alpha val="43137"/>
                  </a:srgbClr>
                </a:outerShdw>
              </a:effectLst>
              <a:highlight>
                <a:srgbClr val="FFFF00"/>
              </a:highlight>
            </a:endParaRPr>
          </a:p>
          <a:p>
            <a:pPr>
              <a:spcBef>
                <a:spcPct val="0"/>
              </a:spcBef>
              <a:buFontTx/>
              <a:buNone/>
            </a:pPr>
            <a:r>
              <a:rPr lang="it-IT" altLang="it-IT" sz="2400" dirty="0">
                <a:solidFill>
                  <a:srgbClr val="003366"/>
                </a:solidFill>
              </a:rPr>
              <a:t> </a:t>
            </a:r>
          </a:p>
          <a:p>
            <a:pPr>
              <a:spcBef>
                <a:spcPct val="0"/>
              </a:spcBef>
              <a:buFontTx/>
              <a:buNone/>
            </a:pPr>
            <a:r>
              <a:rPr lang="it-IT" altLang="it-IT" sz="2400" dirty="0">
                <a:solidFill>
                  <a:srgbClr val="003366"/>
                </a:solidFill>
              </a:rPr>
              <a:t>Con riguardo al trattamento normativo e al principio di non discriminazione del lavoratore in regime di lavoro a tempo parziale, l’articolo 7, comma 2, del decreto consente ai contratti collettivi di rimodulare la durata del periodo di prova e del periodo di conservazione del posto di lavoro anche in caso di infortunio oltreché nelle ipotesi di malattia.</a:t>
            </a:r>
          </a:p>
          <a:p>
            <a:pPr>
              <a:spcBef>
                <a:spcPct val="0"/>
              </a:spcBef>
              <a:buFontTx/>
              <a:buNone/>
            </a:pPr>
            <a:r>
              <a:rPr lang="it-IT" altLang="it-IT" sz="2400" dirty="0">
                <a:solidFill>
                  <a:srgbClr val="003366"/>
                </a:solidFill>
              </a:rPr>
              <a:t>Rispetto al trattamento economico e normativo è confermato il </a:t>
            </a:r>
            <a:r>
              <a:rPr lang="it-IT" altLang="it-IT" sz="2400" b="1" dirty="0" err="1">
                <a:solidFill>
                  <a:srgbClr val="003366"/>
                </a:solidFill>
              </a:rPr>
              <a:t>riproporzionamento</a:t>
            </a:r>
            <a:r>
              <a:rPr lang="it-IT" altLang="it-IT" sz="2400" b="1" dirty="0">
                <a:solidFill>
                  <a:srgbClr val="003366"/>
                </a:solidFill>
              </a:rPr>
              <a:t> alla effettiva prestazione lavorativa</a:t>
            </a:r>
            <a:r>
              <a:rPr lang="it-IT" altLang="it-IT" sz="2400" dirty="0">
                <a:solidFill>
                  <a:srgbClr val="003366"/>
                </a:solidFill>
              </a:rPr>
              <a:t>, la cui </a:t>
            </a:r>
            <a:r>
              <a:rPr lang="it-IT" altLang="it-IT" sz="2400" dirty="0" err="1">
                <a:solidFill>
                  <a:srgbClr val="003366"/>
                </a:solidFill>
              </a:rPr>
              <a:t>favorevolezza</a:t>
            </a:r>
            <a:r>
              <a:rPr lang="it-IT" altLang="it-IT" sz="2400" dirty="0">
                <a:solidFill>
                  <a:srgbClr val="003366"/>
                </a:solidFill>
              </a:rPr>
              <a:t> va raffrontata rispetto  al lavoratore  a  tempo  pieno comparabile, inquadrato   nello   stesso   livello (art. 7, comma 1).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848E4260-AF92-4E60-AD5C-D1CA64245D5A}"/>
              </a:ext>
            </a:extLst>
          </p:cNvPr>
          <p:cNvSpPr>
            <a:spLocks noChangeArrowheads="1"/>
          </p:cNvSpPr>
          <p:nvPr/>
        </p:nvSpPr>
        <p:spPr bwMode="auto">
          <a:xfrm>
            <a:off x="1371600" y="401090"/>
            <a:ext cx="9695793" cy="511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FontTx/>
              <a:buNone/>
            </a:pPr>
            <a:r>
              <a:rPr lang="it-IT" altLang="it-IT" sz="2400" i="1" dirty="0">
                <a:solidFill>
                  <a:srgbClr val="003366"/>
                </a:solidFill>
              </a:rPr>
              <a:t>Diritto alla trasformazione</a:t>
            </a:r>
            <a:r>
              <a:rPr lang="it-IT" altLang="it-IT" sz="2400" dirty="0">
                <a:solidFill>
                  <a:srgbClr val="003366"/>
                </a:solidFill>
              </a:rPr>
              <a:t> </a:t>
            </a:r>
            <a:endParaRPr lang="it-IT" altLang="it-IT" sz="1400" dirty="0">
              <a:solidFill>
                <a:srgbClr val="003366"/>
              </a:solidFill>
            </a:endParaRPr>
          </a:p>
          <a:p>
            <a:pPr>
              <a:buFontTx/>
              <a:buNone/>
            </a:pPr>
            <a:r>
              <a:rPr lang="it-IT" altLang="it-IT" sz="2400" dirty="0">
                <a:solidFill>
                  <a:srgbClr val="003366"/>
                </a:solidFill>
              </a:rPr>
              <a:t>Il </a:t>
            </a:r>
            <a:r>
              <a:rPr lang="it-IT" altLang="it-IT" sz="2400" b="1" dirty="0">
                <a:solidFill>
                  <a:srgbClr val="003366"/>
                </a:solidFill>
                <a:effectLst>
                  <a:outerShdw blurRad="38100" dist="38100" dir="2700000" algn="tl">
                    <a:srgbClr val="000000">
                      <a:alpha val="43137"/>
                    </a:srgbClr>
                  </a:outerShdw>
                </a:effectLst>
                <a:highlight>
                  <a:srgbClr val="FFFF00"/>
                </a:highlight>
              </a:rPr>
              <a:t>diritto di trasformazione del rapporto di lavoro (a tempo pieno) in lavoro a tempo parziale </a:t>
            </a:r>
            <a:r>
              <a:rPr lang="it-IT" altLang="it-IT" sz="2400" dirty="0">
                <a:solidFill>
                  <a:srgbClr val="003366"/>
                </a:solidFill>
              </a:rPr>
              <a:t>(nonché, in base ad eventuale successiva richiesta, di nuova trasformazione a tempo pieno) è esteso in favore dei soggetti affetti da gravi </a:t>
            </a:r>
            <a:r>
              <a:rPr lang="it-IT" altLang="it-IT" sz="2400" b="1" dirty="0">
                <a:solidFill>
                  <a:srgbClr val="003366"/>
                </a:solidFill>
              </a:rPr>
              <a:t>patologie cronico-degenerative ingravescenti</a:t>
            </a:r>
            <a:r>
              <a:rPr lang="it-IT" altLang="it-IT" sz="2400" dirty="0">
                <a:solidFill>
                  <a:srgbClr val="003366"/>
                </a:solidFill>
              </a:rPr>
              <a:t>, rientranti nella relativa nozione di cui all'</a:t>
            </a:r>
            <a:r>
              <a:rPr lang="it-IT" altLang="it-IT" sz="2400" b="1" dirty="0">
                <a:solidFill>
                  <a:srgbClr val="003366"/>
                </a:solidFill>
              </a:rPr>
              <a:t>articolo 8, comma 3</a:t>
            </a:r>
            <a:r>
              <a:rPr lang="it-IT" altLang="it-IT" sz="2400" dirty="0">
                <a:solidFill>
                  <a:srgbClr val="003366"/>
                </a:solidFill>
              </a:rPr>
              <a:t>. Analogamente, il diritto alla priorità nella trasformazione del rapporto di lavoro a tempo pieno in lavoro a tempo parziale è esteso alle ipotesi in cui il coniuge o un figlio od un genitore del lavoratore sia affetto dalle suddette patologie (</a:t>
            </a:r>
            <a:r>
              <a:rPr lang="it-IT" altLang="it-IT" sz="2400" b="1" dirty="0">
                <a:solidFill>
                  <a:srgbClr val="003366"/>
                </a:solidFill>
              </a:rPr>
              <a:t>articolo 8, comma 4</a:t>
            </a:r>
            <a:r>
              <a:rPr lang="it-IT" altLang="it-IT" sz="2400" dirty="0">
                <a:solidFill>
                  <a:srgbClr val="003366"/>
                </a:solidFill>
              </a:rPr>
              <a:t>).</a:t>
            </a:r>
          </a:p>
          <a:p>
            <a:pPr>
              <a:buFontTx/>
              <a:buNone/>
            </a:pPr>
            <a:endParaRPr lang="it-IT" altLang="it-IT" sz="2400" dirty="0">
              <a:solidFill>
                <a:srgbClr val="003366"/>
              </a:solidFill>
            </a:endParaRPr>
          </a:p>
          <a:p>
            <a:pPr>
              <a:buFontTx/>
              <a:buNone/>
            </a:pPr>
            <a:r>
              <a:rPr lang="it-IT" altLang="it-IT" sz="2400" i="1" dirty="0">
                <a:solidFill>
                  <a:srgbClr val="003366"/>
                </a:solidFill>
              </a:rPr>
              <a:t>La violazione di tali diritti consente al personale ispettivo di adottare il potere di disposizione di cui all’art. 14 del d.lgs. n. 124/2004.</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A0E43DD0-2D8B-4086-A3E4-4DDB6FA916D5}"/>
              </a:ext>
            </a:extLst>
          </p:cNvPr>
          <p:cNvSpPr>
            <a:spLocks noChangeArrowheads="1"/>
          </p:cNvSpPr>
          <p:nvPr/>
        </p:nvSpPr>
        <p:spPr bwMode="auto">
          <a:xfrm>
            <a:off x="1684338" y="698500"/>
            <a:ext cx="8821737"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it-IT" altLang="it-IT" sz="2400" i="1" dirty="0">
                <a:solidFill>
                  <a:srgbClr val="002060"/>
                </a:solidFill>
              </a:rPr>
              <a:t>Computo</a:t>
            </a:r>
            <a:endParaRPr lang="it-IT" altLang="it-IT" sz="2400" dirty="0">
              <a:solidFill>
                <a:srgbClr val="002060"/>
              </a:solidFill>
            </a:endParaRPr>
          </a:p>
          <a:p>
            <a:pPr>
              <a:buFontTx/>
              <a:buNone/>
            </a:pPr>
            <a:r>
              <a:rPr lang="it-IT" altLang="it-IT" sz="2400" dirty="0">
                <a:solidFill>
                  <a:srgbClr val="002060"/>
                </a:solidFill>
              </a:rPr>
              <a:t>In base all’art. 9, c. 1, del </a:t>
            </a:r>
            <a:r>
              <a:rPr lang="it-IT" altLang="it-IT" sz="2400" dirty="0" err="1">
                <a:solidFill>
                  <a:srgbClr val="002060"/>
                </a:solidFill>
              </a:rPr>
              <a:t>D.Lgs.</a:t>
            </a:r>
            <a:r>
              <a:rPr lang="it-IT" altLang="it-IT" sz="2400" dirty="0">
                <a:solidFill>
                  <a:srgbClr val="002060"/>
                </a:solidFill>
              </a:rPr>
              <a:t> n. 81/2015, in tutte le ipotesi in cui, per legge o per contratto collettivo, si rende necessario l’accertamento della consistenza dell’organico, i lavoratori a tempo parziale devono essere </a:t>
            </a:r>
            <a:r>
              <a:rPr lang="it-IT" altLang="it-IT" sz="2400" dirty="0">
                <a:solidFill>
                  <a:srgbClr val="002060"/>
                </a:solidFill>
                <a:highlight>
                  <a:srgbClr val="FFFF00"/>
                </a:highlight>
              </a:rPr>
              <a:t>computati </a:t>
            </a:r>
            <a:r>
              <a:rPr lang="it-IT" altLang="it-IT" sz="2400" b="1" dirty="0">
                <a:solidFill>
                  <a:srgbClr val="002060"/>
                </a:solidFill>
                <a:highlight>
                  <a:srgbClr val="FFFF00"/>
                </a:highlight>
              </a:rPr>
              <a:t>in proporzione all’orario svolto</a:t>
            </a:r>
            <a:r>
              <a:rPr lang="it-IT" altLang="it-IT" sz="2400" b="1" dirty="0">
                <a:solidFill>
                  <a:srgbClr val="002060"/>
                </a:solidFill>
              </a:rPr>
              <a:t>, rapportato al tempo pieno</a:t>
            </a:r>
            <a:r>
              <a:rPr lang="it-IT" altLang="it-IT" sz="2400" dirty="0">
                <a:solidFill>
                  <a:srgbClr val="002060"/>
                </a:solidFill>
              </a:rPr>
              <a:t>, sommando l’orario concordato con ogni singolo lavoratore, raffrontando la somma ottenuta con l’orario complessivo svolto dai lavoratori a tempo pieno e arrotondando all’unità superiore la frazione eccedente la somma così individuata che risulti superiore alla metà dell’orario a tempo pieno («</a:t>
            </a:r>
            <a:r>
              <a:rPr lang="it-IT" altLang="it-IT" sz="2400" i="1" dirty="0">
                <a:solidFill>
                  <a:srgbClr val="002060"/>
                </a:solidFill>
              </a:rPr>
              <a:t>l’arrotondamento opera per le frazioni di orario che eccedono la somma degli orari a tempo parziale corrispondente a unità intere di orario a tempo pieno</a:t>
            </a:r>
            <a:r>
              <a:rPr lang="it-IT" altLang="it-IT" sz="2400" dirty="0">
                <a:solidFill>
                  <a:srgbClr val="002060"/>
                </a:solidFill>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263A4873-65EA-4AED-BA75-5F024C00033E}"/>
              </a:ext>
            </a:extLst>
          </p:cNvPr>
          <p:cNvSpPr>
            <a:spLocks noChangeArrowheads="1"/>
          </p:cNvSpPr>
          <p:nvPr/>
        </p:nvSpPr>
        <p:spPr bwMode="auto">
          <a:xfrm>
            <a:off x="1685131" y="351658"/>
            <a:ext cx="9949821" cy="504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it-IT" altLang="it-IT" sz="2400" i="1" dirty="0">
                <a:solidFill>
                  <a:srgbClr val="002060"/>
                </a:solidFill>
              </a:rPr>
              <a:t>Computo</a:t>
            </a:r>
            <a:endParaRPr lang="it-IT" altLang="it-IT" sz="2400" dirty="0">
              <a:solidFill>
                <a:srgbClr val="002060"/>
              </a:solidFill>
            </a:endParaRPr>
          </a:p>
          <a:p>
            <a:pPr>
              <a:buFontTx/>
              <a:buNone/>
            </a:pPr>
            <a:r>
              <a:rPr lang="it-IT" altLang="it-IT" sz="2400" dirty="0">
                <a:solidFill>
                  <a:srgbClr val="002060"/>
                </a:solidFill>
              </a:rPr>
              <a:t>Seguendo le indicazioni sopra riportate (Circolare MLPS n. 46/2001), nel caso in cui 3 lavoratori siano assunti con contratto in regime di </a:t>
            </a:r>
            <a:r>
              <a:rPr lang="it-IT" altLang="it-IT" sz="2400" i="1" dirty="0">
                <a:solidFill>
                  <a:srgbClr val="002060"/>
                </a:solidFill>
              </a:rPr>
              <a:t>part-time</a:t>
            </a:r>
            <a:r>
              <a:rPr lang="it-IT" altLang="it-IT" sz="2400" dirty="0">
                <a:solidFill>
                  <a:srgbClr val="002060"/>
                </a:solidFill>
              </a:rPr>
              <a:t> con orario settimanale, rispettivamente, di 18, 20 e 24 ore, si procederà nel seguente modo: 18 + 20 + 24 = 62 ore: 40 ore (orario normale) = 1 unità con il resto di 22 ore e poiché 22 ore superano la metà dell’orario normale (40 ore), si computerà - come arrotondamento - una ulteriore unità; nella fattispecie, quindi, i 3 lavoratori </a:t>
            </a:r>
            <a:r>
              <a:rPr lang="it-IT" altLang="it-IT" sz="2400" i="1" dirty="0">
                <a:solidFill>
                  <a:srgbClr val="002060"/>
                </a:solidFill>
              </a:rPr>
              <a:t>part-time</a:t>
            </a:r>
            <a:r>
              <a:rPr lang="it-IT" altLang="it-IT" sz="2400" dirty="0">
                <a:solidFill>
                  <a:srgbClr val="002060"/>
                </a:solidFill>
              </a:rPr>
              <a:t> determinano 2 unità lavorative. </a:t>
            </a:r>
          </a:p>
          <a:p>
            <a:pPr>
              <a:buFontTx/>
              <a:buNone/>
            </a:pPr>
            <a:r>
              <a:rPr lang="it-IT" altLang="it-IT" sz="2400" dirty="0">
                <a:solidFill>
                  <a:srgbClr val="002060"/>
                </a:solidFill>
              </a:rPr>
              <a:t>Ai soli fini dell’applicabilità della disciplina di cui al </a:t>
            </a:r>
            <a:r>
              <a:rPr lang="it-IT" altLang="it-IT" sz="2400" b="1" dirty="0">
                <a:solidFill>
                  <a:srgbClr val="002060"/>
                </a:solidFill>
              </a:rPr>
              <a:t>titolo III della </a:t>
            </a:r>
            <a:r>
              <a:rPr lang="it-IT" altLang="it-IT" sz="2400" b="1" dirty="0">
                <a:solidFill>
                  <a:srgbClr val="002060"/>
                </a:solidFill>
                <a:highlight>
                  <a:srgbClr val="FFFF00"/>
                </a:highlight>
              </a:rPr>
              <a:t>legge 20 maggio 1970, n. 300</a:t>
            </a:r>
            <a:r>
              <a:rPr lang="it-IT" altLang="it-IT" sz="2400" dirty="0">
                <a:solidFill>
                  <a:srgbClr val="002060"/>
                </a:solidFill>
              </a:rPr>
              <a:t>, e successive modificazioni, i lavoratori a tempo parziale si computano come </a:t>
            </a:r>
            <a:r>
              <a:rPr lang="it-IT" altLang="it-IT" sz="2400" b="1" dirty="0">
                <a:solidFill>
                  <a:srgbClr val="002060"/>
                </a:solidFill>
                <a:highlight>
                  <a:srgbClr val="FFFF00"/>
                </a:highlight>
              </a:rPr>
              <a:t>unità intere</a:t>
            </a:r>
            <a:r>
              <a:rPr lang="it-IT" altLang="it-IT" sz="2400" dirty="0">
                <a:solidFill>
                  <a:srgbClr val="002060"/>
                </a:solidFill>
              </a:rPr>
              <a:t>, quale che sia la durata della loro prestazione lavorativa.</a:t>
            </a:r>
            <a:endParaRPr lang="it-IT" altLang="it-IT" sz="2400" i="1" dirty="0">
              <a:solidFill>
                <a:srgbClr val="00206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77889412-6998-4A82-BB28-AF3F8AA19903}"/>
              </a:ext>
            </a:extLst>
          </p:cNvPr>
          <p:cNvSpPr>
            <a:spLocks noChangeArrowheads="1"/>
          </p:cNvSpPr>
          <p:nvPr/>
        </p:nvSpPr>
        <p:spPr bwMode="auto">
          <a:xfrm>
            <a:off x="1684338" y="698500"/>
            <a:ext cx="882173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it-IT" altLang="it-IT" sz="2400" i="1" dirty="0">
                <a:solidFill>
                  <a:srgbClr val="003366"/>
                </a:solidFill>
              </a:rPr>
              <a:t>Diritti di precedenza</a:t>
            </a:r>
            <a:endParaRPr lang="it-IT" altLang="it-IT" sz="2400" dirty="0">
              <a:solidFill>
                <a:srgbClr val="003366"/>
              </a:solidFill>
            </a:endParaRPr>
          </a:p>
          <a:p>
            <a:pPr>
              <a:spcBef>
                <a:spcPct val="0"/>
              </a:spcBef>
              <a:buFontTx/>
              <a:buNone/>
            </a:pPr>
            <a:endParaRPr lang="it-IT" altLang="it-IT" sz="2400" dirty="0">
              <a:solidFill>
                <a:srgbClr val="003366"/>
              </a:solidFill>
            </a:endParaRPr>
          </a:p>
          <a:p>
            <a:pPr>
              <a:spcBef>
                <a:spcPct val="0"/>
              </a:spcBef>
              <a:buFontTx/>
              <a:buNone/>
            </a:pPr>
            <a:r>
              <a:rPr lang="it-IT" altLang="it-IT" sz="2400" dirty="0">
                <a:solidFill>
                  <a:srgbClr val="003366"/>
                </a:solidFill>
              </a:rPr>
              <a:t>Riguardo al </a:t>
            </a:r>
            <a:r>
              <a:rPr lang="it-IT" altLang="it-IT" sz="2400" b="1" dirty="0">
                <a:solidFill>
                  <a:srgbClr val="003366"/>
                </a:solidFill>
                <a:effectLst>
                  <a:outerShdw blurRad="38100" dist="38100" dir="2700000" algn="tl">
                    <a:srgbClr val="000000">
                      <a:alpha val="43137"/>
                    </a:srgbClr>
                  </a:outerShdw>
                </a:effectLst>
                <a:highlight>
                  <a:srgbClr val="FFFF00"/>
                </a:highlight>
              </a:rPr>
              <a:t>diritto di precedenza nelle assunzioni a tempo pieno</a:t>
            </a:r>
            <a:r>
              <a:rPr lang="it-IT" altLang="it-IT" sz="2400" dirty="0">
                <a:solidFill>
                  <a:srgbClr val="003366"/>
                </a:solidFill>
              </a:rPr>
              <a:t>, il decreto (</a:t>
            </a:r>
            <a:r>
              <a:rPr lang="it-IT" altLang="it-IT" sz="2400" b="1" dirty="0">
                <a:solidFill>
                  <a:srgbClr val="003366"/>
                </a:solidFill>
              </a:rPr>
              <a:t>art. 8, comma 6</a:t>
            </a:r>
            <a:r>
              <a:rPr lang="it-IT" altLang="it-IT" sz="2400" dirty="0">
                <a:solidFill>
                  <a:srgbClr val="003366"/>
                </a:solidFill>
              </a:rPr>
              <a:t>) conferma tale diritto (per stesse mansioni o </a:t>
            </a:r>
            <a:r>
              <a:rPr lang="it-IT" altLang="it-IT" sz="2400" u="sng" dirty="0">
                <a:solidFill>
                  <a:srgbClr val="003366"/>
                </a:solidFill>
              </a:rPr>
              <a:t>mansioni di pari livello</a:t>
            </a:r>
            <a:r>
              <a:rPr lang="it-IT" altLang="it-IT" sz="2400" dirty="0">
                <a:solidFill>
                  <a:srgbClr val="003366"/>
                </a:solidFill>
              </a:rPr>
              <a:t>) in favore del lavoratore che trasforma il rapporto di lavoro a tempo pieno in rapporto di lavoro a tempo parziale.</a:t>
            </a:r>
          </a:p>
          <a:p>
            <a:pPr>
              <a:spcBef>
                <a:spcPct val="0"/>
              </a:spcBef>
              <a:buFontTx/>
              <a:buNone/>
            </a:pPr>
            <a:endParaRPr lang="it-IT" altLang="it-IT" sz="2400" dirty="0">
              <a:solidFill>
                <a:srgbClr val="003366"/>
              </a:solidFill>
            </a:endParaRPr>
          </a:p>
          <a:p>
            <a:pPr>
              <a:spcBef>
                <a:spcPct val="0"/>
              </a:spcBef>
              <a:buFontTx/>
              <a:buNone/>
            </a:pPr>
            <a:r>
              <a:rPr lang="it-IT" altLang="it-IT" sz="2400" i="1" dirty="0">
                <a:solidFill>
                  <a:srgbClr val="003366"/>
                </a:solidFill>
              </a:rPr>
              <a:t>L’esercizio del diritto sembra poter anche qui dare adito al personale ispettivo di adottare il potere di disposizione di cui all’art. 14 del d.lgs. n. 124/2004.</a:t>
            </a:r>
          </a:p>
          <a:p>
            <a:pPr>
              <a:spcBef>
                <a:spcPct val="0"/>
              </a:spcBef>
              <a:buFontTx/>
              <a:buNone/>
            </a:pPr>
            <a:endParaRPr lang="it-IT" altLang="it-IT"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7CC2F99B-BCA5-48F5-8D21-30C05C242EDE}"/>
              </a:ext>
            </a:extLst>
          </p:cNvPr>
          <p:cNvSpPr>
            <a:spLocks noChangeArrowheads="1"/>
          </p:cNvSpPr>
          <p:nvPr/>
        </p:nvSpPr>
        <p:spPr bwMode="auto">
          <a:xfrm>
            <a:off x="1684339" y="833438"/>
            <a:ext cx="88233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it-IT" altLang="it-IT" sz="2400" i="1" dirty="0">
                <a:solidFill>
                  <a:srgbClr val="003366"/>
                </a:solidFill>
              </a:rPr>
              <a:t>Determinazioni giudiziali</a:t>
            </a:r>
            <a:endParaRPr lang="it-IT" altLang="it-IT" sz="2400" dirty="0">
              <a:solidFill>
                <a:srgbClr val="003366"/>
              </a:solidFill>
            </a:endParaRPr>
          </a:p>
          <a:p>
            <a:pPr>
              <a:spcBef>
                <a:spcPct val="0"/>
              </a:spcBef>
              <a:buFontTx/>
              <a:buNone/>
            </a:pPr>
            <a:r>
              <a:rPr lang="it-IT" altLang="it-IT" sz="2400" dirty="0">
                <a:solidFill>
                  <a:srgbClr val="003366"/>
                </a:solidFill>
              </a:rPr>
              <a:t> </a:t>
            </a:r>
          </a:p>
          <a:p>
            <a:pPr>
              <a:spcBef>
                <a:spcPct val="0"/>
              </a:spcBef>
              <a:buFontTx/>
              <a:buNone/>
            </a:pPr>
            <a:r>
              <a:rPr lang="it-IT" altLang="it-IT" sz="2400" dirty="0">
                <a:solidFill>
                  <a:srgbClr val="003366"/>
                </a:solidFill>
              </a:rPr>
              <a:t>Con riferimento all’ipotesi in cui il giudice è chiamato a </a:t>
            </a:r>
            <a:r>
              <a:rPr lang="it-IT" altLang="it-IT" sz="2400" b="1" dirty="0">
                <a:solidFill>
                  <a:srgbClr val="003366"/>
                </a:solidFill>
                <a:effectLst>
                  <a:outerShdw blurRad="38100" dist="38100" dir="2700000" algn="tl">
                    <a:srgbClr val="000000">
                      <a:alpha val="43137"/>
                    </a:srgbClr>
                  </a:outerShdw>
                </a:effectLst>
                <a:highlight>
                  <a:srgbClr val="FFFF00"/>
                </a:highlight>
              </a:rPr>
              <a:t>determinare le modalità temporali di svolgimento della prestazione lavorativa a tempo parziale</a:t>
            </a:r>
            <a:r>
              <a:rPr lang="it-IT" altLang="it-IT" sz="2400" dirty="0">
                <a:solidFill>
                  <a:srgbClr val="003366"/>
                </a:solidFill>
              </a:rPr>
              <a:t>, venendo eliminato il riferimento previgente ai criteri previsti dal contratto collettivo applicato, si prevede che il giudice debba tenere conto “</a:t>
            </a:r>
            <a:r>
              <a:rPr lang="it-IT" altLang="ja-JP" sz="2400" i="1" dirty="0">
                <a:solidFill>
                  <a:srgbClr val="003366"/>
                </a:solidFill>
              </a:rPr>
              <a:t>delle responsabilità familiari del  lavoratore interessato,  della  sua necessità di integrazione del reddito mediante lo svolgimento di altra attività lavorativa, nonché delle esigenze del datore di lavoro</a:t>
            </a:r>
            <a:r>
              <a:rPr lang="it-IT" altLang="it-IT" sz="2400" dirty="0">
                <a:solidFill>
                  <a:srgbClr val="003366"/>
                </a:solidFill>
              </a:rPr>
              <a:t>”</a:t>
            </a:r>
            <a:r>
              <a:rPr lang="it-IT" altLang="ja-JP" sz="2400" dirty="0">
                <a:solidFill>
                  <a:srgbClr val="003366"/>
                </a:solidFill>
              </a:rPr>
              <a:t> (articolo 10, comma 2, d.lgs. n. 81/2015).</a:t>
            </a:r>
            <a:endParaRPr lang="it-IT" altLang="it-IT" sz="2400" dirty="0">
              <a:solidFill>
                <a:srgbClr val="0033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38A9404F-6D02-4A3F-B14F-538222E53ECE}"/>
              </a:ext>
            </a:extLst>
          </p:cNvPr>
          <p:cNvSpPr>
            <a:spLocks noGrp="1" noChangeArrowheads="1"/>
          </p:cNvSpPr>
          <p:nvPr>
            <p:ph type="title"/>
          </p:nvPr>
        </p:nvSpPr>
        <p:spPr>
          <a:xfrm>
            <a:off x="1667668" y="299544"/>
            <a:ext cx="8856663" cy="5486400"/>
          </a:xfrm>
        </p:spPr>
        <p:txBody>
          <a:bodyPr anchor="t"/>
          <a:lstStyle/>
          <a:p>
            <a:pPr algn="l">
              <a:defRPr/>
            </a:pPr>
            <a:r>
              <a:rPr lang="it-IT" sz="2400" dirty="0">
                <a:solidFill>
                  <a:srgbClr val="003366"/>
                </a:solidFill>
                <a:latin typeface="+mn-lt"/>
              </a:rPr>
              <a:t>Peraltro, non può neppure trascurarsi che le diverse fattispecie contrattuali non si pongono in termini dialettici, né antitetici né concorrenziali, fra loro, essendo ciascuna propriamente rispondente a specifiche esigenze aziendali, soprattutto con</a:t>
            </a:r>
            <a:br>
              <a:rPr lang="it-IT" sz="2400" dirty="0">
                <a:solidFill>
                  <a:srgbClr val="003366"/>
                </a:solidFill>
                <a:latin typeface="+mn-lt"/>
              </a:rPr>
            </a:br>
            <a:r>
              <a:rPr lang="it-IT" sz="2400" dirty="0">
                <a:solidFill>
                  <a:srgbClr val="003366"/>
                </a:solidFill>
                <a:latin typeface="+mn-lt"/>
              </a:rPr>
              <a:t>riguardo ai connotati giuridici e normativi di esse. </a:t>
            </a:r>
            <a:br>
              <a:rPr lang="it-IT" sz="2400" dirty="0">
                <a:solidFill>
                  <a:srgbClr val="003366"/>
                </a:solidFill>
                <a:latin typeface="+mn-lt"/>
              </a:rPr>
            </a:br>
            <a:br>
              <a:rPr lang="it-IT" sz="2400" dirty="0">
                <a:solidFill>
                  <a:srgbClr val="003366"/>
                </a:solidFill>
                <a:latin typeface="+mn-lt"/>
              </a:rPr>
            </a:br>
            <a:r>
              <a:rPr lang="it-IT" sz="2400" dirty="0">
                <a:solidFill>
                  <a:srgbClr val="003366"/>
                </a:solidFill>
                <a:latin typeface="+mn-lt"/>
              </a:rPr>
              <a:t>Nel valutare le </a:t>
            </a:r>
            <a:r>
              <a:rPr lang="it-IT" sz="2400" b="1" dirty="0">
                <a:solidFill>
                  <a:srgbClr val="003366"/>
                </a:solidFill>
                <a:latin typeface="+mn-lt"/>
              </a:rPr>
              <a:t>possibili alternative</a:t>
            </a:r>
            <a:r>
              <a:rPr lang="it-IT" sz="2400" dirty="0">
                <a:solidFill>
                  <a:srgbClr val="003366"/>
                </a:solidFill>
                <a:latin typeface="+mn-lt"/>
              </a:rPr>
              <a:t>, nella selezione fra le tipologie contrattuali si devono rilevare gli elementi di criticità più </a:t>
            </a:r>
            <a:r>
              <a:rPr lang="it-IT" sz="2400" b="1" dirty="0">
                <a:solidFill>
                  <a:srgbClr val="003366"/>
                </a:solidFill>
                <a:latin typeface="+mn-lt"/>
              </a:rPr>
              <a:t>significativi</a:t>
            </a:r>
            <a:r>
              <a:rPr lang="it-IT" sz="2400" dirty="0">
                <a:solidFill>
                  <a:srgbClr val="003366"/>
                </a:solidFill>
                <a:latin typeface="+mn-lt"/>
              </a:rPr>
              <a:t>, tenendo conto delle caratteristiche essenziali dei </a:t>
            </a:r>
            <a:r>
              <a:rPr lang="it-IT" sz="2400" b="1" dirty="0">
                <a:solidFill>
                  <a:srgbClr val="003366"/>
                </a:solidFill>
                <a:latin typeface="+mn-lt"/>
              </a:rPr>
              <a:t>singoli contratti</a:t>
            </a:r>
            <a:r>
              <a:rPr lang="it-IT" sz="2400" dirty="0">
                <a:solidFill>
                  <a:srgbClr val="003366"/>
                </a:solidFill>
                <a:latin typeface="+mn-lt"/>
              </a:rPr>
              <a:t>, valutati nella loro effettiva idoneità a consentire il conseguimento delle finalità volute dal datore di lavoro, in un consolidato bilanciamento di interessi, che contrappone i bisogni di convenienza e di adattamento nella prospettiva datoriale e le esigenze di buona occupazione e di stabilità nell’ottica della persona che lavora. </a:t>
            </a:r>
          </a:p>
        </p:txBody>
      </p:sp>
      <p:sp>
        <p:nvSpPr>
          <p:cNvPr id="12291" name="Text Box 3">
            <a:extLst>
              <a:ext uri="{FF2B5EF4-FFF2-40B4-BE49-F238E27FC236}">
                <a16:creationId xmlns:a16="http://schemas.microsoft.com/office/drawing/2014/main" id="{EA22D5F1-44B9-41B6-93FE-15C6D027AA2F}"/>
              </a:ext>
            </a:extLst>
          </p:cNvPr>
          <p:cNvSpPr txBox="1">
            <a:spLocks noChangeArrowheads="1"/>
          </p:cNvSpPr>
          <p:nvPr/>
        </p:nvSpPr>
        <p:spPr bwMode="auto">
          <a:xfrm>
            <a:off x="3336926" y="18764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17" fontAlgn="base">
              <a:spcBef>
                <a:spcPct val="0"/>
              </a:spcBef>
              <a:spcAft>
                <a:spcPct val="0"/>
              </a:spcAft>
              <a:buNone/>
            </a:pPr>
            <a:endParaRPr lang="it-IT" altLang="it-IT" sz="2400">
              <a:solidFill>
                <a:srgbClr val="000066"/>
              </a:solidFill>
              <a:latin typeface="Goudy Old Style" panose="02020502050305020303" pitchFamily="18" charset="0"/>
            </a:endParaRPr>
          </a:p>
        </p:txBody>
      </p:sp>
      <p:sp>
        <p:nvSpPr>
          <p:cNvPr id="12292" name="Segnaposto numero diapositiva 3">
            <a:extLst>
              <a:ext uri="{FF2B5EF4-FFF2-40B4-BE49-F238E27FC236}">
                <a16:creationId xmlns:a16="http://schemas.microsoft.com/office/drawing/2014/main" id="{9B420A8C-7A62-4FEF-AA1A-1BFEF95522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64" indent="-28575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21" indent="-228604">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31" indent="-228604">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39" indent="-228604">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48"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57"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65"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74" indent="-228604"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17" fontAlgn="base">
              <a:spcBef>
                <a:spcPct val="0"/>
              </a:spcBef>
              <a:spcAft>
                <a:spcPct val="0"/>
              </a:spcAft>
              <a:buNone/>
            </a:pPr>
            <a:fld id="{6B186C69-7E68-4747-A004-DE7EA821CD1C}" type="slidenum">
              <a:rPr lang="it-IT" altLang="it-IT" sz="1400">
                <a:solidFill>
                  <a:srgbClr val="000000"/>
                </a:solidFill>
                <a:latin typeface="Times New Roman" panose="02020603050405020304" pitchFamily="18" charset="0"/>
              </a:rPr>
              <a:pPr defTabSz="914417" fontAlgn="base">
                <a:spcBef>
                  <a:spcPct val="0"/>
                </a:spcBef>
                <a:spcAft>
                  <a:spcPct val="0"/>
                </a:spcAft>
                <a:buNone/>
              </a:pPr>
              <a:t>7</a:t>
            </a:fld>
            <a:endParaRPr lang="it-IT" altLang="it-IT" sz="1400">
              <a:solidFill>
                <a:srgbClr val="000000"/>
              </a:solidFill>
              <a:latin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8CFCE4B0-32B8-3048-C877-E4112E3C0058}"/>
              </a:ext>
            </a:extLst>
          </p:cNvPr>
          <p:cNvSpPr>
            <a:spLocks noChangeArrowheads="1"/>
          </p:cNvSpPr>
          <p:nvPr/>
        </p:nvSpPr>
        <p:spPr bwMode="auto">
          <a:xfrm>
            <a:off x="404648" y="220719"/>
            <a:ext cx="11382703" cy="5632311"/>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it-IT" altLang="it-IT" sz="2400" i="1" dirty="0">
                <a:solidFill>
                  <a:srgbClr val="002060"/>
                </a:solidFill>
                <a:effectLst>
                  <a:outerShdw blurRad="38100" dist="38100" dir="2700000" algn="tl">
                    <a:srgbClr val="000000">
                      <a:alpha val="43137"/>
                    </a:srgbClr>
                  </a:outerShdw>
                </a:effectLst>
              </a:rPr>
              <a:t>Settore edile</a:t>
            </a:r>
          </a:p>
          <a:p>
            <a:pPr>
              <a:spcBef>
                <a:spcPct val="0"/>
              </a:spcBef>
              <a:buFontTx/>
              <a:buNone/>
              <a:defRPr/>
            </a:pPr>
            <a:r>
              <a:rPr lang="it-IT" sz="2400" dirty="0">
                <a:solidFill>
                  <a:srgbClr val="002060"/>
                </a:solidFill>
              </a:rPr>
              <a:t>Il CCNL sancisce che il lavoro a tempo parziale per occupare gli operai di produzione </a:t>
            </a:r>
            <a:r>
              <a:rPr lang="it-IT" sz="2400" dirty="0">
                <a:solidFill>
                  <a:srgbClr val="002060"/>
                </a:solidFill>
                <a:effectLst>
                  <a:outerShdw blurRad="38100" dist="38100" dir="2700000" algn="tl">
                    <a:srgbClr val="000000">
                      <a:alpha val="43137"/>
                    </a:srgbClr>
                  </a:outerShdw>
                </a:effectLst>
              </a:rPr>
              <a:t>deve intendersi eccezionale</a:t>
            </a:r>
            <a:r>
              <a:rPr lang="it-IT" sz="2400" dirty="0">
                <a:solidFill>
                  <a:srgbClr val="002060"/>
                </a:solidFill>
              </a:rPr>
              <a:t>, per cui un’impresa edile </a:t>
            </a:r>
            <a:r>
              <a:rPr lang="it-IT" sz="2400" dirty="0">
                <a:solidFill>
                  <a:srgbClr val="002060"/>
                </a:solidFill>
                <a:highlight>
                  <a:srgbClr val="FFFF00"/>
                </a:highlight>
              </a:rPr>
              <a:t>non può assumere operai in </a:t>
            </a:r>
            <a:r>
              <a:rPr lang="it-IT" sz="2400" i="1" dirty="0">
                <a:solidFill>
                  <a:srgbClr val="002060"/>
                </a:solidFill>
                <a:highlight>
                  <a:srgbClr val="FFFF00"/>
                </a:highlight>
              </a:rPr>
              <a:t>part-time</a:t>
            </a:r>
            <a:r>
              <a:rPr lang="it-IT" sz="2400" dirty="0">
                <a:solidFill>
                  <a:srgbClr val="002060"/>
                </a:solidFill>
                <a:highlight>
                  <a:srgbClr val="FFFF00"/>
                </a:highlight>
              </a:rPr>
              <a:t> per una </a:t>
            </a:r>
            <a:r>
              <a:rPr lang="it-IT" sz="2400" dirty="0">
                <a:solidFill>
                  <a:srgbClr val="002060"/>
                </a:solidFill>
                <a:effectLst>
                  <a:outerShdw blurRad="38100" dist="38100" dir="2700000" algn="tl">
                    <a:srgbClr val="000000">
                      <a:alpha val="43137"/>
                    </a:srgbClr>
                  </a:outerShdw>
                </a:effectLst>
                <a:highlight>
                  <a:srgbClr val="FFFF00"/>
                </a:highlight>
              </a:rPr>
              <a:t>percentuale superiore al 3% del totale dei lavoratori occupati </a:t>
            </a:r>
            <a:r>
              <a:rPr lang="it-IT" sz="2400" dirty="0">
                <a:solidFill>
                  <a:srgbClr val="002060"/>
                </a:solidFill>
              </a:rPr>
              <a:t>a tempo indeterminato (ferma la possibilità di impiegare un operaio a tempo parziale, </a:t>
            </a:r>
            <a:r>
              <a:rPr lang="it-IT" sz="2400" dirty="0">
                <a:solidFill>
                  <a:srgbClr val="002060"/>
                </a:solidFill>
                <a:highlight>
                  <a:srgbClr val="FFFF00"/>
                </a:highlight>
              </a:rPr>
              <a:t>se non si supera il limite massimo del 30% degli operai a tempo pieno</a:t>
            </a:r>
            <a:r>
              <a:rPr lang="it-IT" sz="2400" dirty="0">
                <a:solidFill>
                  <a:srgbClr val="002060"/>
                </a:solidFill>
              </a:rPr>
              <a:t>). Il CCNL prevede esenzioni dal limite quantitativo (impiegati, pensionati, autisti, lavori di restauro e archeologici, operai di 4^ livello, gravi e comprovati problemi di salute o necessità di assistenza familiare del lavoratore). Se, da un lato, va tenuto in considerazione l’orientamento giurisprudenziale in base al quale sono stati annullati verbali INPS e INAIL che pretendevano l’adeguamento della contribuzione per i c.d. “contratti </a:t>
            </a:r>
            <a:r>
              <a:rPr lang="it-IT" sz="2400" i="1" dirty="0">
                <a:solidFill>
                  <a:srgbClr val="002060"/>
                </a:solidFill>
              </a:rPr>
              <a:t>part-time</a:t>
            </a:r>
            <a:r>
              <a:rPr lang="it-IT" sz="2400" dirty="0">
                <a:solidFill>
                  <a:srgbClr val="002060"/>
                </a:solidFill>
              </a:rPr>
              <a:t> fuori quota”, cioè eccedenti il limite numerico anzidetto (</a:t>
            </a:r>
            <a:r>
              <a:rPr lang="it-IT" sz="2400" dirty="0" err="1">
                <a:solidFill>
                  <a:srgbClr val="002060"/>
                </a:solidFill>
              </a:rPr>
              <a:t>Trib</a:t>
            </a:r>
            <a:r>
              <a:rPr lang="it-IT" sz="2400" dirty="0">
                <a:solidFill>
                  <a:srgbClr val="002060"/>
                </a:solidFill>
              </a:rPr>
              <a:t>. Reggio Calabria, </a:t>
            </a:r>
            <a:r>
              <a:rPr lang="it-IT" sz="2400" dirty="0" err="1">
                <a:solidFill>
                  <a:srgbClr val="002060"/>
                </a:solidFill>
              </a:rPr>
              <a:t>sent</a:t>
            </a:r>
            <a:r>
              <a:rPr lang="it-IT" sz="2400" dirty="0">
                <a:solidFill>
                  <a:srgbClr val="002060"/>
                </a:solidFill>
              </a:rPr>
              <a:t>. 24 marzo 2015; </a:t>
            </a:r>
            <a:r>
              <a:rPr lang="it-IT" sz="2400" dirty="0" err="1">
                <a:solidFill>
                  <a:srgbClr val="002060"/>
                </a:solidFill>
              </a:rPr>
              <a:t>Trib</a:t>
            </a:r>
            <a:r>
              <a:rPr lang="it-IT" sz="2400" dirty="0">
                <a:solidFill>
                  <a:srgbClr val="002060"/>
                </a:solidFill>
              </a:rPr>
              <a:t>. Napoli, </a:t>
            </a:r>
            <a:r>
              <a:rPr lang="it-IT" sz="2400" dirty="0" err="1">
                <a:solidFill>
                  <a:srgbClr val="002060"/>
                </a:solidFill>
              </a:rPr>
              <a:t>sent</a:t>
            </a:r>
            <a:r>
              <a:rPr lang="it-IT" sz="2400" dirty="0">
                <a:solidFill>
                  <a:srgbClr val="002060"/>
                </a:solidFill>
              </a:rPr>
              <a:t>. 19 dicembre 2012; </a:t>
            </a:r>
            <a:r>
              <a:rPr lang="it-IT" sz="2400" dirty="0" err="1">
                <a:solidFill>
                  <a:srgbClr val="002060"/>
                </a:solidFill>
              </a:rPr>
              <a:t>Trib</a:t>
            </a:r>
            <a:r>
              <a:rPr lang="it-IT" sz="2400" dirty="0">
                <a:solidFill>
                  <a:srgbClr val="002060"/>
                </a:solidFill>
              </a:rPr>
              <a:t>. Lodi, </a:t>
            </a:r>
            <a:r>
              <a:rPr lang="it-IT" sz="2400" dirty="0" err="1">
                <a:solidFill>
                  <a:srgbClr val="002060"/>
                </a:solidFill>
              </a:rPr>
              <a:t>sent</a:t>
            </a:r>
            <a:r>
              <a:rPr lang="it-IT" sz="2400" dirty="0">
                <a:solidFill>
                  <a:srgbClr val="002060"/>
                </a:solidFill>
              </a:rPr>
              <a:t>. 17 giugno 2011), dall’altro ora occorre fare riferimento a </a:t>
            </a:r>
            <a:r>
              <a:rPr lang="it-IT" sz="2400" b="1" dirty="0">
                <a:solidFill>
                  <a:srgbClr val="002060"/>
                </a:solidFill>
                <a:effectLst>
                  <a:outerShdw blurRad="38100" dist="38100" dir="2700000" algn="tl">
                    <a:srgbClr val="000000">
                      <a:alpha val="43137"/>
                    </a:srgbClr>
                  </a:outerShdw>
                </a:effectLst>
                <a:highlight>
                  <a:srgbClr val="FFFF00"/>
                </a:highlight>
              </a:rPr>
              <a:t>Cass. </a:t>
            </a:r>
            <a:r>
              <a:rPr lang="it-IT" sz="2400" b="1" dirty="0" err="1">
                <a:solidFill>
                  <a:srgbClr val="002060"/>
                </a:solidFill>
                <a:effectLst>
                  <a:outerShdw blurRad="38100" dist="38100" dir="2700000" algn="tl">
                    <a:srgbClr val="000000">
                      <a:alpha val="43137"/>
                    </a:srgbClr>
                  </a:outerShdw>
                </a:effectLst>
                <a:highlight>
                  <a:srgbClr val="FFFF00"/>
                </a:highlight>
              </a:rPr>
              <a:t>Civ</a:t>
            </a:r>
            <a:r>
              <a:rPr lang="it-IT" sz="2400" b="1" dirty="0">
                <a:solidFill>
                  <a:srgbClr val="002060"/>
                </a:solidFill>
                <a:effectLst>
                  <a:outerShdw blurRad="38100" dist="38100" dir="2700000" algn="tl">
                    <a:srgbClr val="000000">
                      <a:alpha val="43137"/>
                    </a:srgbClr>
                  </a:outerShdw>
                </a:effectLst>
                <a:highlight>
                  <a:srgbClr val="FFFF00"/>
                </a:highlight>
              </a:rPr>
              <a:t>., </a:t>
            </a:r>
            <a:r>
              <a:rPr lang="it-IT" sz="2400" b="1" dirty="0" err="1">
                <a:solidFill>
                  <a:srgbClr val="002060"/>
                </a:solidFill>
                <a:effectLst>
                  <a:outerShdw blurRad="38100" dist="38100" dir="2700000" algn="tl">
                    <a:srgbClr val="000000">
                      <a:alpha val="43137"/>
                    </a:srgbClr>
                  </a:outerShdw>
                </a:effectLst>
                <a:highlight>
                  <a:srgbClr val="FFFF00"/>
                </a:highlight>
              </a:rPr>
              <a:t>Sez</a:t>
            </a:r>
            <a:r>
              <a:rPr lang="it-IT" sz="2400" b="1" dirty="0">
                <a:solidFill>
                  <a:srgbClr val="002060"/>
                </a:solidFill>
                <a:effectLst>
                  <a:outerShdw blurRad="38100" dist="38100" dir="2700000" algn="tl">
                    <a:srgbClr val="000000">
                      <a:alpha val="43137"/>
                    </a:srgbClr>
                  </a:outerShdw>
                </a:effectLst>
                <a:highlight>
                  <a:srgbClr val="FFFF00"/>
                </a:highlight>
              </a:rPr>
              <a:t>, Lav., 12 maggio 2020, n. 8794 </a:t>
            </a:r>
            <a:endParaRPr lang="it-IT" altLang="it-IT" sz="2400" b="1" dirty="0">
              <a:solidFill>
                <a:srgbClr val="002060"/>
              </a:solidFill>
              <a:effectLst>
                <a:outerShdw blurRad="38100" dist="38100" dir="2700000" algn="tl">
                  <a:srgbClr val="000000">
                    <a:alpha val="43137"/>
                  </a:srgbClr>
                </a:outerShdw>
              </a:effectLst>
              <a:highlight>
                <a:srgbClr val="FFFF00"/>
              </a:highligh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3148E-F9D4-FF0A-D82A-CAE57A2C2303}"/>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4D4052EB-E1FE-618F-2A89-054EEC59198D}"/>
              </a:ext>
            </a:extLst>
          </p:cNvPr>
          <p:cNvSpPr/>
          <p:nvPr/>
        </p:nvSpPr>
        <p:spPr>
          <a:xfrm>
            <a:off x="444062" y="374815"/>
            <a:ext cx="11303875" cy="5509200"/>
          </a:xfrm>
          <a:prstGeom prst="rect">
            <a:avLst/>
          </a:prstGeom>
        </p:spPr>
        <p:txBody>
          <a:bodyPr wrap="square">
            <a:spAutoFit/>
          </a:bodyPr>
          <a:lstStyle/>
          <a:p>
            <a:pPr algn="just">
              <a:tabLst>
                <a:tab pos="180340" algn="l"/>
              </a:tabLst>
              <a:defRPr/>
            </a:pPr>
            <a:r>
              <a:rPr lang="it-IT" sz="2200" b="1" dirty="0">
                <a:effectLst>
                  <a:outerShdw blurRad="38100" dist="38100" dir="2700000" algn="tl">
                    <a:srgbClr val="000000">
                      <a:alpha val="43137"/>
                    </a:srgbClr>
                  </a:outerShdw>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Legge 13 dicembre 2024, n. 203 (Collegato Lavoro 2025)</a:t>
            </a:r>
          </a:p>
          <a:p>
            <a:pPr algn="just">
              <a:tabLst>
                <a:tab pos="180340" algn="l"/>
              </a:tabLst>
              <a:defRPr/>
            </a:pPr>
            <a:r>
              <a:rPr lang="it-IT" sz="2200" dirty="0">
                <a:latin typeface="Segoe UI" panose="020B0502040204020203" pitchFamily="34" charset="0"/>
                <a:ea typeface="Times New Roman" panose="02020603050405020304" pitchFamily="18" charset="0"/>
                <a:cs typeface="Times New Roman" panose="02020603050405020304" pitchFamily="18" charset="0"/>
              </a:rPr>
              <a:t>Art. 17 - </a:t>
            </a:r>
            <a:r>
              <a:rPr lang="it-IT" sz="2200" b="1" dirty="0">
                <a:solidFill>
                  <a:srgbClr val="FF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Contratto misto </a:t>
            </a:r>
            <a:r>
              <a:rPr lang="it-IT" dirty="0">
                <a:latin typeface="Segoe UI" panose="020B0502040204020203" pitchFamily="34" charset="0"/>
                <a:ea typeface="Times New Roman" panose="02020603050405020304" pitchFamily="18" charset="0"/>
                <a:cs typeface="Times New Roman" panose="02020603050405020304" pitchFamily="18" charset="0"/>
              </a:rPr>
              <a:t>(deroga all’applicazione del regime forfetario)</a:t>
            </a:r>
          </a:p>
          <a:p>
            <a:pPr algn="just">
              <a:tabLst>
                <a:tab pos="180340" algn="l"/>
              </a:tabLst>
              <a:defRPr/>
            </a:pPr>
            <a:endParaRPr lang="it-IT" sz="2200" dirty="0">
              <a:latin typeface="Segoe UI" panose="020B0502040204020203" pitchFamily="34" charset="0"/>
              <a:ea typeface="Times New Roman" panose="02020603050405020304" pitchFamily="18" charset="0"/>
              <a:cs typeface="Times New Roman" panose="02020603050405020304" pitchFamily="18" charset="0"/>
            </a:endParaRPr>
          </a:p>
          <a:p>
            <a:pPr marL="457200" indent="-457200" algn="just">
              <a:buFont typeface="+mj-lt"/>
              <a:buAutoNum type="arabicPeriod"/>
              <a:tabLst>
                <a:tab pos="180340" algn="l"/>
              </a:tabLst>
              <a:defRPr/>
            </a:pPr>
            <a:r>
              <a:rPr lang="it-IT" sz="2200" b="1" dirty="0">
                <a:solidFill>
                  <a:srgbClr val="FF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Datore di lavoro </a:t>
            </a:r>
            <a:r>
              <a:rPr lang="it-IT" sz="2200" dirty="0">
                <a:latin typeface="Segoe UI" panose="020B0502040204020203" pitchFamily="34" charset="0"/>
                <a:ea typeface="Times New Roman" panose="02020603050405020304" pitchFamily="18" charset="0"/>
                <a:cs typeface="Times New Roman" panose="02020603050405020304" pitchFamily="18" charset="0"/>
              </a:rPr>
              <a:t>- Azienda con </a:t>
            </a:r>
            <a:r>
              <a:rPr lang="it-IT" sz="2200" b="1" dirty="0">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più di 250 dipendenti</a:t>
            </a:r>
            <a:r>
              <a:rPr lang="it-IT" sz="2200" dirty="0">
                <a:latin typeface="Segoe UI" panose="020B0502040204020203" pitchFamily="34" charset="0"/>
                <a:ea typeface="Times New Roman" panose="02020603050405020304" pitchFamily="18" charset="0"/>
                <a:cs typeface="Times New Roman" panose="02020603050405020304" pitchFamily="18" charset="0"/>
              </a:rPr>
              <a:t> calcolando alla data del 1° gennaio dell’anno di riferimento</a:t>
            </a:r>
          </a:p>
          <a:p>
            <a:pPr marL="457200" indent="-457200" algn="just">
              <a:buFont typeface="+mj-lt"/>
              <a:buAutoNum type="arabicPeriod"/>
              <a:tabLst>
                <a:tab pos="180340" algn="l"/>
              </a:tabLst>
              <a:defRPr/>
            </a:pPr>
            <a:endParaRPr lang="it-IT" sz="2200" dirty="0">
              <a:latin typeface="Segoe UI" panose="020B0502040204020203" pitchFamily="34" charset="0"/>
              <a:ea typeface="Times New Roman" panose="02020603050405020304" pitchFamily="18" charset="0"/>
              <a:cs typeface="Times New Roman" panose="02020603050405020304" pitchFamily="18" charset="0"/>
            </a:endParaRPr>
          </a:p>
          <a:p>
            <a:pPr marL="457200" indent="-457200" algn="just">
              <a:buFont typeface="+mj-lt"/>
              <a:buAutoNum type="arabicPeriod"/>
              <a:tabLst>
                <a:tab pos="180340" algn="l"/>
              </a:tabLst>
              <a:defRPr/>
            </a:pPr>
            <a:r>
              <a:rPr lang="it-IT" sz="2200" b="1" dirty="0">
                <a:solidFill>
                  <a:srgbClr val="FF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Lavoratore</a:t>
            </a:r>
            <a:r>
              <a:rPr lang="it-IT" sz="2200" dirty="0">
                <a:latin typeface="Segoe UI" panose="020B0502040204020203" pitchFamily="34" charset="0"/>
                <a:ea typeface="Times New Roman" panose="02020603050405020304" pitchFamily="18" charset="0"/>
                <a:cs typeface="Times New Roman" panose="02020603050405020304" pitchFamily="18" charset="0"/>
              </a:rPr>
              <a:t> - </a:t>
            </a:r>
            <a:r>
              <a:rPr lang="it-IT" sz="2200" b="1" dirty="0">
                <a:latin typeface="Segoe UI" panose="020B0502040204020203" pitchFamily="34" charset="0"/>
                <a:ea typeface="Times New Roman" panose="02020603050405020304" pitchFamily="18" charset="0"/>
                <a:cs typeface="Times New Roman" panose="02020603050405020304" pitchFamily="18" charset="0"/>
              </a:rPr>
              <a:t>Persona fisica iscritta in albo o registro professionale </a:t>
            </a:r>
            <a:r>
              <a:rPr lang="it-IT" sz="2200" dirty="0">
                <a:latin typeface="Segoe UI" panose="020B0502040204020203" pitchFamily="34" charset="0"/>
                <a:ea typeface="Times New Roman" panose="02020603050405020304" pitchFamily="18" charset="0"/>
                <a:cs typeface="Times New Roman" panose="02020603050405020304" pitchFamily="18" charset="0"/>
              </a:rPr>
              <a:t>che esercita attività libero-professionale anche in collaborazione coordinata e continuativa</a:t>
            </a:r>
          </a:p>
          <a:p>
            <a:pPr marL="457200" indent="-457200" algn="just">
              <a:buFont typeface="+mj-lt"/>
              <a:buAutoNum type="arabicPeriod"/>
              <a:tabLst>
                <a:tab pos="180340" algn="l"/>
              </a:tabLst>
              <a:defRPr/>
            </a:pPr>
            <a:endParaRPr lang="it-IT" sz="2200" dirty="0">
              <a:latin typeface="Segoe UI" panose="020B0502040204020203" pitchFamily="34" charset="0"/>
              <a:ea typeface="Times New Roman" panose="02020603050405020304" pitchFamily="18" charset="0"/>
              <a:cs typeface="Times New Roman" panose="02020603050405020304" pitchFamily="18" charset="0"/>
            </a:endParaRPr>
          </a:p>
          <a:p>
            <a:pPr marL="457200" indent="-457200" algn="just">
              <a:buFont typeface="+mj-lt"/>
              <a:buAutoNum type="arabicPeriod"/>
              <a:tabLst>
                <a:tab pos="180340" algn="l"/>
              </a:tabLst>
              <a:defRPr/>
            </a:pPr>
            <a:r>
              <a:rPr lang="it-IT" sz="2200" b="1" dirty="0">
                <a:solidFill>
                  <a:srgbClr val="FF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Contestualità</a:t>
            </a:r>
            <a:r>
              <a:rPr lang="it-IT" sz="2200" dirty="0">
                <a:latin typeface="Segoe UI" panose="020B0502040204020203" pitchFamily="34" charset="0"/>
                <a:ea typeface="Times New Roman" panose="02020603050405020304" pitchFamily="18" charset="0"/>
                <a:cs typeface="Times New Roman" panose="02020603050405020304" pitchFamily="18" charset="0"/>
              </a:rPr>
              <a:t> dei due </a:t>
            </a:r>
            <a:r>
              <a:rPr lang="it-IT" sz="2200" b="1" dirty="0">
                <a:latin typeface="Segoe UI" panose="020B0502040204020203" pitchFamily="34" charset="0"/>
                <a:ea typeface="Times New Roman" panose="02020603050405020304" pitchFamily="18" charset="0"/>
                <a:cs typeface="Times New Roman" panose="02020603050405020304" pitchFamily="18" charset="0"/>
              </a:rPr>
              <a:t>contratti</a:t>
            </a:r>
            <a:r>
              <a:rPr lang="it-IT" sz="2200" dirty="0">
                <a:latin typeface="Segoe UI" panose="020B0502040204020203" pitchFamily="34" charset="0"/>
                <a:ea typeface="Times New Roman" panose="02020603050405020304" pitchFamily="18" charset="0"/>
                <a:cs typeface="Times New Roman" panose="02020603050405020304" pitchFamily="18" charset="0"/>
              </a:rPr>
              <a:t> tra azienda e lavoratore di</a:t>
            </a:r>
            <a:r>
              <a:rPr lang="it-IT" sz="2200" b="1" dirty="0">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 lavoro autonomo o d’opera professionale </a:t>
            </a:r>
            <a:r>
              <a:rPr lang="it-IT" sz="2200" dirty="0">
                <a:latin typeface="Segoe UI" panose="020B0502040204020203" pitchFamily="34" charset="0"/>
                <a:ea typeface="Times New Roman" panose="02020603050405020304" pitchFamily="18" charset="0"/>
                <a:cs typeface="Times New Roman" panose="02020603050405020304" pitchFamily="18" charset="0"/>
              </a:rPr>
              <a:t>e di </a:t>
            </a:r>
            <a:r>
              <a:rPr lang="it-IT" sz="2200" b="1" dirty="0">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lavoro subordinato a tempo parziale </a:t>
            </a:r>
            <a:r>
              <a:rPr lang="it-IT" sz="2200" dirty="0">
                <a:latin typeface="Segoe UI" panose="020B0502040204020203" pitchFamily="34" charset="0"/>
                <a:ea typeface="Times New Roman" panose="02020603050405020304" pitchFamily="18" charset="0"/>
                <a:cs typeface="Times New Roman" panose="02020603050405020304" pitchFamily="18" charset="0"/>
              </a:rPr>
              <a:t>e indeterminato</a:t>
            </a:r>
          </a:p>
          <a:p>
            <a:pPr marL="457200" indent="-457200" algn="just">
              <a:buFont typeface="+mj-lt"/>
              <a:buAutoNum type="arabicPeriod"/>
              <a:tabLst>
                <a:tab pos="180340" algn="l"/>
              </a:tabLst>
              <a:defRPr/>
            </a:pPr>
            <a:endParaRPr lang="it-IT" sz="2200" dirty="0">
              <a:latin typeface="Segoe UI" panose="020B0502040204020203" pitchFamily="34" charset="0"/>
              <a:ea typeface="Times New Roman" panose="02020603050405020304" pitchFamily="18" charset="0"/>
              <a:cs typeface="Times New Roman" panose="02020603050405020304" pitchFamily="18" charset="0"/>
            </a:endParaRPr>
          </a:p>
          <a:p>
            <a:pPr marL="457200" indent="-457200" algn="just">
              <a:buFont typeface="+mj-lt"/>
              <a:buAutoNum type="arabicPeriod"/>
              <a:tabLst>
                <a:tab pos="180340" algn="l"/>
              </a:tabLst>
              <a:defRPr/>
            </a:pPr>
            <a:r>
              <a:rPr lang="it-IT" sz="2200" b="1" dirty="0">
                <a:solidFill>
                  <a:srgbClr val="FF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Durata della prestazione </a:t>
            </a:r>
            <a:r>
              <a:rPr lang="it-IT" sz="2200" dirty="0">
                <a:latin typeface="Segoe UI" panose="020B0502040204020203" pitchFamily="34" charset="0"/>
                <a:ea typeface="Times New Roman" panose="02020603050405020304" pitchFamily="18" charset="0"/>
                <a:cs typeface="Times New Roman" panose="02020603050405020304" pitchFamily="18" charset="0"/>
              </a:rPr>
              <a:t>lavorativa dedotta nel contratto di </a:t>
            </a:r>
            <a:r>
              <a:rPr lang="it-IT" sz="2200" b="1" dirty="0">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lavoro a tempo parziale</a:t>
            </a:r>
            <a:r>
              <a:rPr lang="it-IT" sz="2200" dirty="0">
                <a:latin typeface="Segoe UI" panose="020B0502040204020203" pitchFamily="34" charset="0"/>
                <a:ea typeface="Times New Roman" panose="02020603050405020304" pitchFamily="18" charset="0"/>
                <a:cs typeface="Times New Roman" panose="02020603050405020304" pitchFamily="18" charset="0"/>
              </a:rPr>
              <a:t>, che deve avere un orario di lavoro compreso </a:t>
            </a:r>
            <a:r>
              <a:rPr lang="it-IT" sz="2200" b="1" dirty="0">
                <a:solidFill>
                  <a:srgbClr val="FF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tra il 40% e il 50% del tempo pieno</a:t>
            </a:r>
            <a:r>
              <a:rPr lang="it-IT" sz="2200" dirty="0">
                <a:latin typeface="Segoe UI" panose="020B0502040204020203" pitchFamily="34" charset="0"/>
                <a:ea typeface="Times New Roman" panose="02020603050405020304" pitchFamily="18" charset="0"/>
                <a:cs typeface="Times New Roman" panose="02020603050405020304" pitchFamily="18" charset="0"/>
              </a:rPr>
              <a:t> previsto dal Ccnl. </a:t>
            </a:r>
          </a:p>
          <a:p>
            <a:pPr algn="just">
              <a:tabLst>
                <a:tab pos="180340" algn="l"/>
              </a:tabLst>
              <a:defRPr/>
            </a:pPr>
            <a:endParaRPr lang="it-IT" sz="2200" dirty="0">
              <a:latin typeface="Segoe UI" panose="020B05020402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77383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26072-495C-01AC-B337-8372D685EAD2}"/>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6A8BD2A8-06EA-F881-E391-9944B62FCCA0}"/>
              </a:ext>
            </a:extLst>
          </p:cNvPr>
          <p:cNvSpPr/>
          <p:nvPr/>
        </p:nvSpPr>
        <p:spPr>
          <a:xfrm>
            <a:off x="518866" y="579765"/>
            <a:ext cx="11154268" cy="4154984"/>
          </a:xfrm>
          <a:prstGeom prst="rect">
            <a:avLst/>
          </a:prstGeom>
        </p:spPr>
        <p:txBody>
          <a:bodyPr wrap="square">
            <a:spAutoFit/>
          </a:bodyPr>
          <a:lstStyle/>
          <a:p>
            <a:pPr algn="just">
              <a:tabLst>
                <a:tab pos="180340" algn="l"/>
              </a:tabLst>
              <a:defRPr/>
            </a:pPr>
            <a:r>
              <a:rPr lang="it-IT" sz="2200" b="1" dirty="0">
                <a:effectLst>
                  <a:outerShdw blurRad="38100" dist="38100" dir="2700000" algn="tl">
                    <a:srgbClr val="000000">
                      <a:alpha val="43137"/>
                    </a:srgbClr>
                  </a:outerShdw>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Legge 13 dicembre 2024, n. 203 (Collegato Lavoro 2025)</a:t>
            </a:r>
          </a:p>
          <a:p>
            <a:pPr algn="just">
              <a:tabLst>
                <a:tab pos="180340" algn="l"/>
              </a:tabLst>
              <a:defRPr/>
            </a:pPr>
            <a:r>
              <a:rPr lang="it-IT" sz="2200" dirty="0">
                <a:latin typeface="Segoe UI" panose="020B0502040204020203" pitchFamily="34" charset="0"/>
                <a:ea typeface="Times New Roman" panose="02020603050405020304" pitchFamily="18" charset="0"/>
                <a:cs typeface="Times New Roman" panose="02020603050405020304" pitchFamily="18" charset="0"/>
              </a:rPr>
              <a:t>Art. 17 - </a:t>
            </a:r>
            <a:r>
              <a:rPr lang="it-IT" sz="2200" b="1" dirty="0">
                <a:solidFill>
                  <a:srgbClr val="FF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Contratto misto </a:t>
            </a:r>
            <a:r>
              <a:rPr lang="it-IT" sz="2200" dirty="0">
                <a:latin typeface="Segoe UI" panose="020B0502040204020203" pitchFamily="34" charset="0"/>
                <a:ea typeface="Times New Roman" panose="02020603050405020304" pitchFamily="18" charset="0"/>
                <a:cs typeface="Times New Roman" panose="02020603050405020304" pitchFamily="18" charset="0"/>
              </a:rPr>
              <a:t>(deroga all’applicazione del regime forfetario)</a:t>
            </a:r>
          </a:p>
          <a:p>
            <a:pPr algn="just">
              <a:tabLst>
                <a:tab pos="180340" algn="l"/>
              </a:tabLst>
              <a:defRPr/>
            </a:pPr>
            <a:endParaRPr lang="it-IT" sz="2200" dirty="0">
              <a:latin typeface="Segoe UI" panose="020B0502040204020203" pitchFamily="34" charset="0"/>
              <a:ea typeface="Times New Roman" panose="02020603050405020304" pitchFamily="18" charset="0"/>
              <a:cs typeface="Times New Roman" panose="02020603050405020304" pitchFamily="18" charset="0"/>
            </a:endParaRPr>
          </a:p>
          <a:p>
            <a:pPr marL="457200" indent="-457200" algn="just">
              <a:buClr>
                <a:srgbClr val="FF0000"/>
              </a:buClr>
              <a:buFont typeface="+mj-lt"/>
              <a:buAutoNum type="arabicPeriod" startAt="5"/>
              <a:tabLst>
                <a:tab pos="180340" algn="l"/>
              </a:tabLst>
              <a:defRPr/>
            </a:pPr>
            <a:r>
              <a:rPr lang="it-IT" sz="2200" b="1" dirty="0">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Contratto di lavoro autonomo </a:t>
            </a:r>
            <a:r>
              <a:rPr lang="it-IT" sz="2200" b="1" dirty="0">
                <a:solidFill>
                  <a:srgbClr val="FF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certificato da una delle Commissioni di certificazione </a:t>
            </a:r>
            <a:r>
              <a:rPr lang="it-IT" sz="2200" dirty="0">
                <a:latin typeface="Segoe UI" panose="020B0502040204020203" pitchFamily="34" charset="0"/>
                <a:ea typeface="Times New Roman" panose="02020603050405020304" pitchFamily="18" charset="0"/>
                <a:cs typeface="Times New Roman" panose="02020603050405020304" pitchFamily="18" charset="0"/>
              </a:rPr>
              <a:t>di cui all’art. 76 del </a:t>
            </a:r>
            <a:r>
              <a:rPr lang="it-IT" sz="2200" dirty="0" err="1">
                <a:latin typeface="Segoe UI" panose="020B0502040204020203" pitchFamily="34" charset="0"/>
                <a:ea typeface="Times New Roman" panose="02020603050405020304" pitchFamily="18" charset="0"/>
                <a:cs typeface="Times New Roman" panose="02020603050405020304" pitchFamily="18" charset="0"/>
              </a:rPr>
              <a:t>D.Lgs.</a:t>
            </a:r>
            <a:r>
              <a:rPr lang="it-IT" sz="2200" dirty="0">
                <a:latin typeface="Segoe UI" panose="020B0502040204020203" pitchFamily="34" charset="0"/>
                <a:ea typeface="Times New Roman" panose="02020603050405020304" pitchFamily="18" charset="0"/>
                <a:cs typeface="Times New Roman" panose="02020603050405020304" pitchFamily="18" charset="0"/>
              </a:rPr>
              <a:t> 10 settembre 2003, n. 276</a:t>
            </a:r>
          </a:p>
          <a:p>
            <a:pPr marL="457200" indent="-457200" algn="just">
              <a:buClr>
                <a:srgbClr val="FF0000"/>
              </a:buClr>
              <a:buFont typeface="+mj-lt"/>
              <a:buAutoNum type="arabicPeriod" startAt="5"/>
              <a:tabLst>
                <a:tab pos="180340" algn="l"/>
              </a:tabLst>
              <a:defRPr/>
            </a:pPr>
            <a:endParaRPr lang="it-IT" sz="2200" dirty="0">
              <a:latin typeface="Segoe UI" panose="020B0502040204020203" pitchFamily="34" charset="0"/>
              <a:ea typeface="Times New Roman" panose="02020603050405020304" pitchFamily="18" charset="0"/>
              <a:cs typeface="Times New Roman" panose="02020603050405020304" pitchFamily="18" charset="0"/>
            </a:endParaRPr>
          </a:p>
          <a:p>
            <a:pPr marL="457200" indent="-457200" algn="just">
              <a:buClr>
                <a:srgbClr val="FF0000"/>
              </a:buClr>
              <a:buFont typeface="+mj-lt"/>
              <a:buAutoNum type="arabicPeriod" startAt="5"/>
              <a:tabLst>
                <a:tab pos="180340" algn="l"/>
              </a:tabLst>
              <a:defRPr/>
            </a:pPr>
            <a:r>
              <a:rPr lang="it-IT" sz="2200" dirty="0">
                <a:latin typeface="Segoe UI" panose="020B0502040204020203" pitchFamily="34" charset="0"/>
                <a:ea typeface="Times New Roman" panose="02020603050405020304" pitchFamily="18" charset="0"/>
                <a:cs typeface="Times New Roman" panose="02020603050405020304" pitchFamily="18" charset="0"/>
              </a:rPr>
              <a:t>Non si configura </a:t>
            </a:r>
            <a:r>
              <a:rPr lang="it-IT" sz="2200" b="1" dirty="0">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nessuna sovrapposizione </a:t>
            </a:r>
            <a:r>
              <a:rPr lang="it-IT" sz="2200" dirty="0">
                <a:latin typeface="Segoe UI" panose="020B0502040204020203" pitchFamily="34" charset="0"/>
                <a:ea typeface="Times New Roman" panose="02020603050405020304" pitchFamily="18" charset="0"/>
                <a:cs typeface="Times New Roman" panose="02020603050405020304" pitchFamily="18" charset="0"/>
              </a:rPr>
              <a:t>circa </a:t>
            </a:r>
            <a:r>
              <a:rPr lang="it-IT" sz="2200" b="1" dirty="0">
                <a:solidFill>
                  <a:srgbClr val="FF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l’oggetto e le modalità </a:t>
            </a:r>
            <a:r>
              <a:rPr lang="it-IT" sz="2200" dirty="0">
                <a:latin typeface="Segoe UI" panose="020B0502040204020203" pitchFamily="34" charset="0"/>
                <a:ea typeface="Times New Roman" panose="02020603050405020304" pitchFamily="18" charset="0"/>
                <a:cs typeface="Times New Roman" panose="02020603050405020304" pitchFamily="18" charset="0"/>
              </a:rPr>
              <a:t>della prestazione lavorativa tra i due contratti</a:t>
            </a:r>
          </a:p>
          <a:p>
            <a:pPr marL="457200" indent="-457200" algn="just">
              <a:buClr>
                <a:srgbClr val="FF0000"/>
              </a:buClr>
              <a:buFont typeface="+mj-lt"/>
              <a:buAutoNum type="arabicPeriod" startAt="5"/>
              <a:tabLst>
                <a:tab pos="180340" algn="l"/>
              </a:tabLst>
              <a:defRPr/>
            </a:pPr>
            <a:endParaRPr lang="it-IT" sz="2200" dirty="0">
              <a:latin typeface="Segoe UI" panose="020B0502040204020203" pitchFamily="34" charset="0"/>
              <a:ea typeface="Times New Roman" panose="02020603050405020304" pitchFamily="18" charset="0"/>
              <a:cs typeface="Times New Roman" panose="02020603050405020304" pitchFamily="18" charset="0"/>
            </a:endParaRPr>
          </a:p>
          <a:p>
            <a:pPr marL="457200" indent="-457200" algn="just">
              <a:buClr>
                <a:srgbClr val="FF0000"/>
              </a:buClr>
              <a:buFont typeface="+mj-lt"/>
              <a:buAutoNum type="arabicPeriod" startAt="5"/>
              <a:tabLst>
                <a:tab pos="180340" algn="l"/>
              </a:tabLst>
              <a:defRPr/>
            </a:pPr>
            <a:r>
              <a:rPr lang="it-IT" sz="2200" dirty="0">
                <a:latin typeface="Segoe UI" panose="020B0502040204020203" pitchFamily="34" charset="0"/>
                <a:ea typeface="Times New Roman" panose="02020603050405020304" pitchFamily="18" charset="0"/>
                <a:cs typeface="Times New Roman" panose="02020603050405020304" pitchFamily="18" charset="0"/>
              </a:rPr>
              <a:t>Non si configura </a:t>
            </a:r>
            <a:r>
              <a:rPr lang="it-IT" sz="2200" b="1" dirty="0">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nessuna sovrapposizione </a:t>
            </a:r>
            <a:r>
              <a:rPr lang="it-IT" sz="2200" dirty="0">
                <a:latin typeface="Segoe UI" panose="020B0502040204020203" pitchFamily="34" charset="0"/>
                <a:ea typeface="Times New Roman" panose="02020603050405020304" pitchFamily="18" charset="0"/>
                <a:cs typeface="Times New Roman" panose="02020603050405020304" pitchFamily="18" charset="0"/>
              </a:rPr>
              <a:t>per </a:t>
            </a:r>
            <a:r>
              <a:rPr lang="it-IT" sz="2200" b="1" dirty="0">
                <a:solidFill>
                  <a:srgbClr val="FF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l’orario e per le giornate di lavoro</a:t>
            </a:r>
            <a:r>
              <a:rPr lang="it-IT" sz="2200" dirty="0">
                <a:latin typeface="Segoe UI" panose="020B0502040204020203" pitchFamily="34" charset="0"/>
                <a:ea typeface="Times New Roman" panose="02020603050405020304" pitchFamily="18" charset="0"/>
                <a:cs typeface="Times New Roman" panose="02020603050405020304" pitchFamily="18" charset="0"/>
              </a:rPr>
              <a:t> tra i due contratti</a:t>
            </a:r>
          </a:p>
          <a:p>
            <a:pPr algn="just">
              <a:tabLst>
                <a:tab pos="180340" algn="l"/>
              </a:tabLst>
              <a:defRPr/>
            </a:pPr>
            <a:endParaRPr lang="it-IT" sz="2200" dirty="0">
              <a:latin typeface="Segoe UI" panose="020B05020402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80738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1715D-393B-D3E8-397B-3E99C37E19FF}"/>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A05E049F-D121-FB8E-522A-C5C9EFF05313}"/>
              </a:ext>
            </a:extLst>
          </p:cNvPr>
          <p:cNvSpPr/>
          <p:nvPr/>
        </p:nvSpPr>
        <p:spPr>
          <a:xfrm>
            <a:off x="546538" y="393632"/>
            <a:ext cx="11098924" cy="5262979"/>
          </a:xfrm>
          <a:prstGeom prst="rect">
            <a:avLst/>
          </a:prstGeom>
        </p:spPr>
        <p:txBody>
          <a:bodyPr wrap="square">
            <a:spAutoFit/>
          </a:bodyPr>
          <a:lstStyle/>
          <a:p>
            <a:pPr algn="just">
              <a:tabLst>
                <a:tab pos="180340" algn="l"/>
              </a:tabLst>
              <a:defRPr/>
            </a:pPr>
            <a:r>
              <a:rPr lang="it-IT" sz="2200" b="1" dirty="0">
                <a:effectLst>
                  <a:outerShdw blurRad="38100" dist="38100" dir="2700000" algn="tl">
                    <a:srgbClr val="000000">
                      <a:alpha val="43137"/>
                    </a:srgbClr>
                  </a:outerShdw>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Legge 13 dicembre 2024, n. 203 (Collegato Lavoro 2025)</a:t>
            </a:r>
          </a:p>
          <a:p>
            <a:pPr algn="just">
              <a:tabLst>
                <a:tab pos="180340" algn="l"/>
              </a:tabLst>
              <a:defRPr/>
            </a:pPr>
            <a:r>
              <a:rPr lang="it-IT" sz="2200" dirty="0">
                <a:latin typeface="Segoe UI" panose="020B0502040204020203" pitchFamily="34" charset="0"/>
                <a:ea typeface="Times New Roman" panose="02020603050405020304" pitchFamily="18" charset="0"/>
                <a:cs typeface="Times New Roman" panose="02020603050405020304" pitchFamily="18" charset="0"/>
              </a:rPr>
              <a:t>Art. 17 - </a:t>
            </a:r>
            <a:r>
              <a:rPr lang="it-IT" sz="2200" b="1" dirty="0">
                <a:solidFill>
                  <a:srgbClr val="FF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Contratto misto </a:t>
            </a:r>
            <a:r>
              <a:rPr lang="it-IT" dirty="0">
                <a:latin typeface="Segoe UI" panose="020B0502040204020203" pitchFamily="34" charset="0"/>
                <a:ea typeface="Times New Roman" panose="02020603050405020304" pitchFamily="18" charset="0"/>
                <a:cs typeface="Times New Roman" panose="02020603050405020304" pitchFamily="18" charset="0"/>
              </a:rPr>
              <a:t>(deroga all’applicazione del regime forfetario)</a:t>
            </a:r>
          </a:p>
          <a:p>
            <a:pPr algn="just">
              <a:tabLst>
                <a:tab pos="180340" algn="l"/>
              </a:tabLst>
              <a:defRPr/>
            </a:pPr>
            <a:endParaRPr lang="it-IT" sz="1400" dirty="0">
              <a:latin typeface="Segoe UI" panose="020B0502040204020203" pitchFamily="34" charset="0"/>
              <a:ea typeface="Times New Roman" panose="02020603050405020304" pitchFamily="18" charset="0"/>
              <a:cs typeface="Times New Roman" panose="02020603050405020304" pitchFamily="18" charset="0"/>
            </a:endParaRPr>
          </a:p>
          <a:p>
            <a:pPr algn="just">
              <a:tabLst>
                <a:tab pos="180340" algn="l"/>
              </a:tabLst>
              <a:defRPr/>
            </a:pPr>
            <a:r>
              <a:rPr lang="it-IT" sz="2200" dirty="0">
                <a:solidFill>
                  <a:srgbClr val="FF0000"/>
                </a:solidFill>
                <a:latin typeface="Segoe UI" panose="020B0502040204020203" pitchFamily="34" charset="0"/>
                <a:ea typeface="Times New Roman" panose="02020603050405020304" pitchFamily="18" charset="0"/>
                <a:cs typeface="Times New Roman" panose="02020603050405020304" pitchFamily="18" charset="0"/>
              </a:rPr>
              <a:t>Datore di lavoro </a:t>
            </a:r>
            <a:r>
              <a:rPr lang="it-IT" sz="2200" dirty="0">
                <a:latin typeface="Segoe UI" panose="020B0502040204020203" pitchFamily="34" charset="0"/>
                <a:ea typeface="Times New Roman" panose="02020603050405020304" pitchFamily="18" charset="0"/>
                <a:cs typeface="Times New Roman" panose="02020603050405020304" pitchFamily="18" charset="0"/>
              </a:rPr>
              <a:t>- Azienda con </a:t>
            </a:r>
            <a:r>
              <a:rPr lang="it-IT" sz="2200" b="1" dirty="0">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più di 250 dipendenti</a:t>
            </a:r>
            <a:endParaRPr lang="it-IT" sz="2200" dirty="0">
              <a:latin typeface="Segoe UI" panose="020B0502040204020203" pitchFamily="34" charset="0"/>
              <a:ea typeface="Times New Roman" panose="02020603050405020304" pitchFamily="18" charset="0"/>
              <a:cs typeface="Times New Roman" panose="02020603050405020304" pitchFamily="18" charset="0"/>
            </a:endParaRPr>
          </a:p>
          <a:p>
            <a:pPr algn="just">
              <a:tabLst>
                <a:tab pos="180340" algn="l"/>
              </a:tabLst>
              <a:defRPr/>
            </a:pPr>
            <a:endParaRPr lang="it-IT" sz="1400" dirty="0">
              <a:latin typeface="Segoe UI" panose="020B0502040204020203" pitchFamily="34" charset="0"/>
              <a:ea typeface="Times New Roman" panose="02020603050405020304" pitchFamily="18" charset="0"/>
              <a:cs typeface="Times New Roman" panose="02020603050405020304" pitchFamily="18" charset="0"/>
            </a:endParaRPr>
          </a:p>
          <a:p>
            <a:pPr algn="just">
              <a:tabLst>
                <a:tab pos="180340" algn="l"/>
              </a:tabLst>
              <a:defRPr/>
            </a:pPr>
            <a:r>
              <a:rPr lang="it-IT" sz="2200" dirty="0">
                <a:solidFill>
                  <a:srgbClr val="FF0000"/>
                </a:solidFill>
                <a:latin typeface="Segoe UI" panose="020B0502040204020203" pitchFamily="34" charset="0"/>
                <a:ea typeface="Times New Roman" panose="02020603050405020304" pitchFamily="18" charset="0"/>
                <a:cs typeface="Times New Roman" panose="02020603050405020304" pitchFamily="18" charset="0"/>
              </a:rPr>
              <a:t>Lavoratore</a:t>
            </a:r>
            <a:r>
              <a:rPr lang="it-IT" sz="2200" dirty="0">
                <a:latin typeface="Segoe UI" panose="020B0502040204020203" pitchFamily="34" charset="0"/>
                <a:ea typeface="Times New Roman" panose="02020603050405020304" pitchFamily="18" charset="0"/>
                <a:cs typeface="Times New Roman" panose="02020603050405020304" pitchFamily="18" charset="0"/>
              </a:rPr>
              <a:t> - Persona fisica </a:t>
            </a:r>
            <a:r>
              <a:rPr lang="it-IT" sz="2200" b="1" dirty="0">
                <a:latin typeface="Segoe UI" panose="020B0502040204020203" pitchFamily="34" charset="0"/>
                <a:ea typeface="Times New Roman" panose="02020603050405020304" pitchFamily="18" charset="0"/>
                <a:cs typeface="Times New Roman" panose="02020603050405020304" pitchFamily="18" charset="0"/>
              </a:rPr>
              <a:t>non iscritta in albo o registro professionale</a:t>
            </a:r>
            <a:endParaRPr lang="it-IT" sz="2200" dirty="0">
              <a:latin typeface="Segoe UI" panose="020B0502040204020203" pitchFamily="34" charset="0"/>
              <a:ea typeface="Times New Roman" panose="02020603050405020304" pitchFamily="18" charset="0"/>
              <a:cs typeface="Times New Roman" panose="02020603050405020304" pitchFamily="18" charset="0"/>
            </a:endParaRPr>
          </a:p>
          <a:p>
            <a:pPr algn="just">
              <a:tabLst>
                <a:tab pos="180340" algn="l"/>
              </a:tabLst>
              <a:defRPr/>
            </a:pPr>
            <a:endParaRPr lang="it-IT" sz="1400" dirty="0">
              <a:latin typeface="Segoe UI" panose="020B0502040204020203" pitchFamily="34" charset="0"/>
              <a:ea typeface="Times New Roman" panose="02020603050405020304" pitchFamily="18" charset="0"/>
              <a:cs typeface="Times New Roman" panose="02020603050405020304" pitchFamily="18" charset="0"/>
            </a:endParaRPr>
          </a:p>
          <a:p>
            <a:pPr algn="just">
              <a:tabLst>
                <a:tab pos="180340" algn="l"/>
              </a:tabLst>
              <a:defRPr/>
            </a:pPr>
            <a:r>
              <a:rPr lang="it-IT" sz="2200" b="1" dirty="0">
                <a:solidFill>
                  <a:srgbClr val="FF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Contestualità</a:t>
            </a:r>
            <a:r>
              <a:rPr lang="it-IT" sz="2200" dirty="0">
                <a:latin typeface="Segoe UI" panose="020B0502040204020203" pitchFamily="34" charset="0"/>
                <a:ea typeface="Times New Roman" panose="02020603050405020304" pitchFamily="18" charset="0"/>
                <a:cs typeface="Times New Roman" panose="02020603050405020304" pitchFamily="18" charset="0"/>
              </a:rPr>
              <a:t> dei due </a:t>
            </a:r>
            <a:r>
              <a:rPr lang="it-IT" sz="2200" b="1" dirty="0">
                <a:latin typeface="Segoe UI" panose="020B0502040204020203" pitchFamily="34" charset="0"/>
                <a:ea typeface="Times New Roman" panose="02020603050405020304" pitchFamily="18" charset="0"/>
                <a:cs typeface="Times New Roman" panose="02020603050405020304" pitchFamily="18" charset="0"/>
              </a:rPr>
              <a:t>contratti</a:t>
            </a:r>
            <a:r>
              <a:rPr lang="it-IT" sz="2200" dirty="0">
                <a:latin typeface="Segoe UI" panose="020B0502040204020203" pitchFamily="34" charset="0"/>
                <a:ea typeface="Times New Roman" panose="02020603050405020304" pitchFamily="18" charset="0"/>
                <a:cs typeface="Times New Roman" panose="02020603050405020304" pitchFamily="18" charset="0"/>
              </a:rPr>
              <a:t> di</a:t>
            </a:r>
            <a:r>
              <a:rPr lang="it-IT" sz="2200" b="1" dirty="0">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 lavoro autonomo o d’opera professionale </a:t>
            </a:r>
            <a:r>
              <a:rPr lang="it-IT" sz="2200" dirty="0">
                <a:latin typeface="Segoe UI" panose="020B0502040204020203" pitchFamily="34" charset="0"/>
                <a:ea typeface="Times New Roman" panose="02020603050405020304" pitchFamily="18" charset="0"/>
                <a:cs typeface="Times New Roman" panose="02020603050405020304" pitchFamily="18" charset="0"/>
              </a:rPr>
              <a:t>e di </a:t>
            </a:r>
            <a:r>
              <a:rPr lang="it-IT" sz="2200" b="1" dirty="0">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lavoro subordinato a tempo parziale </a:t>
            </a:r>
            <a:r>
              <a:rPr lang="it-IT" sz="2200" dirty="0">
                <a:latin typeface="Segoe UI" panose="020B0502040204020203" pitchFamily="34" charset="0"/>
                <a:ea typeface="Times New Roman" panose="02020603050405020304" pitchFamily="18" charset="0"/>
                <a:cs typeface="Times New Roman" panose="02020603050405020304" pitchFamily="18" charset="0"/>
              </a:rPr>
              <a:t>e indeterminato</a:t>
            </a:r>
          </a:p>
          <a:p>
            <a:pPr algn="just">
              <a:tabLst>
                <a:tab pos="180340" algn="l"/>
              </a:tabLst>
              <a:defRPr/>
            </a:pPr>
            <a:endParaRPr lang="it-IT" sz="1100" dirty="0">
              <a:latin typeface="Segoe UI" panose="020B0502040204020203" pitchFamily="34" charset="0"/>
              <a:ea typeface="Times New Roman" panose="02020603050405020304" pitchFamily="18" charset="0"/>
              <a:cs typeface="Times New Roman" panose="02020603050405020304" pitchFamily="18" charset="0"/>
            </a:endParaRPr>
          </a:p>
          <a:p>
            <a:pPr algn="just">
              <a:tabLst>
                <a:tab pos="180340" algn="l"/>
              </a:tabLst>
              <a:defRPr/>
            </a:pPr>
            <a:r>
              <a:rPr lang="it-IT" sz="2200" b="1" dirty="0">
                <a:solidFill>
                  <a:srgbClr val="FF0000"/>
                </a:solidFill>
                <a:latin typeface="Segoe UI" panose="020B0502040204020203" pitchFamily="34" charset="0"/>
                <a:ea typeface="Times New Roman" panose="02020603050405020304" pitchFamily="18" charset="0"/>
                <a:cs typeface="Times New Roman" panose="02020603050405020304" pitchFamily="18" charset="0"/>
              </a:rPr>
              <a:t>Durata</a:t>
            </a:r>
            <a:r>
              <a:rPr lang="it-IT" sz="2200" b="1" dirty="0">
                <a:latin typeface="Segoe UI" panose="020B0502040204020203" pitchFamily="34" charset="0"/>
                <a:ea typeface="Times New Roman" panose="02020603050405020304" pitchFamily="18" charset="0"/>
                <a:cs typeface="Times New Roman" panose="02020603050405020304" pitchFamily="18" charset="0"/>
              </a:rPr>
              <a:t> della prestazione </a:t>
            </a:r>
            <a:r>
              <a:rPr lang="it-IT" sz="2200" dirty="0">
                <a:latin typeface="Segoe UI" panose="020B0502040204020203" pitchFamily="34" charset="0"/>
                <a:ea typeface="Times New Roman" panose="02020603050405020304" pitchFamily="18" charset="0"/>
                <a:cs typeface="Times New Roman" panose="02020603050405020304" pitchFamily="18" charset="0"/>
              </a:rPr>
              <a:t>lavorativa </a:t>
            </a:r>
            <a:r>
              <a:rPr lang="it-IT" sz="2200" b="1" dirty="0">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a tempo parziale </a:t>
            </a:r>
            <a:r>
              <a:rPr lang="it-IT" sz="2200" dirty="0">
                <a:latin typeface="Segoe UI" panose="020B0502040204020203" pitchFamily="34" charset="0"/>
                <a:ea typeface="Times New Roman" panose="02020603050405020304" pitchFamily="18" charset="0"/>
                <a:cs typeface="Times New Roman" panose="02020603050405020304" pitchFamily="18" charset="0"/>
              </a:rPr>
              <a:t>tra il 40% e il 50% del tempo pieno previsto dal Ccnl</a:t>
            </a:r>
          </a:p>
          <a:p>
            <a:pPr algn="just">
              <a:tabLst>
                <a:tab pos="180340" algn="l"/>
              </a:tabLst>
              <a:defRPr/>
            </a:pPr>
            <a:endParaRPr lang="it-IT" sz="1200" dirty="0">
              <a:latin typeface="Segoe UI" panose="020B0502040204020203" pitchFamily="34" charset="0"/>
              <a:ea typeface="Times New Roman" panose="02020603050405020304" pitchFamily="18" charset="0"/>
              <a:cs typeface="Times New Roman" panose="02020603050405020304" pitchFamily="18" charset="0"/>
            </a:endParaRPr>
          </a:p>
          <a:p>
            <a:pPr algn="just">
              <a:tabLst>
                <a:tab pos="180340" algn="l"/>
              </a:tabLst>
              <a:defRPr/>
            </a:pPr>
            <a:r>
              <a:rPr lang="it-IT" sz="2200" b="1" dirty="0">
                <a:solidFill>
                  <a:srgbClr val="FF0000"/>
                </a:solidFill>
                <a:latin typeface="Segoe UI" panose="020B0502040204020203" pitchFamily="34" charset="0"/>
                <a:ea typeface="Times New Roman" panose="02020603050405020304" pitchFamily="18" charset="0"/>
                <a:cs typeface="Times New Roman" panose="02020603050405020304" pitchFamily="18" charset="0"/>
              </a:rPr>
              <a:t>Certificazione</a:t>
            </a:r>
            <a:r>
              <a:rPr lang="it-IT" sz="2200" dirty="0">
                <a:latin typeface="Segoe UI" panose="020B0502040204020203" pitchFamily="34" charset="0"/>
                <a:ea typeface="Times New Roman" panose="02020603050405020304" pitchFamily="18" charset="0"/>
                <a:cs typeface="Times New Roman" panose="02020603050405020304" pitchFamily="18" charset="0"/>
              </a:rPr>
              <a:t> del contratto di lavoro autonomo o d’opera professionale</a:t>
            </a:r>
          </a:p>
          <a:p>
            <a:pPr algn="just">
              <a:tabLst>
                <a:tab pos="180340" algn="l"/>
              </a:tabLst>
              <a:defRPr/>
            </a:pPr>
            <a:endParaRPr lang="it-IT" sz="1100" dirty="0">
              <a:latin typeface="Segoe UI" panose="020B0502040204020203" pitchFamily="34" charset="0"/>
              <a:ea typeface="Times New Roman" panose="02020603050405020304" pitchFamily="18" charset="0"/>
              <a:cs typeface="Times New Roman" panose="02020603050405020304" pitchFamily="18" charset="0"/>
            </a:endParaRPr>
          </a:p>
          <a:p>
            <a:pPr algn="just">
              <a:tabLst>
                <a:tab pos="180340" algn="l"/>
              </a:tabLst>
              <a:defRPr/>
            </a:pPr>
            <a:r>
              <a:rPr lang="it-IT" sz="2200" b="1" dirty="0">
                <a:solidFill>
                  <a:srgbClr val="FF0000"/>
                </a:solidFill>
                <a:latin typeface="Segoe UI" panose="020B0502040204020203" pitchFamily="34" charset="0"/>
                <a:ea typeface="Times New Roman" panose="02020603050405020304" pitchFamily="18" charset="0"/>
                <a:cs typeface="Times New Roman" panose="02020603050405020304" pitchFamily="18" charset="0"/>
              </a:rPr>
              <a:t>Nessuna sovrapposizione </a:t>
            </a:r>
            <a:r>
              <a:rPr lang="it-IT" sz="2200" dirty="0">
                <a:latin typeface="Segoe UI" panose="020B0502040204020203" pitchFamily="34" charset="0"/>
                <a:ea typeface="Times New Roman" panose="02020603050405020304" pitchFamily="18" charset="0"/>
                <a:cs typeface="Times New Roman" panose="02020603050405020304" pitchFamily="18" charset="0"/>
              </a:rPr>
              <a:t>per oggetto, modalità, orario e giornate</a:t>
            </a:r>
          </a:p>
          <a:p>
            <a:pPr algn="just">
              <a:tabLst>
                <a:tab pos="180340" algn="l"/>
              </a:tabLst>
              <a:defRPr/>
            </a:pPr>
            <a:endParaRPr lang="it-IT" dirty="0">
              <a:latin typeface="Segoe UI" panose="020B0502040204020203" pitchFamily="34" charset="0"/>
              <a:ea typeface="Times New Roman" panose="02020603050405020304" pitchFamily="18" charset="0"/>
              <a:cs typeface="Times New Roman" panose="02020603050405020304" pitchFamily="18" charset="0"/>
            </a:endParaRPr>
          </a:p>
          <a:p>
            <a:pPr algn="just">
              <a:tabLst>
                <a:tab pos="180340" algn="l"/>
              </a:tabLst>
              <a:defRPr/>
            </a:pPr>
            <a:r>
              <a:rPr lang="it-IT" sz="2200" dirty="0">
                <a:highlight>
                  <a:srgbClr val="FFFF00"/>
                </a:highlight>
                <a:latin typeface="Segoe UI" panose="020B0502040204020203" pitchFamily="34" charset="0"/>
                <a:ea typeface="Times New Roman" panose="02020603050405020304" pitchFamily="18" charset="0"/>
                <a:cs typeface="Times New Roman" panose="02020603050405020304" pitchFamily="18" charset="0"/>
              </a:rPr>
              <a:t>Modalità e condizioni previsti da un </a:t>
            </a:r>
            <a:r>
              <a:rPr lang="it-IT" sz="2200" b="1" dirty="0">
                <a:solidFill>
                  <a:srgbClr val="FF0000"/>
                </a:solidFill>
                <a:effectLst>
                  <a:outerShdw blurRad="38100" dist="38100" dir="2700000" algn="tl">
                    <a:srgbClr val="000000">
                      <a:alpha val="43137"/>
                    </a:srgbClr>
                  </a:outerShdw>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contratto collettivo di prossimità</a:t>
            </a:r>
            <a:endParaRPr lang="it-IT" sz="2200" dirty="0">
              <a:solidFill>
                <a:srgbClr val="FF0000"/>
              </a:solidFill>
              <a:highlight>
                <a:srgbClr val="FFFF00"/>
              </a:highlight>
              <a:latin typeface="Segoe UI" panose="020B05020402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6274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BF627-F05C-DC19-6BCE-A43EF8BCAC6A}"/>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9203E54B-8FBC-D398-FCD1-9618483E7AED}"/>
              </a:ext>
            </a:extLst>
          </p:cNvPr>
          <p:cNvSpPr/>
          <p:nvPr/>
        </p:nvSpPr>
        <p:spPr>
          <a:xfrm>
            <a:off x="357352" y="661645"/>
            <a:ext cx="11477296" cy="4370427"/>
          </a:xfrm>
          <a:prstGeom prst="rect">
            <a:avLst/>
          </a:prstGeom>
        </p:spPr>
        <p:txBody>
          <a:bodyPr wrap="square">
            <a:spAutoFit/>
          </a:bodyPr>
          <a:lstStyle/>
          <a:p>
            <a:pPr algn="just">
              <a:tabLst>
                <a:tab pos="180340" algn="l"/>
              </a:tabLst>
              <a:defRPr/>
            </a:pPr>
            <a:r>
              <a:rPr lang="it-IT" sz="2200" b="1" dirty="0">
                <a:effectLst>
                  <a:outerShdw blurRad="38100" dist="38100" dir="2700000" algn="tl">
                    <a:srgbClr val="000000">
                      <a:alpha val="43137"/>
                    </a:srgbClr>
                  </a:outerShdw>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Legge 11 marzo 2026, n. 34 (Legge annuale PMI)</a:t>
            </a:r>
          </a:p>
          <a:p>
            <a:pPr algn="just">
              <a:tabLst>
                <a:tab pos="180340" algn="l"/>
              </a:tabLst>
              <a:defRPr/>
            </a:pPr>
            <a:endParaRPr lang="it-IT" sz="2200" dirty="0">
              <a:latin typeface="Segoe UI" panose="020B0502040204020203" pitchFamily="34" charset="0"/>
              <a:ea typeface="Times New Roman" panose="02020603050405020304" pitchFamily="18" charset="0"/>
              <a:cs typeface="Times New Roman" panose="02020603050405020304" pitchFamily="18" charset="0"/>
            </a:endParaRPr>
          </a:p>
          <a:p>
            <a:pPr algn="just">
              <a:tabLst>
                <a:tab pos="180340" algn="l"/>
              </a:tabLst>
              <a:defRPr/>
            </a:pPr>
            <a:r>
              <a:rPr lang="it-IT" sz="2200" dirty="0">
                <a:latin typeface="Segoe UI" panose="020B0502040204020203" pitchFamily="34" charset="0"/>
                <a:ea typeface="Times New Roman" panose="02020603050405020304" pitchFamily="18" charset="0"/>
                <a:cs typeface="Times New Roman" panose="02020603050405020304" pitchFamily="18" charset="0"/>
              </a:rPr>
              <a:t>Art. 6 – </a:t>
            </a:r>
            <a:r>
              <a:rPr lang="it-IT" sz="2200" b="1" dirty="0">
                <a:solidFill>
                  <a:srgbClr val="FF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Esonero contributivo per la trasformazione in part-time </a:t>
            </a:r>
            <a:r>
              <a:rPr lang="it-IT" dirty="0">
                <a:latin typeface="Segoe UI" panose="020B0502040204020203" pitchFamily="34" charset="0"/>
                <a:ea typeface="Times New Roman" panose="02020603050405020304" pitchFamily="18" charset="0"/>
                <a:cs typeface="Times New Roman" panose="02020603050405020304" pitchFamily="18" charset="0"/>
              </a:rPr>
              <a:t>(ricambio generazionale)</a:t>
            </a:r>
          </a:p>
          <a:p>
            <a:pPr algn="just">
              <a:tabLst>
                <a:tab pos="180340" algn="l"/>
              </a:tabLst>
              <a:defRPr/>
            </a:pPr>
            <a:endParaRPr lang="it-IT" sz="1400" dirty="0">
              <a:latin typeface="Segoe UI" panose="020B0502040204020203" pitchFamily="34" charset="0"/>
              <a:ea typeface="Times New Roman" panose="02020603050405020304" pitchFamily="18" charset="0"/>
              <a:cs typeface="Times New Roman" panose="02020603050405020304" pitchFamily="18" charset="0"/>
            </a:endParaRPr>
          </a:p>
          <a:p>
            <a:pPr algn="just">
              <a:tabLst>
                <a:tab pos="180340" algn="l"/>
              </a:tabLst>
              <a:defRPr/>
            </a:pPr>
            <a:r>
              <a:rPr lang="it-IT" sz="2200" dirty="0">
                <a:latin typeface="Segoe UI" panose="020B0502040204020203" pitchFamily="34" charset="0"/>
                <a:ea typeface="Times New Roman" panose="02020603050405020304" pitchFamily="18" charset="0"/>
                <a:cs typeface="Times New Roman" panose="02020603050405020304" pitchFamily="18" charset="0"/>
              </a:rPr>
              <a:t>In via sperimentale per il 2026 e il 2027, fino a un massimo di 1.000 lavoratori, i </a:t>
            </a:r>
            <a:r>
              <a:rPr lang="it-IT" sz="2200" b="1" dirty="0">
                <a:latin typeface="Segoe UI" panose="020B0502040204020203" pitchFamily="34" charset="0"/>
                <a:ea typeface="Times New Roman" panose="02020603050405020304" pitchFamily="18" charset="0"/>
                <a:cs typeface="Times New Roman" panose="02020603050405020304" pitchFamily="18" charset="0"/>
              </a:rPr>
              <a:t>lavoratori subordinati </a:t>
            </a:r>
            <a:r>
              <a:rPr lang="it-IT" sz="2200" dirty="0">
                <a:latin typeface="Segoe UI" panose="020B0502040204020203" pitchFamily="34" charset="0"/>
                <a:ea typeface="Times New Roman" panose="02020603050405020304" pitchFamily="18" charset="0"/>
                <a:cs typeface="Times New Roman" panose="02020603050405020304" pitchFamily="18" charset="0"/>
              </a:rPr>
              <a:t>iscritti all'assicurazione generale obbligatoria IVS (o forme sostitutive), con </a:t>
            </a:r>
            <a:r>
              <a:rPr lang="it-IT" sz="2200" b="1" dirty="0">
                <a:latin typeface="Segoe UI" panose="020B0502040204020203" pitchFamily="34" charset="0"/>
                <a:ea typeface="Times New Roman" panose="02020603050405020304" pitchFamily="18" charset="0"/>
                <a:cs typeface="Times New Roman" panose="02020603050405020304" pitchFamily="18" charset="0"/>
              </a:rPr>
              <a:t>anzianità contributiva precedente al 1° gennaio 1996</a:t>
            </a:r>
            <a:r>
              <a:rPr lang="it-IT" sz="2200" dirty="0">
                <a:latin typeface="Segoe UI" panose="020B0502040204020203" pitchFamily="34" charset="0"/>
                <a:ea typeface="Times New Roman" panose="02020603050405020304" pitchFamily="18" charset="0"/>
                <a:cs typeface="Times New Roman" panose="02020603050405020304" pitchFamily="18" charset="0"/>
              </a:rPr>
              <a:t> che maturano, </a:t>
            </a:r>
            <a:r>
              <a:rPr lang="it-IT" sz="2200" b="1" dirty="0">
                <a:latin typeface="Segoe UI" panose="020B0502040204020203" pitchFamily="34" charset="0"/>
                <a:ea typeface="Times New Roman" panose="02020603050405020304" pitchFamily="18" charset="0"/>
                <a:cs typeface="Times New Roman" panose="02020603050405020304" pitchFamily="18" charset="0"/>
              </a:rPr>
              <a:t>entro il 1° gennaio 2028, i requisiti per accedere alla pensione </a:t>
            </a:r>
            <a:r>
              <a:rPr lang="it-IT" sz="2200" dirty="0">
                <a:latin typeface="Segoe UI" panose="020B0502040204020203" pitchFamily="34" charset="0"/>
                <a:ea typeface="Times New Roman" panose="02020603050405020304" pitchFamily="18" charset="0"/>
                <a:cs typeface="Times New Roman" panose="02020603050405020304" pitchFamily="18" charset="0"/>
              </a:rPr>
              <a:t>di vecchiaia o anticipata (art. 24, commi 6, 7 e 10, </a:t>
            </a:r>
            <a:r>
              <a:rPr lang="it-IT" sz="2200" dirty="0" err="1">
                <a:latin typeface="Segoe UI" panose="020B0502040204020203" pitchFamily="34" charset="0"/>
                <a:ea typeface="Times New Roman" panose="02020603050405020304" pitchFamily="18" charset="0"/>
                <a:cs typeface="Times New Roman" panose="02020603050405020304" pitchFamily="18" charset="0"/>
              </a:rPr>
              <a:t>d.l.</a:t>
            </a:r>
            <a:r>
              <a:rPr lang="it-IT" sz="2200" dirty="0">
                <a:latin typeface="Segoe UI" panose="020B0502040204020203" pitchFamily="34" charset="0"/>
                <a:ea typeface="Times New Roman" panose="02020603050405020304" pitchFamily="18" charset="0"/>
                <a:cs typeface="Times New Roman" panose="02020603050405020304" pitchFamily="18" charset="0"/>
              </a:rPr>
              <a:t> n. 201/2011, </a:t>
            </a:r>
            <a:r>
              <a:rPr lang="it-IT" sz="2200" dirty="0" err="1">
                <a:latin typeface="Segoe UI" panose="020B0502040204020203" pitchFamily="34" charset="0"/>
                <a:ea typeface="Times New Roman" panose="02020603050405020304" pitchFamily="18" charset="0"/>
                <a:cs typeface="Times New Roman" panose="02020603050405020304" pitchFamily="18" charset="0"/>
              </a:rPr>
              <a:t>conv</a:t>
            </a:r>
            <a:r>
              <a:rPr lang="it-IT" sz="2200" dirty="0">
                <a:latin typeface="Segoe UI" panose="020B0502040204020203" pitchFamily="34" charset="0"/>
                <a:ea typeface="Times New Roman" panose="02020603050405020304" pitchFamily="18" charset="0"/>
                <a:cs typeface="Times New Roman" panose="02020603050405020304" pitchFamily="18" charset="0"/>
              </a:rPr>
              <a:t>. da L. n. 214/2011), se </a:t>
            </a:r>
            <a:r>
              <a:rPr lang="it-IT" sz="2200" b="1" dirty="0">
                <a:latin typeface="Segoe UI" panose="020B0502040204020203" pitchFamily="34" charset="0"/>
                <a:ea typeface="Times New Roman" panose="02020603050405020304" pitchFamily="18" charset="0"/>
                <a:cs typeface="Times New Roman" panose="02020603050405020304" pitchFamily="18" charset="0"/>
              </a:rPr>
              <a:t>trasformano il rapporto di lavoro a tempo parziale </a:t>
            </a:r>
            <a:r>
              <a:rPr lang="it-IT" sz="2200" dirty="0">
                <a:latin typeface="Segoe UI" panose="020B0502040204020203" pitchFamily="34" charset="0"/>
                <a:ea typeface="Times New Roman" panose="02020603050405020304" pitchFamily="18" charset="0"/>
                <a:cs typeface="Times New Roman" panose="02020603050405020304" pitchFamily="18" charset="0"/>
              </a:rPr>
              <a:t>ottengono un esonero del 100% della quota contributiva IVS a carico (fino a massimo 3.000 euro riparametrati su base mensile) con integrazione dei versamenti contributivi fino alla quota di retribuzione mancante dopo la trasformazione del rapporto.</a:t>
            </a:r>
          </a:p>
          <a:p>
            <a:pPr algn="just">
              <a:tabLst>
                <a:tab pos="180340" algn="l"/>
              </a:tabLst>
              <a:defRPr/>
            </a:pPr>
            <a:endParaRPr lang="it-IT" sz="2200" dirty="0">
              <a:highlight>
                <a:srgbClr val="FFFF00"/>
              </a:highlight>
              <a:latin typeface="Segoe UI" panose="020B05020402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07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BA18F-13C9-0D50-765B-81F56C8B91F0}"/>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5484495F-1BEF-5229-1E4C-E9D226223D2C}"/>
              </a:ext>
            </a:extLst>
          </p:cNvPr>
          <p:cNvSpPr/>
          <p:nvPr/>
        </p:nvSpPr>
        <p:spPr>
          <a:xfrm>
            <a:off x="467710" y="346336"/>
            <a:ext cx="11256579" cy="5386090"/>
          </a:xfrm>
          <a:prstGeom prst="rect">
            <a:avLst/>
          </a:prstGeom>
        </p:spPr>
        <p:txBody>
          <a:bodyPr wrap="square">
            <a:spAutoFit/>
          </a:bodyPr>
          <a:lstStyle/>
          <a:p>
            <a:pPr algn="just">
              <a:tabLst>
                <a:tab pos="180340" algn="l"/>
              </a:tabLst>
              <a:defRPr/>
            </a:pPr>
            <a:r>
              <a:rPr lang="it-IT" sz="2200" b="1" dirty="0">
                <a:effectLst>
                  <a:outerShdw blurRad="38100" dist="38100" dir="2700000" algn="tl">
                    <a:srgbClr val="000000">
                      <a:alpha val="43137"/>
                    </a:srgbClr>
                  </a:outerShdw>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Legge 11 marzo 2026, n. 34 (Legge annuale PMI)</a:t>
            </a:r>
          </a:p>
          <a:p>
            <a:pPr algn="just">
              <a:tabLst>
                <a:tab pos="180340" algn="l"/>
              </a:tabLst>
              <a:defRPr/>
            </a:pPr>
            <a:r>
              <a:rPr lang="it-IT" sz="2200" dirty="0">
                <a:latin typeface="Segoe UI" panose="020B0502040204020203" pitchFamily="34" charset="0"/>
                <a:ea typeface="Times New Roman" panose="02020603050405020304" pitchFamily="18" charset="0"/>
                <a:cs typeface="Times New Roman" panose="02020603050405020304" pitchFamily="18" charset="0"/>
              </a:rPr>
              <a:t>Art. 6 – </a:t>
            </a:r>
            <a:r>
              <a:rPr lang="it-IT" sz="2200" b="1" dirty="0">
                <a:solidFill>
                  <a:srgbClr val="FF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Esonero contributivo per la trasformazione in part-time </a:t>
            </a:r>
            <a:r>
              <a:rPr lang="it-IT" dirty="0">
                <a:latin typeface="Segoe UI" panose="020B0502040204020203" pitchFamily="34" charset="0"/>
                <a:ea typeface="Times New Roman" panose="02020603050405020304" pitchFamily="18" charset="0"/>
                <a:cs typeface="Times New Roman" panose="02020603050405020304" pitchFamily="18" charset="0"/>
              </a:rPr>
              <a:t>(ricambio generazionale)</a:t>
            </a:r>
          </a:p>
          <a:p>
            <a:pPr algn="just">
              <a:tabLst>
                <a:tab pos="180340" algn="l"/>
              </a:tabLst>
              <a:defRPr/>
            </a:pPr>
            <a:endParaRPr lang="it-IT" sz="1400" dirty="0">
              <a:latin typeface="Segoe UI" panose="020B0502040204020203" pitchFamily="34" charset="0"/>
              <a:ea typeface="Times New Roman" panose="02020603050405020304" pitchFamily="18" charset="0"/>
              <a:cs typeface="Times New Roman" panose="02020603050405020304" pitchFamily="18" charset="0"/>
            </a:endParaRPr>
          </a:p>
          <a:p>
            <a:pPr algn="just">
              <a:tabLst>
                <a:tab pos="180340" algn="l"/>
              </a:tabLst>
              <a:defRPr/>
            </a:pPr>
            <a:r>
              <a:rPr lang="it-IT" sz="2200" dirty="0">
                <a:latin typeface="Segoe UI" panose="020B0502040204020203" pitchFamily="34" charset="0"/>
                <a:ea typeface="Times New Roman" panose="02020603050405020304" pitchFamily="18" charset="0"/>
                <a:cs typeface="Times New Roman" panose="02020603050405020304" pitchFamily="18" charset="0"/>
              </a:rPr>
              <a:t>La norma opera soltanto per i lavoratori subordinati </a:t>
            </a:r>
            <a:r>
              <a:rPr lang="it-IT" sz="2200" b="1" dirty="0">
                <a:latin typeface="Segoe UI" panose="020B0502040204020203" pitchFamily="34" charset="0"/>
                <a:ea typeface="Times New Roman" panose="02020603050405020304" pitchFamily="18" charset="0"/>
                <a:cs typeface="Times New Roman" panose="02020603050405020304" pitchFamily="18" charset="0"/>
              </a:rPr>
              <a:t>assunti con contratto a tempo pieno e indeterminato</a:t>
            </a:r>
            <a:r>
              <a:rPr lang="it-IT" sz="2200" dirty="0">
                <a:latin typeface="Segoe UI" panose="020B0502040204020203" pitchFamily="34" charset="0"/>
                <a:ea typeface="Times New Roman" panose="02020603050405020304" pitchFamily="18" charset="0"/>
                <a:cs typeface="Times New Roman" panose="02020603050405020304" pitchFamily="18" charset="0"/>
              </a:rPr>
              <a:t> da </a:t>
            </a:r>
            <a:r>
              <a:rPr lang="it-IT" sz="2200" i="1" dirty="0">
                <a:latin typeface="Segoe UI" panose="020B0502040204020203" pitchFamily="34" charset="0"/>
                <a:ea typeface="Times New Roman" panose="02020603050405020304" pitchFamily="18" charset="0"/>
                <a:cs typeface="Times New Roman" panose="02020603050405020304" pitchFamily="18" charset="0"/>
              </a:rPr>
              <a:t>datori di lavoro privati</a:t>
            </a:r>
            <a:r>
              <a:rPr lang="it-IT" sz="2200" dirty="0">
                <a:latin typeface="Segoe UI" panose="020B0502040204020203" pitchFamily="34" charset="0"/>
                <a:ea typeface="Times New Roman" panose="02020603050405020304" pitchFamily="18" charset="0"/>
                <a:cs typeface="Times New Roman" panose="02020603050405020304" pitchFamily="18" charset="0"/>
              </a:rPr>
              <a:t> che complessivamente </a:t>
            </a:r>
            <a:r>
              <a:rPr lang="it-IT" sz="2200" b="1" dirty="0">
                <a:latin typeface="Segoe UI" panose="020B0502040204020203" pitchFamily="34" charset="0"/>
                <a:ea typeface="Times New Roman" panose="02020603050405020304" pitchFamily="18" charset="0"/>
                <a:cs typeface="Times New Roman" panose="02020603050405020304" pitchFamily="18" charset="0"/>
              </a:rPr>
              <a:t>occupano fino a 50 dipendenti</a:t>
            </a:r>
            <a:r>
              <a:rPr lang="it-IT" sz="2200" dirty="0">
                <a:latin typeface="Segoe UI" panose="020B0502040204020203" pitchFamily="34" charset="0"/>
                <a:ea typeface="Times New Roman" panose="02020603050405020304" pitchFamily="18" charset="0"/>
                <a:cs typeface="Times New Roman" panose="02020603050405020304" pitchFamily="18" charset="0"/>
              </a:rPr>
              <a:t>.</a:t>
            </a:r>
          </a:p>
          <a:p>
            <a:pPr algn="just">
              <a:tabLst>
                <a:tab pos="180340" algn="l"/>
              </a:tabLst>
              <a:defRPr/>
            </a:pPr>
            <a:endParaRPr lang="it-IT" sz="2200" dirty="0">
              <a:latin typeface="Segoe UI" panose="020B0502040204020203" pitchFamily="34" charset="0"/>
              <a:ea typeface="Times New Roman" panose="02020603050405020304" pitchFamily="18" charset="0"/>
              <a:cs typeface="Times New Roman" panose="02020603050405020304" pitchFamily="18" charset="0"/>
            </a:endParaRPr>
          </a:p>
          <a:p>
            <a:pPr algn="just">
              <a:tabLst>
                <a:tab pos="180340" algn="l"/>
              </a:tabLst>
              <a:defRPr/>
            </a:pPr>
            <a:r>
              <a:rPr lang="it-IT" sz="2200" dirty="0">
                <a:latin typeface="Segoe UI" panose="020B0502040204020203" pitchFamily="34" charset="0"/>
                <a:ea typeface="Times New Roman" panose="02020603050405020304" pitchFamily="18" charset="0"/>
                <a:cs typeface="Times New Roman" panose="02020603050405020304" pitchFamily="18" charset="0"/>
              </a:rPr>
              <a:t>I lavoratori possono accedere al part-time per accompagnamento alla pensione e ricambio generazionale fino alla prima data utile di decorrenza della pensione.</a:t>
            </a:r>
          </a:p>
          <a:p>
            <a:pPr algn="just">
              <a:tabLst>
                <a:tab pos="180340" algn="l"/>
              </a:tabLst>
              <a:defRPr/>
            </a:pPr>
            <a:endParaRPr lang="it-IT" sz="2200" dirty="0">
              <a:latin typeface="Segoe UI" panose="020B0502040204020203" pitchFamily="34" charset="0"/>
              <a:ea typeface="Times New Roman" panose="02020603050405020304" pitchFamily="18" charset="0"/>
              <a:cs typeface="Times New Roman" panose="02020603050405020304" pitchFamily="18" charset="0"/>
            </a:endParaRPr>
          </a:p>
          <a:p>
            <a:pPr algn="just">
              <a:tabLst>
                <a:tab pos="180340" algn="l"/>
              </a:tabLst>
              <a:defRPr/>
            </a:pPr>
            <a:r>
              <a:rPr lang="it-IT" sz="2200" dirty="0">
                <a:latin typeface="Segoe UI" panose="020B0502040204020203" pitchFamily="34" charset="0"/>
                <a:ea typeface="Times New Roman" panose="02020603050405020304" pitchFamily="18" charset="0"/>
                <a:cs typeface="Times New Roman" panose="02020603050405020304" pitchFamily="18" charset="0"/>
              </a:rPr>
              <a:t>In ogni caso la riduzione dell’orario di lavoro deve risultare compresa tra il 25% e il 50% dell’orario.</a:t>
            </a:r>
          </a:p>
          <a:p>
            <a:pPr algn="just">
              <a:tabLst>
                <a:tab pos="180340" algn="l"/>
              </a:tabLst>
              <a:defRPr/>
            </a:pPr>
            <a:endParaRPr lang="it-IT" sz="2200" dirty="0">
              <a:latin typeface="Segoe UI" panose="020B0502040204020203" pitchFamily="34" charset="0"/>
              <a:ea typeface="Times New Roman" panose="02020603050405020304" pitchFamily="18" charset="0"/>
              <a:cs typeface="Times New Roman" panose="02020603050405020304" pitchFamily="18" charset="0"/>
            </a:endParaRPr>
          </a:p>
          <a:p>
            <a:pPr algn="just">
              <a:tabLst>
                <a:tab pos="180340" algn="l"/>
              </a:tabLst>
              <a:defRPr/>
            </a:pPr>
            <a:r>
              <a:rPr lang="it-IT" sz="2200" dirty="0">
                <a:latin typeface="Segoe UI" panose="020B0502040204020203" pitchFamily="34" charset="0"/>
                <a:ea typeface="Times New Roman" panose="02020603050405020304" pitchFamily="18" charset="0"/>
                <a:cs typeface="Times New Roman" panose="02020603050405020304" pitchFamily="18" charset="0"/>
              </a:rPr>
              <a:t>L’esonero contributivo opera solo se, per ogni lavoratore interessato dalla trasformazione in part-time, il datore di lavoro contestualmente </a:t>
            </a:r>
            <a:r>
              <a:rPr lang="it-IT" sz="2200" b="1" dirty="0">
                <a:latin typeface="Segoe UI" panose="020B0502040204020203" pitchFamily="34" charset="0"/>
                <a:ea typeface="Times New Roman" panose="02020603050405020304" pitchFamily="18" charset="0"/>
                <a:cs typeface="Times New Roman" panose="02020603050405020304" pitchFamily="18" charset="0"/>
              </a:rPr>
              <a:t>assume a tempo pieno e indeterminato un lavoratore di età non superiore a 34 anni</a:t>
            </a:r>
            <a:r>
              <a:rPr lang="it-IT" sz="2200" dirty="0">
                <a:latin typeface="Segoe UI" panose="020B0502040204020203" pitchFamily="34" charset="0"/>
                <a:ea typeface="Times New Roman" panose="02020603050405020304" pitchFamily="18" charset="0"/>
                <a:cs typeface="Times New Roman" panose="02020603050405020304" pitchFamily="18" charset="0"/>
              </a:rPr>
              <a:t>.</a:t>
            </a:r>
            <a:endParaRPr lang="it-IT" sz="2200" dirty="0">
              <a:highlight>
                <a:srgbClr val="FFFF00"/>
              </a:highlight>
              <a:latin typeface="Segoe UI" panose="020B05020402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9420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539EC-12AA-992E-24C6-EB8A94D27AA3}"/>
            </a:ext>
          </a:extLst>
        </p:cNvPr>
        <p:cNvGrpSpPr/>
        <p:nvPr/>
      </p:nvGrpSpPr>
      <p:grpSpPr>
        <a:xfrm>
          <a:off x="0" y="0"/>
          <a:ext cx="0" cy="0"/>
          <a:chOff x="0" y="0"/>
          <a:chExt cx="0" cy="0"/>
        </a:xfrm>
      </p:grpSpPr>
      <p:sp>
        <p:nvSpPr>
          <p:cNvPr id="1228802" name="Rectangle 2">
            <a:extLst>
              <a:ext uri="{FF2B5EF4-FFF2-40B4-BE49-F238E27FC236}">
                <a16:creationId xmlns:a16="http://schemas.microsoft.com/office/drawing/2014/main" id="{FCF6DDAC-5937-4EAC-AC64-CB3B9431182D}"/>
              </a:ext>
            </a:extLst>
          </p:cNvPr>
          <p:cNvSpPr>
            <a:spLocks noGrp="1" noChangeArrowheads="1"/>
          </p:cNvSpPr>
          <p:nvPr>
            <p:ph type="title"/>
          </p:nvPr>
        </p:nvSpPr>
        <p:spPr>
          <a:xfrm>
            <a:off x="1524001" y="1062039"/>
            <a:ext cx="8856663" cy="2986087"/>
          </a:xfrm>
        </p:spPr>
        <p:txBody>
          <a:bodyPr/>
          <a:lstStyle/>
          <a:p>
            <a:pPr algn="ctr" eaLnBrk="1" hangingPunct="1">
              <a:defRPr/>
            </a:pPr>
            <a:r>
              <a:rPr lang="en-US" altLang="it-IT" sz="3200" b="1" i="1" dirty="0">
                <a:solidFill>
                  <a:srgbClr val="FF0000"/>
                </a:solidFill>
                <a:effectLst>
                  <a:outerShdw blurRad="38100" dist="38100" dir="2700000" algn="tl">
                    <a:srgbClr val="C0C0C0"/>
                  </a:outerShdw>
                </a:effectLst>
                <a:ea typeface="ＭＳ Ｐゴシック" pitchFamily="34" charset="-128"/>
              </a:rPr>
              <a:t>FLESSIBILITÀ DEL LAVORO</a:t>
            </a:r>
            <a:br>
              <a:rPr lang="en-US" altLang="it-IT" sz="3200" b="1" i="1" dirty="0">
                <a:solidFill>
                  <a:srgbClr val="FF0000"/>
                </a:solidFill>
                <a:effectLst>
                  <a:outerShdw blurRad="38100" dist="38100" dir="2700000" algn="tl">
                    <a:srgbClr val="C0C0C0"/>
                  </a:outerShdw>
                </a:effectLst>
                <a:ea typeface="ＭＳ Ｐゴシック" pitchFamily="34" charset="-128"/>
              </a:rPr>
            </a:br>
            <a:br>
              <a:rPr lang="en-US" altLang="it-IT" sz="3200" b="1" i="1" dirty="0">
                <a:solidFill>
                  <a:srgbClr val="FF0000"/>
                </a:solidFill>
                <a:effectLst>
                  <a:outerShdw blurRad="38100" dist="38100" dir="2700000" algn="tl">
                    <a:srgbClr val="C0C0C0"/>
                  </a:outerShdw>
                </a:effectLst>
                <a:ea typeface="ＭＳ Ｐゴシック" pitchFamily="34" charset="-128"/>
              </a:rPr>
            </a:br>
            <a:r>
              <a:rPr lang="en-US" altLang="it-IT" sz="3200" b="1" i="1" dirty="0" err="1">
                <a:solidFill>
                  <a:srgbClr val="FF0000"/>
                </a:solidFill>
                <a:effectLst>
                  <a:outerShdw blurRad="38100" dist="38100" dir="2700000" algn="tl">
                    <a:srgbClr val="C0C0C0"/>
                  </a:outerShdw>
                </a:effectLst>
                <a:ea typeface="ＭＳ Ｐゴシック" pitchFamily="34" charset="-128"/>
              </a:rPr>
              <a:t>Orario</a:t>
            </a:r>
            <a:r>
              <a:rPr lang="en-US" altLang="it-IT" sz="3200" b="1" i="1" dirty="0">
                <a:solidFill>
                  <a:srgbClr val="FF0000"/>
                </a:solidFill>
                <a:effectLst>
                  <a:outerShdw blurRad="38100" dist="38100" dir="2700000" algn="tl">
                    <a:srgbClr val="C0C0C0"/>
                  </a:outerShdw>
                </a:effectLst>
                <a:ea typeface="ＭＳ Ｐゴシック" pitchFamily="34" charset="-128"/>
              </a:rPr>
              <a:t> di </a:t>
            </a:r>
            <a:r>
              <a:rPr lang="en-US" altLang="it-IT" sz="3200" b="1" i="1" dirty="0" err="1">
                <a:solidFill>
                  <a:srgbClr val="FF0000"/>
                </a:solidFill>
                <a:effectLst>
                  <a:outerShdw blurRad="38100" dist="38100" dir="2700000" algn="tl">
                    <a:srgbClr val="C0C0C0"/>
                  </a:outerShdw>
                </a:effectLst>
                <a:ea typeface="ＭＳ Ｐゴシック" pitchFamily="34" charset="-128"/>
              </a:rPr>
              <a:t>lavoro</a:t>
            </a:r>
            <a:endParaRPr lang="en-US" altLang="it-IT" sz="3200" b="1" i="1" dirty="0">
              <a:solidFill>
                <a:srgbClr val="FF0000"/>
              </a:solidFill>
              <a:effectLst>
                <a:outerShdw blurRad="38100" dist="38100" dir="2700000" algn="tl">
                  <a:srgbClr val="C0C0C0"/>
                </a:outerShdw>
              </a:effectLst>
              <a:ea typeface="ＭＳ Ｐゴシック" pitchFamily="34" charset="-128"/>
            </a:endParaRPr>
          </a:p>
        </p:txBody>
      </p:sp>
      <p:sp>
        <p:nvSpPr>
          <p:cNvPr id="66563" name="Text Box 3">
            <a:extLst>
              <a:ext uri="{FF2B5EF4-FFF2-40B4-BE49-F238E27FC236}">
                <a16:creationId xmlns:a16="http://schemas.microsoft.com/office/drawing/2014/main" id="{227D2035-0FD0-6268-84A0-383D2134074F}"/>
              </a:ext>
            </a:extLst>
          </p:cNvPr>
          <p:cNvSpPr txBox="1">
            <a:spLocks noChangeArrowheads="1"/>
          </p:cNvSpPr>
          <p:nvPr/>
        </p:nvSpPr>
        <p:spPr bwMode="auto">
          <a:xfrm>
            <a:off x="3336926" y="18764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17" fontAlgn="base">
              <a:spcBef>
                <a:spcPct val="0"/>
              </a:spcBef>
              <a:spcAft>
                <a:spcPct val="0"/>
              </a:spcAft>
              <a:buNone/>
            </a:pPr>
            <a:endParaRPr lang="it-IT" altLang="it-IT" sz="2400">
              <a:solidFill>
                <a:srgbClr val="000066"/>
              </a:solidFill>
              <a:latin typeface="Goudy Old Style" panose="02020502050305020303" pitchFamily="18" charset="0"/>
            </a:endParaRPr>
          </a:p>
        </p:txBody>
      </p:sp>
    </p:spTree>
    <p:extLst>
      <p:ext uri="{BB962C8B-B14F-4D97-AF65-F5344CB8AC3E}">
        <p14:creationId xmlns:p14="http://schemas.microsoft.com/office/powerpoint/2010/main" val="8417392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5" name="Rectangle 3">
            <a:extLst>
              <a:ext uri="{FF2B5EF4-FFF2-40B4-BE49-F238E27FC236}">
                <a16:creationId xmlns:a16="http://schemas.microsoft.com/office/drawing/2014/main" id="{1D8F435C-F102-439D-8E67-66EC0AA6A384}"/>
              </a:ext>
            </a:extLst>
          </p:cNvPr>
          <p:cNvSpPr>
            <a:spLocks noGrp="1" noChangeArrowheads="1"/>
          </p:cNvSpPr>
          <p:nvPr>
            <p:ph type="title"/>
          </p:nvPr>
        </p:nvSpPr>
        <p:spPr>
          <a:xfrm>
            <a:off x="718634" y="811230"/>
            <a:ext cx="10754731" cy="4688747"/>
          </a:xfrm>
          <a:solidFill>
            <a:srgbClr val="FFFF00"/>
          </a:solidFill>
        </p:spPr>
        <p:txBody>
          <a:bodyPr/>
          <a:lstStyle/>
          <a:p>
            <a:pPr marL="380998" indent="-380998">
              <a:defRPr/>
            </a:pPr>
            <a:r>
              <a:rPr lang="it-IT" sz="2200" b="1"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t>	Orario di lavoro settimanale</a:t>
            </a:r>
            <a:br>
              <a:rPr lang="it-IT" sz="2200"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In linea di principio, l’art. 3 del </a:t>
            </a:r>
            <a:r>
              <a:rPr lang="it-IT" sz="2200" dirty="0" err="1">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D.Lgs.</a:t>
            </a: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n. 66/2003 stabilisce che </a:t>
            </a:r>
            <a:r>
              <a:rPr lang="it-IT" sz="2200" b="1"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l’orario normale di lavoro è fissato in 40 ore settimanali</a:t>
            </a: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e che i contratti collettivi di lavoro possono definire una durata minore e riferire l’orario normale alla durata media delle prestazioni lavorative in un periodo non superiore all’anno.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La compensazione fra una settimana e l’altra ai fini della </a:t>
            </a:r>
            <a:r>
              <a:rPr lang="it-IT" sz="2200"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media plurisettimanale </a:t>
            </a: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deve essere programmata e non casuale e cioè si deve prestabilire in quali settimane si lavorerà più di 40 ore e quale sarà l’orario di ogni settimana e in quali settimane si avrà un orario di lavoro inferiore alle 40 ore ed il relativo orario.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B18C2-4790-AEB4-DF75-77561F6BB11C}"/>
            </a:ext>
          </a:extLst>
        </p:cNvPr>
        <p:cNvGrpSpPr/>
        <p:nvPr/>
      </p:nvGrpSpPr>
      <p:grpSpPr>
        <a:xfrm>
          <a:off x="0" y="0"/>
          <a:ext cx="0" cy="0"/>
          <a:chOff x="0" y="0"/>
          <a:chExt cx="0" cy="0"/>
        </a:xfrm>
      </p:grpSpPr>
      <p:sp>
        <p:nvSpPr>
          <p:cNvPr id="1129475" name="Rectangle 3">
            <a:extLst>
              <a:ext uri="{FF2B5EF4-FFF2-40B4-BE49-F238E27FC236}">
                <a16:creationId xmlns:a16="http://schemas.microsoft.com/office/drawing/2014/main" id="{BFEAE357-37A3-14BB-090D-6856CDC07485}"/>
              </a:ext>
            </a:extLst>
          </p:cNvPr>
          <p:cNvSpPr>
            <a:spLocks noGrp="1" noChangeArrowheads="1"/>
          </p:cNvSpPr>
          <p:nvPr>
            <p:ph type="title"/>
          </p:nvPr>
        </p:nvSpPr>
        <p:spPr>
          <a:xfrm>
            <a:off x="718634" y="1135117"/>
            <a:ext cx="10754731" cy="4650828"/>
          </a:xfrm>
          <a:solidFill>
            <a:srgbClr val="FFFF00"/>
          </a:solidFill>
        </p:spPr>
        <p:txBody>
          <a:bodyPr/>
          <a:lstStyle/>
          <a:p>
            <a:pPr marL="380998" indent="-380998">
              <a:defRPr/>
            </a:pPr>
            <a:r>
              <a:rPr lang="it-IT" sz="2400" b="1"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it-IT" sz="2400" b="1" dirty="0" err="1">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t>Multiperiodale</a:t>
            </a:r>
            <a:br>
              <a:rPr lang="it-IT" sz="2400"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4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4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La circolare del Ministero del Lavoro n. 8 del 3 marzo 2005 ricorda che, in caso di </a:t>
            </a:r>
            <a:r>
              <a:rPr lang="it-IT" sz="2400" b="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organizzazione </a:t>
            </a:r>
            <a:r>
              <a:rPr lang="it-IT" sz="2400" b="1" dirty="0" err="1">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multiperiodale</a:t>
            </a:r>
            <a:r>
              <a:rPr lang="it-IT" sz="2400" b="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 dell’orario di lavoro</a:t>
            </a:r>
            <a:r>
              <a:rPr lang="it-IT" sz="24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costituisce </a:t>
            </a:r>
            <a:r>
              <a:rPr lang="it-IT" sz="24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straordinario ogni ora di lavoro effettuata oltre l’orario settimanale programmato</a:t>
            </a:r>
            <a:r>
              <a:rPr lang="it-IT" sz="24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qualora, ad esempio, in una settimana si svolga un </a:t>
            </a:r>
            <a:r>
              <a:rPr lang="it-IT" sz="2400" b="1" i="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orario programmato di 50 ore, la cinquantunesima ora sarà imputata a lavoro straordinario </a:t>
            </a:r>
            <a:r>
              <a:rPr lang="it-IT" sz="24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e quindi costituirà motivo sufficiente per la comunicazione.</a:t>
            </a:r>
            <a:br>
              <a:rPr lang="it-IT" sz="24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4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endParaRPr lang="it-IT" sz="24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222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BE6C0-CFE2-9148-AC4D-5D51ADF12300}"/>
            </a:ext>
          </a:extLst>
        </p:cNvPr>
        <p:cNvGrpSpPr/>
        <p:nvPr/>
      </p:nvGrpSpPr>
      <p:grpSpPr>
        <a:xfrm>
          <a:off x="0" y="0"/>
          <a:ext cx="0" cy="0"/>
          <a:chOff x="0" y="0"/>
          <a:chExt cx="0" cy="0"/>
        </a:xfrm>
      </p:grpSpPr>
      <p:sp>
        <p:nvSpPr>
          <p:cNvPr id="1129475" name="Rectangle 3">
            <a:extLst>
              <a:ext uri="{FF2B5EF4-FFF2-40B4-BE49-F238E27FC236}">
                <a16:creationId xmlns:a16="http://schemas.microsoft.com/office/drawing/2014/main" id="{47F979F7-309B-49E1-13B7-A7070C4B1F36}"/>
              </a:ext>
            </a:extLst>
          </p:cNvPr>
          <p:cNvSpPr>
            <a:spLocks noGrp="1" noChangeArrowheads="1"/>
          </p:cNvSpPr>
          <p:nvPr>
            <p:ph type="title"/>
          </p:nvPr>
        </p:nvSpPr>
        <p:spPr>
          <a:xfrm>
            <a:off x="718634" y="275203"/>
            <a:ext cx="10754731" cy="4688747"/>
          </a:xfrm>
          <a:solidFill>
            <a:srgbClr val="FFFF00"/>
          </a:solidFill>
        </p:spPr>
        <p:txBody>
          <a:bodyPr/>
          <a:lstStyle/>
          <a:p>
            <a:pPr marL="380998" indent="-380998">
              <a:defRPr/>
            </a:pPr>
            <a:r>
              <a:rPr lang="it-IT" sz="2200" b="1"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t>	Durata massima dell’orario di lavoro settimanale</a:t>
            </a:r>
            <a:br>
              <a:rPr lang="it-IT" sz="2200"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L’orario settimanale, sia in presenza sia in assenza di contrattazione, </a:t>
            </a:r>
            <a:r>
              <a:rPr lang="it-IT" sz="2200" b="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non può superare le 48 ore, comprese le ore di lavoro straordinario, per ogni periodo di 7 giorni</a:t>
            </a: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calcolate, come </a:t>
            </a:r>
            <a:r>
              <a:rPr lang="it-IT" sz="2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media, su un periodo di riferimento non superiore a 4 mesi</a:t>
            </a: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Il limite delle 48 ore medie, nel periodo di riferimento, deve essere rispettato sia nel caso in cui il datore stabilisca un </a:t>
            </a:r>
            <a:r>
              <a:rPr lang="it-IT" sz="2200" b="1"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orario rigido ed uniforme </a:t>
            </a: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sia nel caso in cui l’orario venga </a:t>
            </a:r>
            <a:r>
              <a:rPr lang="it-IT" sz="2200" b="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disciplinato in senso </a:t>
            </a:r>
            <a:r>
              <a:rPr lang="it-IT" sz="2200" b="1" dirty="0" err="1">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multiperiodale</a:t>
            </a:r>
            <a:r>
              <a:rPr lang="it-IT" sz="2200" b="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 </a:t>
            </a: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mediante il rispetto del limite come media, per ogni periodo di 7 giorni, in un determinato periodo. Quindi il decreto non vieta prestazioni che superino, nell’arco di 7 giorni, le 48 ore in quanto il periodo di riferimento è un periodo più ampio della settimana e non superiore a 4 mesi, salvi i più ampi periodi che può fissare la contrattazione collettiva.</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endPar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51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3E13564-1376-FC5F-74D7-D2500C827D47}"/>
              </a:ext>
            </a:extLst>
          </p:cNvPr>
          <p:cNvSpPr>
            <a:spLocks noGrp="1"/>
          </p:cNvSpPr>
          <p:nvPr>
            <p:ph type="title"/>
          </p:nvPr>
        </p:nvSpPr>
        <p:spPr/>
        <p:txBody>
          <a:bodyPr/>
          <a:lstStyle/>
          <a:p>
            <a:r>
              <a:rPr lang="it-IT" dirty="0"/>
              <a:t> </a:t>
            </a:r>
          </a:p>
        </p:txBody>
      </p:sp>
      <p:pic>
        <p:nvPicPr>
          <p:cNvPr id="4" name="Immagine 3">
            <a:extLst>
              <a:ext uri="{FF2B5EF4-FFF2-40B4-BE49-F238E27FC236}">
                <a16:creationId xmlns:a16="http://schemas.microsoft.com/office/drawing/2014/main" id="{04AB7E1F-85B3-4834-4C6A-B92D4E066270}"/>
              </a:ext>
            </a:extLst>
          </p:cNvPr>
          <p:cNvPicPr>
            <a:picLocks noChangeAspect="1"/>
          </p:cNvPicPr>
          <p:nvPr/>
        </p:nvPicPr>
        <p:blipFill>
          <a:blip r:embed="rId2"/>
          <a:stretch>
            <a:fillRect/>
          </a:stretch>
        </p:blipFill>
        <p:spPr>
          <a:xfrm>
            <a:off x="2568850" y="152730"/>
            <a:ext cx="7054300" cy="5990643"/>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0D982-2FFE-BA4D-8F95-61ED84757E3B}"/>
            </a:ext>
          </a:extLst>
        </p:cNvPr>
        <p:cNvGrpSpPr/>
        <p:nvPr/>
      </p:nvGrpSpPr>
      <p:grpSpPr>
        <a:xfrm>
          <a:off x="0" y="0"/>
          <a:ext cx="0" cy="0"/>
          <a:chOff x="0" y="0"/>
          <a:chExt cx="0" cy="0"/>
        </a:xfrm>
      </p:grpSpPr>
      <p:sp>
        <p:nvSpPr>
          <p:cNvPr id="1129475" name="Rectangle 3">
            <a:extLst>
              <a:ext uri="{FF2B5EF4-FFF2-40B4-BE49-F238E27FC236}">
                <a16:creationId xmlns:a16="http://schemas.microsoft.com/office/drawing/2014/main" id="{E7DACB72-BA8E-8CC7-F467-1663E50563B5}"/>
              </a:ext>
            </a:extLst>
          </p:cNvPr>
          <p:cNvSpPr>
            <a:spLocks noGrp="1" noChangeArrowheads="1"/>
          </p:cNvSpPr>
          <p:nvPr>
            <p:ph type="title"/>
          </p:nvPr>
        </p:nvSpPr>
        <p:spPr>
          <a:xfrm>
            <a:off x="718634" y="275203"/>
            <a:ext cx="10754731" cy="4688747"/>
          </a:xfrm>
          <a:solidFill>
            <a:srgbClr val="FFFF00"/>
          </a:solidFill>
        </p:spPr>
        <p:txBody>
          <a:bodyPr/>
          <a:lstStyle/>
          <a:p>
            <a:pPr marL="380998" indent="-380998">
              <a:defRPr/>
            </a:pPr>
            <a:r>
              <a:rPr lang="it-IT" sz="2200" b="1"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t>	Durata massima dell’orario di lavoro settimanale</a:t>
            </a:r>
            <a:br>
              <a:rPr lang="it-IT" sz="2200"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Nella settimana lavorativa </a:t>
            </a:r>
            <a:r>
              <a:rPr lang="it-IT" sz="2200" b="1"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si potrà superare il limite delle 48 ore settimanali </a:t>
            </a: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purché vi siano </a:t>
            </a:r>
            <a:r>
              <a:rPr lang="it-IT" sz="2200" b="1"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settimane con meno di 48 ore </a:t>
            </a: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in modo da effettuare una compensazione e non superare il limite delle 48 ore medie nel periodo di riferimento. L’attività potrà essere concentrata in alcuni periodi e ridotta in altri in modo da realizzare una efficiente gestione dei fattori produttivi.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Nel caso in cui la contrattazione collettiva non provveda a disciplinare l’orario di lavoro </a:t>
            </a:r>
            <a:r>
              <a:rPr lang="it-IT" sz="2200" dirty="0" err="1">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multiperiodale</a:t>
            </a: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l’autonomia individuale, potrà intervenire con riferimento all’orario di lavoro straordinario.</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La contrattazione collettiva, oltre che determinare la durata massima dell’orario di lavoro, ha facoltà di </a:t>
            </a:r>
            <a:r>
              <a:rPr lang="it-IT" sz="2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elevare il periodo di riferimento</a:t>
            </a: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in relazione agli specifici interessi del settore cui i datori di lavoro ed i lavoratori appartengono, da 4 fino a 6 mesi e, in caso di ragioni obiettive, tecniche o inerenti all’organizzazione del lavoro, fino a 12 mesi.</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endPar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0662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2BCA5-D474-AF8A-ADF5-354D101F9F81}"/>
            </a:ext>
          </a:extLst>
        </p:cNvPr>
        <p:cNvGrpSpPr/>
        <p:nvPr/>
      </p:nvGrpSpPr>
      <p:grpSpPr>
        <a:xfrm>
          <a:off x="0" y="0"/>
          <a:ext cx="0" cy="0"/>
          <a:chOff x="0" y="0"/>
          <a:chExt cx="0" cy="0"/>
        </a:xfrm>
      </p:grpSpPr>
      <p:sp>
        <p:nvSpPr>
          <p:cNvPr id="1129475" name="Rectangle 3">
            <a:extLst>
              <a:ext uri="{FF2B5EF4-FFF2-40B4-BE49-F238E27FC236}">
                <a16:creationId xmlns:a16="http://schemas.microsoft.com/office/drawing/2014/main" id="{E4A1E905-8530-DA21-9B6D-E92FA3CCFAD1}"/>
              </a:ext>
            </a:extLst>
          </p:cNvPr>
          <p:cNvSpPr>
            <a:spLocks noGrp="1" noChangeArrowheads="1"/>
          </p:cNvSpPr>
          <p:nvPr>
            <p:ph type="title"/>
          </p:nvPr>
        </p:nvSpPr>
        <p:spPr>
          <a:xfrm>
            <a:off x="470874" y="385560"/>
            <a:ext cx="10754731" cy="4688747"/>
          </a:xfrm>
          <a:solidFill>
            <a:srgbClr val="FFFF00"/>
          </a:solidFill>
        </p:spPr>
        <p:txBody>
          <a:bodyPr/>
          <a:lstStyle/>
          <a:p>
            <a:pPr marL="380998" indent="-380998">
              <a:defRPr/>
            </a:pPr>
            <a:r>
              <a:rPr lang="it-IT" sz="2200" b="1"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t>	Limiti</a:t>
            </a:r>
            <a:br>
              <a:rPr lang="it-IT" sz="2200"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La definizione della </a:t>
            </a:r>
            <a:r>
              <a:rPr lang="it-IT" sz="2200" b="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durata massima settimanale </a:t>
            </a: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impone all’operatore di tenere presente, ai fini del calcolo, alcuni parametri quantitativi ben definibili alla luce delle disposizioni del decreto legislativo, in particolare: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168 ore settimanali (24 × 7 gg.);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24 ore di riposo settimanale;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66 ore di riposo giornaliero (11 × 6 gg.);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1 ora di pause giornaliere (10 m. × 6 gg.).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Da qui, per un calcolo differenziale, la complessiva disponibilità (per il datore di lavoro) di 77 ore settimanali lavorabili (168 - 24 - 66 - 1), a fronte delle quali dovrà operare il limite di </a:t>
            </a:r>
            <a:r>
              <a:rPr lang="it-IT" sz="2200" b="1" dirty="0">
                <a:solidFill>
                  <a:srgbClr val="003366"/>
                </a:solidFill>
                <a:effectLst>
                  <a:outerShdw blurRad="38100" dist="38100" dir="2700000" algn="tl">
                    <a:srgbClr val="C0C0C0"/>
                  </a:outerShdw>
                </a:effectLst>
                <a:highlight>
                  <a:srgbClr val="FFFF00"/>
                </a:highlight>
                <a:latin typeface="Arial" panose="020B0604020202020204" pitchFamily="34" charset="0"/>
                <a:cs typeface="Arial" panose="020B0604020202020204" pitchFamily="34" charset="0"/>
              </a:rPr>
              <a:t>48 ore “medie” settimanali </a:t>
            </a: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comprensive delle ore di straordinario, limite che sarà raggiunto nell’arco di tempo di 4, 6 o 12 mesi.</a:t>
            </a:r>
          </a:p>
        </p:txBody>
      </p:sp>
    </p:spTree>
    <p:extLst>
      <p:ext uri="{BB962C8B-B14F-4D97-AF65-F5344CB8AC3E}">
        <p14:creationId xmlns:p14="http://schemas.microsoft.com/office/powerpoint/2010/main" val="19221852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97902-1E74-B6B2-D860-4F00C5E78F66}"/>
            </a:ext>
          </a:extLst>
        </p:cNvPr>
        <p:cNvGrpSpPr/>
        <p:nvPr/>
      </p:nvGrpSpPr>
      <p:grpSpPr>
        <a:xfrm>
          <a:off x="0" y="0"/>
          <a:ext cx="0" cy="0"/>
          <a:chOff x="0" y="0"/>
          <a:chExt cx="0" cy="0"/>
        </a:xfrm>
      </p:grpSpPr>
      <p:sp>
        <p:nvSpPr>
          <p:cNvPr id="1129475" name="Rectangle 3">
            <a:extLst>
              <a:ext uri="{FF2B5EF4-FFF2-40B4-BE49-F238E27FC236}">
                <a16:creationId xmlns:a16="http://schemas.microsoft.com/office/drawing/2014/main" id="{17731360-E73E-E553-986F-C13E5C4747C7}"/>
              </a:ext>
            </a:extLst>
          </p:cNvPr>
          <p:cNvSpPr>
            <a:spLocks noGrp="1" noChangeArrowheads="1"/>
          </p:cNvSpPr>
          <p:nvPr>
            <p:ph type="title"/>
          </p:nvPr>
        </p:nvSpPr>
        <p:spPr>
          <a:xfrm>
            <a:off x="470874" y="385560"/>
            <a:ext cx="10754731" cy="4688747"/>
          </a:xfrm>
          <a:solidFill>
            <a:srgbClr val="FFFF00"/>
          </a:solidFill>
        </p:spPr>
        <p:txBody>
          <a:bodyPr/>
          <a:lstStyle/>
          <a:p>
            <a:pPr marL="380998" indent="-380998">
              <a:defRPr/>
            </a:pPr>
            <a:r>
              <a:rPr lang="it-IT" sz="2200" b="1"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t>	Deroghe alla disciplina della durata settimanale dell’orario</a:t>
            </a:r>
            <a:br>
              <a:rPr lang="it-IT" sz="2200"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L’art. 16 del </a:t>
            </a:r>
            <a:r>
              <a:rPr lang="it-IT" sz="2200" dirty="0" err="1">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D.Lgs.</a:t>
            </a: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n. 66/2003 elenca numerosi casi di deroghe alle disposizioni in materia di orario normale di lavoro (40 ore settimanali o come media plurisettimanale). In base a detto articolo «fatte salve le condizioni di miglior favore stabilite dai contratti collettivi», sono escluse dalla disciplina della durata settimanale dell’orario: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le fattispecie previste dall’art. 4 del R.D.L. n. 692/1923 (lavori agricoli e altri lavori nei quali ricorrano necessità imposte da esigenze tecniche o stagionali);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le fattispecie di cui al R.D. n. 1957/1923 e successive modifiche, alle condizioni ivi previste e le fattispecie di cui agli artt. 8 e 10 del R.D. n. 1955/1923;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le industrie di ricerca e coltivazione di idrocarburi, sia in mare che in terra, di posa di condutture ed installazione in mare;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le occupazioni che richiedono un lavoro discontinuo o di semplice attesa o custodia elencate nella tabella approvata con R.D. n. 2657/1923 e successive modificazioni ed integrazioni, alle condizioni ivi previste;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endPar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2469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D0B88-BCB3-40B2-DBF7-107964A7F09B}"/>
            </a:ext>
          </a:extLst>
        </p:cNvPr>
        <p:cNvGrpSpPr/>
        <p:nvPr/>
      </p:nvGrpSpPr>
      <p:grpSpPr>
        <a:xfrm>
          <a:off x="0" y="0"/>
          <a:ext cx="0" cy="0"/>
          <a:chOff x="0" y="0"/>
          <a:chExt cx="0" cy="0"/>
        </a:xfrm>
      </p:grpSpPr>
      <p:sp>
        <p:nvSpPr>
          <p:cNvPr id="1129475" name="Rectangle 3">
            <a:extLst>
              <a:ext uri="{FF2B5EF4-FFF2-40B4-BE49-F238E27FC236}">
                <a16:creationId xmlns:a16="http://schemas.microsoft.com/office/drawing/2014/main" id="{B1DC3610-769B-8C71-BC35-A88491226E4B}"/>
              </a:ext>
            </a:extLst>
          </p:cNvPr>
          <p:cNvSpPr>
            <a:spLocks noGrp="1" noChangeArrowheads="1"/>
          </p:cNvSpPr>
          <p:nvPr>
            <p:ph type="title"/>
          </p:nvPr>
        </p:nvSpPr>
        <p:spPr>
          <a:xfrm>
            <a:off x="470874" y="385560"/>
            <a:ext cx="10754731" cy="4688747"/>
          </a:xfrm>
          <a:solidFill>
            <a:srgbClr val="FFFF00"/>
          </a:solidFill>
        </p:spPr>
        <p:txBody>
          <a:bodyPr/>
          <a:lstStyle/>
          <a:p>
            <a:pPr marL="380998" indent="-380998">
              <a:defRPr/>
            </a:pPr>
            <a:r>
              <a:rPr lang="it-IT" sz="2200" b="1"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t>	Deroghe alla disciplina della durata settimanale dell’orario</a:t>
            </a:r>
            <a:br>
              <a:rPr lang="it-IT" sz="2200"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commessi viaggiatori e piazzisti;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il personale viaggiante dei servizi pubblici di trasporto per via terrestre;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gli operai agricoli a tempo determinato;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i giornalisti professionisti, praticanti e pubblicisti dipendenti da aziende editrici di giornali, periodici e agenzie di stampa, nonché quelli dipendenti da aziende pubbliche e private esercenti servizi radiotelevisivi;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il personale poligrafico (operai e impiegati) addetto alle attività di composizione, stampa e spedizione di quotidiani e settimanali, di documenti necessari al funzionamento degli Organi legislativi e amministrativi nazionali e locali, nonché alle attività produttive delle agenzie di stampa;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endPar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7837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E4A31-0786-8322-BCC9-1F32C53D9AEA}"/>
            </a:ext>
          </a:extLst>
        </p:cNvPr>
        <p:cNvGrpSpPr/>
        <p:nvPr/>
      </p:nvGrpSpPr>
      <p:grpSpPr>
        <a:xfrm>
          <a:off x="0" y="0"/>
          <a:ext cx="0" cy="0"/>
          <a:chOff x="0" y="0"/>
          <a:chExt cx="0" cy="0"/>
        </a:xfrm>
      </p:grpSpPr>
      <p:sp>
        <p:nvSpPr>
          <p:cNvPr id="1129475" name="Rectangle 3">
            <a:extLst>
              <a:ext uri="{FF2B5EF4-FFF2-40B4-BE49-F238E27FC236}">
                <a16:creationId xmlns:a16="http://schemas.microsoft.com/office/drawing/2014/main" id="{7E7D7FDE-8D2E-5F84-CC7E-5C7EB2AECBAC}"/>
              </a:ext>
            </a:extLst>
          </p:cNvPr>
          <p:cNvSpPr>
            <a:spLocks noGrp="1" noChangeArrowheads="1"/>
          </p:cNvSpPr>
          <p:nvPr>
            <p:ph type="title"/>
          </p:nvPr>
        </p:nvSpPr>
        <p:spPr>
          <a:xfrm>
            <a:off x="470874" y="385560"/>
            <a:ext cx="10754731" cy="4688747"/>
          </a:xfrm>
          <a:solidFill>
            <a:srgbClr val="FFFF00"/>
          </a:solidFill>
        </p:spPr>
        <p:txBody>
          <a:bodyPr/>
          <a:lstStyle/>
          <a:p>
            <a:pPr marL="380998" indent="-380998">
              <a:defRPr/>
            </a:pPr>
            <a:r>
              <a:rPr lang="it-IT" sz="2200" b="1"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t>	Deroghe alla disciplina della durata settimanale dell’orario</a:t>
            </a:r>
            <a:br>
              <a:rPr lang="it-IT" sz="2200"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il personale addetto ai servizi di informazione radiotelevisiva gestiti da aziende pubbliche e private; lavori di cui all’art. 1 della legge n. 154/1978 ed all’art. 2 della legge n. 559/1996; </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	le prestazioni rese da personale addetto alle aree operative per assicurare la continuità del servizio nei settori indicati (servizi nei settori delle poste, delle autostrade, dei servizi portuali e aeroportuali; servizi pubblici di trasporto e da imprese esercenti servizi di telecomunicazione; aziende pubbliche e private di produzione, trasmissione, distribuzione, trattamento ed erogazione di energia elettrica, gas, calore ed acqua; aziende di raccolta, trattamento, smaltimento e trasporto di rifiuti solidi urbani; servizi funebri e cimiteriali nei casi in cui il servizio sia richiesto dall’Autorità giudiziaria, sanitaria o di pubblica sicurezza; gestori di impianti di distribuzione di carburanti non autostradali).</a:t>
            </a:r>
            <a:br>
              <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endParaRPr lang="it-IT" sz="2200"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9595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5FA57-828C-DE8B-8E7C-B14F4D55114E}"/>
            </a:ext>
          </a:extLst>
        </p:cNvPr>
        <p:cNvGrpSpPr/>
        <p:nvPr/>
      </p:nvGrpSpPr>
      <p:grpSpPr>
        <a:xfrm>
          <a:off x="0" y="0"/>
          <a:ext cx="0" cy="0"/>
          <a:chOff x="0" y="0"/>
          <a:chExt cx="0" cy="0"/>
        </a:xfrm>
      </p:grpSpPr>
      <p:sp>
        <p:nvSpPr>
          <p:cNvPr id="1228802" name="Rectangle 2">
            <a:extLst>
              <a:ext uri="{FF2B5EF4-FFF2-40B4-BE49-F238E27FC236}">
                <a16:creationId xmlns:a16="http://schemas.microsoft.com/office/drawing/2014/main" id="{669FE3DD-1944-6066-7209-AB5CA6A376E2}"/>
              </a:ext>
            </a:extLst>
          </p:cNvPr>
          <p:cNvSpPr>
            <a:spLocks noGrp="1" noChangeArrowheads="1"/>
          </p:cNvSpPr>
          <p:nvPr>
            <p:ph type="title"/>
          </p:nvPr>
        </p:nvSpPr>
        <p:spPr>
          <a:xfrm>
            <a:off x="1524001" y="1062039"/>
            <a:ext cx="8856663" cy="2986087"/>
          </a:xfrm>
        </p:spPr>
        <p:txBody>
          <a:bodyPr/>
          <a:lstStyle/>
          <a:p>
            <a:pPr algn="ctr" eaLnBrk="1" hangingPunct="1">
              <a:defRPr/>
            </a:pPr>
            <a:r>
              <a:rPr lang="en-US" altLang="it-IT" sz="3200" b="1" i="1" dirty="0">
                <a:solidFill>
                  <a:srgbClr val="FF0000"/>
                </a:solidFill>
                <a:effectLst>
                  <a:outerShdw blurRad="38100" dist="38100" dir="2700000" algn="tl">
                    <a:srgbClr val="C0C0C0"/>
                  </a:outerShdw>
                </a:effectLst>
                <a:ea typeface="ＭＳ Ｐゴシック" pitchFamily="34" charset="-128"/>
              </a:rPr>
              <a:t>FLESSIBILITÀ DEL LAVORO</a:t>
            </a:r>
            <a:br>
              <a:rPr lang="en-US" altLang="it-IT" sz="3200" b="1" i="1" dirty="0">
                <a:solidFill>
                  <a:srgbClr val="FF0000"/>
                </a:solidFill>
                <a:effectLst>
                  <a:outerShdw blurRad="38100" dist="38100" dir="2700000" algn="tl">
                    <a:srgbClr val="C0C0C0"/>
                  </a:outerShdw>
                </a:effectLst>
                <a:ea typeface="ＭＳ Ｐゴシック" pitchFamily="34" charset="-128"/>
              </a:rPr>
            </a:br>
            <a:br>
              <a:rPr lang="en-US" altLang="it-IT" sz="3200" b="1" i="1" dirty="0">
                <a:solidFill>
                  <a:srgbClr val="FF0000"/>
                </a:solidFill>
                <a:effectLst>
                  <a:outerShdw blurRad="38100" dist="38100" dir="2700000" algn="tl">
                    <a:srgbClr val="C0C0C0"/>
                  </a:outerShdw>
                </a:effectLst>
                <a:ea typeface="ＭＳ Ｐゴシック" pitchFamily="34" charset="-128"/>
              </a:rPr>
            </a:br>
            <a:r>
              <a:rPr lang="en-US" altLang="it-IT" sz="3200" b="1" i="1" dirty="0" err="1">
                <a:solidFill>
                  <a:srgbClr val="FF0000"/>
                </a:solidFill>
                <a:effectLst>
                  <a:outerShdw blurRad="38100" dist="38100" dir="2700000" algn="tl">
                    <a:srgbClr val="C0C0C0"/>
                  </a:outerShdw>
                </a:effectLst>
                <a:ea typeface="ＭＳ Ｐゴシック" pitchFamily="34" charset="-128"/>
              </a:rPr>
              <a:t>Organizzazione</a:t>
            </a:r>
            <a:r>
              <a:rPr lang="en-US" altLang="it-IT" sz="3200" b="1" i="1" dirty="0">
                <a:solidFill>
                  <a:srgbClr val="FF0000"/>
                </a:solidFill>
                <a:effectLst>
                  <a:outerShdw blurRad="38100" dist="38100" dir="2700000" algn="tl">
                    <a:srgbClr val="C0C0C0"/>
                  </a:outerShdw>
                </a:effectLst>
                <a:ea typeface="ＭＳ Ｐゴシック" pitchFamily="34" charset="-128"/>
              </a:rPr>
              <a:t> del </a:t>
            </a:r>
            <a:r>
              <a:rPr lang="en-US" altLang="it-IT" sz="3200" b="1" i="1" dirty="0" err="1">
                <a:solidFill>
                  <a:srgbClr val="FF0000"/>
                </a:solidFill>
                <a:effectLst>
                  <a:outerShdw blurRad="38100" dist="38100" dir="2700000" algn="tl">
                    <a:srgbClr val="C0C0C0"/>
                  </a:outerShdw>
                </a:effectLst>
                <a:ea typeface="ＭＳ Ｐゴシック" pitchFamily="34" charset="-128"/>
              </a:rPr>
              <a:t>lavoro</a:t>
            </a:r>
            <a:r>
              <a:rPr lang="en-US" altLang="it-IT" sz="3200" b="1" i="1" dirty="0">
                <a:solidFill>
                  <a:srgbClr val="FF0000"/>
                </a:solidFill>
                <a:effectLst>
                  <a:outerShdw blurRad="38100" dist="38100" dir="2700000" algn="tl">
                    <a:srgbClr val="C0C0C0"/>
                  </a:outerShdw>
                </a:effectLst>
                <a:ea typeface="ＭＳ Ｐゴシック" pitchFamily="34" charset="-128"/>
              </a:rPr>
              <a:t>: </a:t>
            </a:r>
            <a:br>
              <a:rPr lang="en-US" altLang="it-IT" sz="3200" b="1" i="1" dirty="0">
                <a:solidFill>
                  <a:srgbClr val="FF0000"/>
                </a:solidFill>
                <a:effectLst>
                  <a:outerShdw blurRad="38100" dist="38100" dir="2700000" algn="tl">
                    <a:srgbClr val="C0C0C0"/>
                  </a:outerShdw>
                </a:effectLst>
                <a:ea typeface="ＭＳ Ｐゴシック" pitchFamily="34" charset="-128"/>
              </a:rPr>
            </a:br>
            <a:r>
              <a:rPr lang="en-US" altLang="it-IT" sz="3200" b="1" i="1" dirty="0" err="1">
                <a:solidFill>
                  <a:srgbClr val="FF0000"/>
                </a:solidFill>
                <a:effectLst>
                  <a:outerShdw blurRad="38100" dist="38100" dir="2700000" algn="tl">
                    <a:srgbClr val="C0C0C0"/>
                  </a:outerShdw>
                </a:effectLst>
                <a:ea typeface="ＭＳ Ｐゴシック" pitchFamily="34" charset="-128"/>
              </a:rPr>
              <a:t>lavoro</a:t>
            </a:r>
            <a:r>
              <a:rPr lang="en-US" altLang="it-IT" sz="3200" b="1" i="1" dirty="0">
                <a:solidFill>
                  <a:srgbClr val="FF0000"/>
                </a:solidFill>
                <a:effectLst>
                  <a:outerShdw blurRad="38100" dist="38100" dir="2700000" algn="tl">
                    <a:srgbClr val="C0C0C0"/>
                  </a:outerShdw>
                </a:effectLst>
                <a:ea typeface="ＭＳ Ｐゴシック" pitchFamily="34" charset="-128"/>
              </a:rPr>
              <a:t> agile e </a:t>
            </a:r>
            <a:r>
              <a:rPr lang="en-US" altLang="it-IT" sz="3200" b="1" i="1" dirty="0" err="1">
                <a:solidFill>
                  <a:srgbClr val="FF0000"/>
                </a:solidFill>
                <a:effectLst>
                  <a:outerShdw blurRad="38100" dist="38100" dir="2700000" algn="tl">
                    <a:srgbClr val="C0C0C0"/>
                  </a:outerShdw>
                </a:effectLst>
                <a:ea typeface="ＭＳ Ｐゴシック" pitchFamily="34" charset="-128"/>
              </a:rPr>
              <a:t>telelavoro</a:t>
            </a:r>
            <a:endParaRPr lang="en-US" altLang="it-IT" sz="3200" b="1" i="1" dirty="0">
              <a:solidFill>
                <a:srgbClr val="FF0000"/>
              </a:solidFill>
              <a:effectLst>
                <a:outerShdw blurRad="38100" dist="38100" dir="2700000" algn="tl">
                  <a:srgbClr val="C0C0C0"/>
                </a:outerShdw>
              </a:effectLst>
              <a:ea typeface="ＭＳ Ｐゴシック" pitchFamily="34" charset="-128"/>
            </a:endParaRPr>
          </a:p>
        </p:txBody>
      </p:sp>
      <p:sp>
        <p:nvSpPr>
          <p:cNvPr id="66563" name="Text Box 3">
            <a:extLst>
              <a:ext uri="{FF2B5EF4-FFF2-40B4-BE49-F238E27FC236}">
                <a16:creationId xmlns:a16="http://schemas.microsoft.com/office/drawing/2014/main" id="{427129CD-9BD9-F52D-9E71-D53C979A6A1D}"/>
              </a:ext>
            </a:extLst>
          </p:cNvPr>
          <p:cNvSpPr txBox="1">
            <a:spLocks noChangeArrowheads="1"/>
          </p:cNvSpPr>
          <p:nvPr/>
        </p:nvSpPr>
        <p:spPr bwMode="auto">
          <a:xfrm>
            <a:off x="3336926" y="18764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17" fontAlgn="base">
              <a:spcBef>
                <a:spcPct val="0"/>
              </a:spcBef>
              <a:spcAft>
                <a:spcPct val="0"/>
              </a:spcAft>
              <a:buNone/>
            </a:pPr>
            <a:endParaRPr lang="it-IT" altLang="it-IT" sz="2400">
              <a:solidFill>
                <a:srgbClr val="000066"/>
              </a:solidFill>
              <a:latin typeface="Goudy Old Style" panose="02020502050305020303" pitchFamily="18" charset="0"/>
            </a:endParaRPr>
          </a:p>
        </p:txBody>
      </p:sp>
    </p:spTree>
    <p:extLst>
      <p:ext uri="{BB962C8B-B14F-4D97-AF65-F5344CB8AC3E}">
        <p14:creationId xmlns:p14="http://schemas.microsoft.com/office/powerpoint/2010/main" val="27808071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2A71AF0-2835-6252-AE69-6A289A2517B7}"/>
              </a:ext>
            </a:extLst>
          </p:cNvPr>
          <p:cNvSpPr txBox="1"/>
          <p:nvPr/>
        </p:nvSpPr>
        <p:spPr>
          <a:xfrm>
            <a:off x="2394155" y="1042371"/>
            <a:ext cx="7403690" cy="4644285"/>
          </a:xfrm>
          <a:prstGeom prst="rect">
            <a:avLst/>
          </a:prstGeom>
          <a:noFill/>
        </p:spPr>
        <p:txBody>
          <a:bodyPr>
            <a:spAutoFit/>
          </a:bodyPr>
          <a:lstStyle/>
          <a:p>
            <a:pPr>
              <a:lnSpc>
                <a:spcPct val="107000"/>
              </a:lnSpc>
              <a:spcAft>
                <a:spcPts val="800"/>
              </a:spcAft>
              <a:buSzPts val="1000"/>
              <a:tabLst>
                <a:tab pos="457200" algn="l"/>
              </a:tabLst>
              <a:defRPr/>
            </a:pP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	Il lavoratore agile </a:t>
            </a:r>
            <a:r>
              <a:rPr lang="it-IT" dirty="0">
                <a:solidFill>
                  <a:srgbClr val="2D2D2D"/>
                </a:solidFill>
                <a:highlight>
                  <a:srgbClr val="FFFF00"/>
                </a:highlight>
                <a:latin typeface="Amasis MT Pro" panose="02040504050005020304" pitchFamily="18" charset="0"/>
                <a:ea typeface="Times New Roman" panose="02020603050405020304" pitchFamily="18" charset="0"/>
                <a:cs typeface="Times New Roman" panose="02020603050405020304" pitchFamily="18" charset="0"/>
              </a:rPr>
              <a:t>può organizzare l'attività lavorativa </a:t>
            </a: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per fasi, cicli e obiettivi.</a:t>
            </a:r>
          </a:p>
          <a:p>
            <a:pPr>
              <a:lnSpc>
                <a:spcPct val="107000"/>
              </a:lnSpc>
              <a:spcAft>
                <a:spcPts val="800"/>
              </a:spcAft>
              <a:buSzPts val="1000"/>
              <a:tabLst>
                <a:tab pos="457200" algn="l"/>
              </a:tabLst>
              <a:defRPr/>
            </a:pP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	Il lavoratore agile </a:t>
            </a:r>
            <a:r>
              <a:rPr lang="it-IT" dirty="0">
                <a:solidFill>
                  <a:srgbClr val="2D2D2D"/>
                </a:solidFill>
                <a:highlight>
                  <a:srgbClr val="FFFF00"/>
                </a:highlight>
                <a:latin typeface="Amasis MT Pro" panose="02040504050005020304" pitchFamily="18" charset="0"/>
                <a:ea typeface="Times New Roman" panose="02020603050405020304" pitchFamily="18" charset="0"/>
                <a:cs typeface="Times New Roman" panose="02020603050405020304" pitchFamily="18" charset="0"/>
              </a:rPr>
              <a:t>non è sottoposto ad alcun vincolo di orario</a:t>
            </a: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a:t>
            </a:r>
          </a:p>
          <a:p>
            <a:pPr>
              <a:lnSpc>
                <a:spcPct val="107000"/>
              </a:lnSpc>
              <a:spcAft>
                <a:spcPts val="800"/>
              </a:spcAft>
              <a:buSzPts val="1000"/>
              <a:tabLst>
                <a:tab pos="457200" algn="l"/>
              </a:tabLst>
              <a:defRPr/>
            </a:pP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	Il lavoratore agile </a:t>
            </a:r>
            <a:r>
              <a:rPr lang="it-IT" dirty="0">
                <a:solidFill>
                  <a:srgbClr val="2D2D2D"/>
                </a:solidFill>
                <a:highlight>
                  <a:srgbClr val="FFFF00"/>
                </a:highlight>
                <a:latin typeface="Amasis MT Pro" panose="02040504050005020304" pitchFamily="18" charset="0"/>
                <a:ea typeface="Times New Roman" panose="02020603050405020304" pitchFamily="18" charset="0"/>
                <a:cs typeface="Times New Roman" panose="02020603050405020304" pitchFamily="18" charset="0"/>
              </a:rPr>
              <a:t>non è sottoposto ad alcun vincolo di luogo </a:t>
            </a: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di lavoro.</a:t>
            </a:r>
          </a:p>
          <a:p>
            <a:pPr>
              <a:lnSpc>
                <a:spcPct val="107000"/>
              </a:lnSpc>
              <a:spcAft>
                <a:spcPts val="800"/>
              </a:spcAft>
              <a:buSzPts val="1000"/>
              <a:tabLst>
                <a:tab pos="457200" algn="l"/>
              </a:tabLst>
              <a:defRPr/>
            </a:pP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	Il lavoratore agile </a:t>
            </a:r>
            <a:r>
              <a:rPr lang="it-IT" dirty="0">
                <a:solidFill>
                  <a:srgbClr val="2D2D2D"/>
                </a:solidFill>
                <a:highlight>
                  <a:srgbClr val="FFFF00"/>
                </a:highlight>
                <a:latin typeface="Amasis MT Pro" panose="02040504050005020304" pitchFamily="18" charset="0"/>
                <a:ea typeface="Times New Roman" panose="02020603050405020304" pitchFamily="18" charset="0"/>
                <a:cs typeface="Times New Roman" panose="02020603050405020304" pitchFamily="18" charset="0"/>
              </a:rPr>
              <a:t>può servirsi di strumenti tecnologici </a:t>
            </a: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per lo svolgimento dell’attività lavorativa, di cui il datore di lavoro si impegna ad assicurarsi il corretto funzionamento e la sicurezza.</a:t>
            </a:r>
          </a:p>
          <a:p>
            <a:pPr>
              <a:lnSpc>
                <a:spcPct val="107000"/>
              </a:lnSpc>
              <a:spcAft>
                <a:spcPts val="800"/>
              </a:spcAft>
              <a:buSzPts val="1000"/>
              <a:tabLst>
                <a:tab pos="457200" algn="l"/>
              </a:tabLst>
              <a:defRPr/>
            </a:pP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	Il lavoro agile è svolto parte all’interno e parte all’esterno della sede aziendale.</a:t>
            </a:r>
          </a:p>
          <a:p>
            <a:pPr>
              <a:lnSpc>
                <a:spcPct val="107000"/>
              </a:lnSpc>
              <a:spcAft>
                <a:spcPts val="800"/>
              </a:spcAft>
              <a:buSzPts val="1000"/>
              <a:tabLst>
                <a:tab pos="457200" algn="l"/>
              </a:tabLst>
              <a:defRPr/>
            </a:pP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	Il lavoratore agile </a:t>
            </a:r>
            <a:r>
              <a:rPr lang="it-IT" dirty="0">
                <a:solidFill>
                  <a:srgbClr val="2D2D2D"/>
                </a:solidFill>
                <a:highlight>
                  <a:srgbClr val="FFFF00"/>
                </a:highlight>
                <a:latin typeface="Amasis MT Pro" panose="02040504050005020304" pitchFamily="18" charset="0"/>
                <a:ea typeface="Times New Roman" panose="02020603050405020304" pitchFamily="18" charset="0"/>
                <a:cs typeface="Times New Roman" panose="02020603050405020304" pitchFamily="18" charset="0"/>
              </a:rPr>
              <a:t>non ha una postazione fissa </a:t>
            </a: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di lavoro.</a:t>
            </a:r>
          </a:p>
          <a:p>
            <a:pPr>
              <a:lnSpc>
                <a:spcPct val="107000"/>
              </a:lnSpc>
              <a:spcAft>
                <a:spcPts val="800"/>
              </a:spcAft>
              <a:buSzPts val="1000"/>
              <a:tabLst>
                <a:tab pos="457200" algn="l"/>
              </a:tabLst>
              <a:defRPr/>
            </a:pPr>
            <a:endPar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defRPr/>
            </a:pPr>
            <a:endParaRPr lang="it-IT" dirty="0">
              <a:latin typeface="Amasis MT Pro" panose="02040504050005020304" pitchFamily="18" charset="0"/>
            </a:endParaRPr>
          </a:p>
        </p:txBody>
      </p:sp>
      <p:sp>
        <p:nvSpPr>
          <p:cNvPr id="5" name="Rectangle 2">
            <a:extLst>
              <a:ext uri="{FF2B5EF4-FFF2-40B4-BE49-F238E27FC236}">
                <a16:creationId xmlns:a16="http://schemas.microsoft.com/office/drawing/2014/main" id="{E7CB2BE6-672D-7C6B-B8CD-CCE4508C2872}"/>
              </a:ext>
            </a:extLst>
          </p:cNvPr>
          <p:cNvSpPr>
            <a:spLocks noGrp="1" noChangeArrowheads="1"/>
          </p:cNvSpPr>
          <p:nvPr>
            <p:ph type="title"/>
          </p:nvPr>
        </p:nvSpPr>
        <p:spPr>
          <a:xfrm>
            <a:off x="1760539" y="161925"/>
            <a:ext cx="8670925" cy="636588"/>
          </a:xfrm>
        </p:spPr>
        <p:txBody>
          <a:bodyPr anchor="t"/>
          <a:lstStyle/>
          <a:p>
            <a:pPr>
              <a:defRPr/>
            </a:pPr>
            <a:r>
              <a:rPr lang="it-IT" sz="2800" b="1" i="1" dirty="0">
                <a:solidFill>
                  <a:srgbClr val="FF0000"/>
                </a:solidFill>
                <a:latin typeface="Antique Olive" panose="020B0603020204030204" pitchFamily="34" charset="0"/>
              </a:rPr>
              <a:t>Lavoro agile in 6 punti</a:t>
            </a:r>
            <a:endParaRPr lang="it-IT" sz="1400" i="1" dirty="0">
              <a:solidFill>
                <a:srgbClr val="002060"/>
              </a:solidFill>
              <a:latin typeface="+mn-lt"/>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504793E-B21D-0273-0E2B-29A40E33E912}"/>
              </a:ext>
            </a:extLst>
          </p:cNvPr>
          <p:cNvSpPr txBox="1"/>
          <p:nvPr/>
        </p:nvSpPr>
        <p:spPr>
          <a:xfrm>
            <a:off x="1932320" y="797720"/>
            <a:ext cx="8327360" cy="4992649"/>
          </a:xfrm>
          <a:prstGeom prst="rect">
            <a:avLst/>
          </a:prstGeom>
          <a:noFill/>
        </p:spPr>
        <p:txBody>
          <a:bodyPr>
            <a:spAutoFit/>
          </a:bodyPr>
          <a:lstStyle/>
          <a:p>
            <a:pPr marL="342900" indent="-342900">
              <a:lnSpc>
                <a:spcPct val="107000"/>
              </a:lnSpc>
              <a:spcAft>
                <a:spcPts val="800"/>
              </a:spcAft>
              <a:buSzPts val="1000"/>
              <a:buFont typeface="Symbol" panose="05050102010706020507" pitchFamily="18" charset="2"/>
              <a:buChar char=""/>
              <a:tabLst>
                <a:tab pos="457200" algn="l"/>
              </a:tabLst>
              <a:defRPr/>
            </a:pP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Il telelavoro ha </a:t>
            </a:r>
            <a:r>
              <a:rPr lang="it-IT" dirty="0">
                <a:solidFill>
                  <a:srgbClr val="2D2D2D"/>
                </a:solidFill>
                <a:highlight>
                  <a:srgbClr val="FFFF00"/>
                </a:highlight>
                <a:latin typeface="Amasis MT Pro" panose="02040504050005020304" pitchFamily="18" charset="0"/>
                <a:ea typeface="Times New Roman" panose="02020603050405020304" pitchFamily="18" charset="0"/>
                <a:cs typeface="Times New Roman" panose="02020603050405020304" pitchFamily="18" charset="0"/>
              </a:rPr>
              <a:t>carattere volontario</a:t>
            </a: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 può essere concordato al momento dell'assunzione o in seguito, e non può essere imposto dal datore di lavoro o richiesto dal lavoratore.</a:t>
            </a:r>
          </a:p>
          <a:p>
            <a:pPr marL="342900" indent="-342900">
              <a:lnSpc>
                <a:spcPct val="107000"/>
              </a:lnSpc>
              <a:spcAft>
                <a:spcPts val="800"/>
              </a:spcAft>
              <a:buSzPts val="1000"/>
              <a:buFont typeface="Symbol" panose="05050102010706020507" pitchFamily="18" charset="2"/>
              <a:buChar char=""/>
              <a:tabLst>
                <a:tab pos="457200" algn="l"/>
              </a:tabLst>
              <a:defRPr/>
            </a:pPr>
            <a:r>
              <a:rPr lang="it-IT" dirty="0">
                <a:solidFill>
                  <a:srgbClr val="2D2D2D"/>
                </a:solidFill>
                <a:latin typeface="Amasis MT Pro" panose="02040504050005020304" pitchFamily="18" charset="0"/>
                <a:ea typeface="Calibri" panose="020F0502020204030204" pitchFamily="34" charset="0"/>
                <a:cs typeface="Times New Roman" panose="02020603050405020304" pitchFamily="18" charset="0"/>
              </a:rPr>
              <a:t>Il lavoratore </a:t>
            </a:r>
            <a:r>
              <a:rPr lang="it-IT" dirty="0">
                <a:solidFill>
                  <a:srgbClr val="2D2D2D"/>
                </a:solidFill>
                <a:highlight>
                  <a:srgbClr val="FFFF00"/>
                </a:highlight>
                <a:latin typeface="Amasis MT Pro" panose="02040504050005020304" pitchFamily="18" charset="0"/>
                <a:ea typeface="Calibri" panose="020F0502020204030204" pitchFamily="34" charset="0"/>
                <a:cs typeface="Times New Roman" panose="02020603050405020304" pitchFamily="18" charset="0"/>
              </a:rPr>
              <a:t>ha vincoli di orario e di luogo</a:t>
            </a:r>
            <a:r>
              <a:rPr lang="it-IT" dirty="0">
                <a:solidFill>
                  <a:srgbClr val="2D2D2D"/>
                </a:solidFill>
                <a:latin typeface="Amasis MT Pro" panose="02040504050005020304" pitchFamily="18" charset="0"/>
                <a:ea typeface="Calibri" panose="020F0502020204030204" pitchFamily="34" charset="0"/>
                <a:cs typeface="Times New Roman" panose="02020603050405020304" pitchFamily="18" charset="0"/>
              </a:rPr>
              <a:t> di lavoro, la prestazione lavorativa è svolta </a:t>
            </a:r>
            <a:r>
              <a:rPr lang="it-IT" dirty="0">
                <a:solidFill>
                  <a:srgbClr val="2D2D2D"/>
                </a:solidFill>
                <a:highlight>
                  <a:srgbClr val="FFFF00"/>
                </a:highlight>
                <a:latin typeface="Amasis MT Pro" panose="02040504050005020304" pitchFamily="18" charset="0"/>
                <a:ea typeface="Calibri" panose="020F0502020204030204" pitchFamily="34" charset="0"/>
                <a:cs typeface="Times New Roman" panose="02020603050405020304" pitchFamily="18" charset="0"/>
              </a:rPr>
              <a:t>normalmente all’esterno dei locali </a:t>
            </a:r>
            <a:r>
              <a:rPr lang="it-IT" dirty="0">
                <a:solidFill>
                  <a:srgbClr val="2D2D2D"/>
                </a:solidFill>
                <a:latin typeface="Amasis MT Pro" panose="02040504050005020304" pitchFamily="18" charset="0"/>
                <a:ea typeface="Calibri" panose="020F0502020204030204" pitchFamily="34" charset="0"/>
                <a:cs typeface="Times New Roman" panose="02020603050405020304" pitchFamily="18" charset="0"/>
              </a:rPr>
              <a:t>aziendali in </a:t>
            </a:r>
            <a:r>
              <a:rPr lang="it-IT" dirty="0">
                <a:solidFill>
                  <a:srgbClr val="2D2D2D"/>
                </a:solidFill>
                <a:highlight>
                  <a:srgbClr val="FFFF00"/>
                </a:highlight>
                <a:latin typeface="Amasis MT Pro" panose="02040504050005020304" pitchFamily="18" charset="0"/>
                <a:ea typeface="Calibri" panose="020F0502020204030204" pitchFamily="34" charset="0"/>
                <a:cs typeface="Times New Roman" panose="02020603050405020304" pitchFamily="18" charset="0"/>
              </a:rPr>
              <a:t>postazione predeterminata</a:t>
            </a:r>
            <a:r>
              <a:rPr lang="it-IT" dirty="0">
                <a:solidFill>
                  <a:srgbClr val="2D2D2D"/>
                </a:solidFill>
                <a:latin typeface="Amasis MT Pro" panose="02040504050005020304" pitchFamily="18" charset="0"/>
                <a:ea typeface="Calibri" panose="020F0502020204030204" pitchFamily="34" charset="0"/>
                <a:cs typeface="Times New Roman" panose="02020603050405020304" pitchFamily="18" charset="0"/>
              </a:rPr>
              <a:t>.</a:t>
            </a:r>
          </a:p>
          <a:p>
            <a:pPr marL="342900" indent="-342900">
              <a:lnSpc>
                <a:spcPct val="107000"/>
              </a:lnSpc>
              <a:spcAft>
                <a:spcPts val="800"/>
              </a:spcAft>
              <a:buSzPts val="1000"/>
              <a:buFont typeface="Symbol" panose="05050102010706020507" pitchFamily="18" charset="2"/>
              <a:buChar char=""/>
              <a:tabLst>
                <a:tab pos="457200" algn="l"/>
              </a:tabLst>
              <a:defRPr/>
            </a:pP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Il </a:t>
            </a:r>
            <a:r>
              <a:rPr lang="it-IT" dirty="0">
                <a:solidFill>
                  <a:srgbClr val="2D2D2D"/>
                </a:solidFill>
                <a:highlight>
                  <a:srgbClr val="FFFF00"/>
                </a:highlight>
                <a:latin typeface="Amasis MT Pro" panose="02040504050005020304" pitchFamily="18" charset="0"/>
                <a:ea typeface="Times New Roman" panose="02020603050405020304" pitchFamily="18" charset="0"/>
                <a:cs typeface="Times New Roman" panose="02020603050405020304" pitchFamily="18" charset="0"/>
              </a:rPr>
              <a:t>rifiuto</a:t>
            </a: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 da parte del lavoratore già assunto di adottare il telelavoro </a:t>
            </a:r>
            <a:r>
              <a:rPr lang="it-IT" dirty="0">
                <a:solidFill>
                  <a:srgbClr val="2D2D2D"/>
                </a:solidFill>
                <a:highlight>
                  <a:srgbClr val="FFFF00"/>
                </a:highlight>
                <a:latin typeface="Amasis MT Pro" panose="02040504050005020304" pitchFamily="18" charset="0"/>
                <a:ea typeface="Times New Roman" panose="02020603050405020304" pitchFamily="18" charset="0"/>
                <a:cs typeface="Times New Roman" panose="02020603050405020304" pitchFamily="18" charset="0"/>
              </a:rPr>
              <a:t>non può costituire motivo </a:t>
            </a: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di licenziamento o causare sanzioni disciplinari.</a:t>
            </a:r>
            <a:endParaRPr lang="it-IT" dirty="0">
              <a:solidFill>
                <a:srgbClr val="2D2D2D"/>
              </a:solidFill>
              <a:latin typeface="Amasis MT Pro" panose="020405040500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defRPr/>
            </a:pP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Il telelavoratore ha gli </a:t>
            </a:r>
            <a:r>
              <a:rPr lang="it-IT" dirty="0">
                <a:solidFill>
                  <a:srgbClr val="2D2D2D"/>
                </a:solidFill>
                <a:highlight>
                  <a:srgbClr val="FFFF00"/>
                </a:highlight>
                <a:latin typeface="Amasis MT Pro" panose="02040504050005020304" pitchFamily="18" charset="0"/>
                <a:ea typeface="Times New Roman" panose="02020603050405020304" pitchFamily="18" charset="0"/>
                <a:cs typeface="Times New Roman" panose="02020603050405020304" pitchFamily="18" charset="0"/>
              </a:rPr>
              <a:t>stessi diritti del lavoratore che opera all'interno dei locali </a:t>
            </a: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dell'impresa.</a:t>
            </a:r>
            <a:endParaRPr lang="it-IT" dirty="0">
              <a:solidFill>
                <a:srgbClr val="2D2D2D"/>
              </a:solidFill>
              <a:latin typeface="Amasis MT Pro" panose="020405040500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defRPr/>
            </a:pP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La </a:t>
            </a:r>
            <a:r>
              <a:rPr lang="it-IT" dirty="0">
                <a:solidFill>
                  <a:srgbClr val="2D2D2D"/>
                </a:solidFill>
                <a:highlight>
                  <a:srgbClr val="FFFF00"/>
                </a:highlight>
                <a:latin typeface="Amasis MT Pro" panose="02040504050005020304" pitchFamily="18" charset="0"/>
                <a:ea typeface="Times New Roman" panose="02020603050405020304" pitchFamily="18" charset="0"/>
                <a:cs typeface="Times New Roman" panose="02020603050405020304" pitchFamily="18" charset="0"/>
              </a:rPr>
              <a:t>retribuzione non può essere inferiore </a:t>
            </a:r>
            <a:r>
              <a:rPr lang="it-IT" dirty="0">
                <a:solidFill>
                  <a:srgbClr val="2D2D2D"/>
                </a:solidFill>
                <a:latin typeface="Amasis MT Pro" panose="02040504050005020304" pitchFamily="18" charset="0"/>
                <a:ea typeface="Times New Roman" panose="02020603050405020304" pitchFamily="18" charset="0"/>
                <a:cs typeface="Times New Roman" panose="02020603050405020304" pitchFamily="18" charset="0"/>
              </a:rPr>
              <a:t>rispetto agli altri lavoratori </a:t>
            </a:r>
            <a:r>
              <a:rPr lang="it-IT" dirty="0">
                <a:solidFill>
                  <a:srgbClr val="2D2D2D"/>
                </a:solidFill>
                <a:latin typeface="Amasis MT Pro" panose="02040504050005020304" pitchFamily="18" charset="0"/>
                <a:cs typeface="Times New Roman" panose="02020603050405020304" pitchFamily="18" charset="0"/>
              </a:rPr>
              <a:t>con le stesse mansioni e inquadramento all'interno dell'azienda.</a:t>
            </a:r>
          </a:p>
          <a:p>
            <a:pPr marL="342900" indent="-342900">
              <a:buFont typeface="Arial" panose="020B0604020202020204" pitchFamily="34" charset="0"/>
              <a:buChar char="•"/>
              <a:defRPr/>
            </a:pPr>
            <a:r>
              <a:rPr lang="it-IT" dirty="0">
                <a:solidFill>
                  <a:srgbClr val="2D2D2D"/>
                </a:solidFill>
                <a:latin typeface="Amasis MT Pro" panose="02040504050005020304" pitchFamily="18" charset="0"/>
                <a:cs typeface="Times New Roman" panose="02020603050405020304" pitchFamily="18" charset="0"/>
              </a:rPr>
              <a:t>Il </a:t>
            </a:r>
            <a:r>
              <a:rPr lang="it-IT" dirty="0">
                <a:solidFill>
                  <a:srgbClr val="2D2D2D"/>
                </a:solidFill>
                <a:highlight>
                  <a:srgbClr val="FFFF00"/>
                </a:highlight>
                <a:latin typeface="Amasis MT Pro" panose="02040504050005020304" pitchFamily="18" charset="0"/>
                <a:cs typeface="Times New Roman" panose="02020603050405020304" pitchFamily="18" charset="0"/>
              </a:rPr>
              <a:t>datore di lavoro si impegna a fornire </a:t>
            </a:r>
            <a:r>
              <a:rPr lang="it-IT" dirty="0">
                <a:solidFill>
                  <a:srgbClr val="2D2D2D"/>
                </a:solidFill>
                <a:latin typeface="Amasis MT Pro" panose="02040504050005020304" pitchFamily="18" charset="0"/>
                <a:cs typeface="Times New Roman" panose="02020603050405020304" pitchFamily="18" charset="0"/>
              </a:rPr>
              <a:t>al lavoratore le modalità da utilizzare, le informazioni relative al rapporto di lavoro e la descrizione </a:t>
            </a:r>
            <a:r>
              <a:rPr lang="it-IT" dirty="0">
                <a:solidFill>
                  <a:srgbClr val="2D2D2D"/>
                </a:solidFill>
                <a:latin typeface="Amasis MT Pro" panose="02040504050005020304" pitchFamily="18" charset="0"/>
                <a:ea typeface="Times New Roman" panose="02020603050405020304" pitchFamily="18" charset="0"/>
              </a:rPr>
              <a:t>della prestazione lavorativa e il contratto.</a:t>
            </a:r>
            <a:endParaRPr lang="it-IT" dirty="0">
              <a:latin typeface="Amasis MT Pro" panose="02040504050005020304" pitchFamily="18" charset="0"/>
            </a:endParaRPr>
          </a:p>
        </p:txBody>
      </p:sp>
      <p:sp>
        <p:nvSpPr>
          <p:cNvPr id="6" name="Rectangle 2">
            <a:extLst>
              <a:ext uri="{FF2B5EF4-FFF2-40B4-BE49-F238E27FC236}">
                <a16:creationId xmlns:a16="http://schemas.microsoft.com/office/drawing/2014/main" id="{28474FE2-3E33-8397-1842-ACC8BD3997A6}"/>
              </a:ext>
            </a:extLst>
          </p:cNvPr>
          <p:cNvSpPr>
            <a:spLocks noGrp="1" noChangeArrowheads="1"/>
          </p:cNvSpPr>
          <p:nvPr>
            <p:ph type="title"/>
          </p:nvPr>
        </p:nvSpPr>
        <p:spPr>
          <a:xfrm>
            <a:off x="1760539" y="161925"/>
            <a:ext cx="8670925" cy="636588"/>
          </a:xfrm>
        </p:spPr>
        <p:txBody>
          <a:bodyPr anchor="t"/>
          <a:lstStyle/>
          <a:p>
            <a:pPr>
              <a:defRPr/>
            </a:pPr>
            <a:r>
              <a:rPr lang="it-IT" sz="2800" b="1" i="1" dirty="0">
                <a:solidFill>
                  <a:srgbClr val="FF0000"/>
                </a:solidFill>
                <a:latin typeface="Antique Olive" panose="020B0603020204030204" pitchFamily="34" charset="0"/>
              </a:rPr>
              <a:t>Telelavoro in 6 punti</a:t>
            </a:r>
            <a:endParaRPr lang="it-IT" sz="1400" i="1" dirty="0">
              <a:solidFill>
                <a:srgbClr val="002060"/>
              </a:solidFill>
              <a:latin typeface="+mn-lt"/>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2EC36751-A8FC-B66C-3A2E-404DD7E4F86E}"/>
              </a:ext>
            </a:extLst>
          </p:cNvPr>
          <p:cNvSpPr>
            <a:spLocks noGrp="1" noChangeArrowheads="1"/>
          </p:cNvSpPr>
          <p:nvPr>
            <p:ph type="title"/>
          </p:nvPr>
        </p:nvSpPr>
        <p:spPr>
          <a:xfrm>
            <a:off x="136635" y="195702"/>
            <a:ext cx="11918730" cy="636587"/>
          </a:xfrm>
        </p:spPr>
        <p:txBody>
          <a:bodyPr anchor="t"/>
          <a:lstStyle/>
          <a:p>
            <a:pPr algn="ctr">
              <a:defRPr/>
            </a:pPr>
            <a:r>
              <a:rPr lang="it-IT" sz="2800" b="1" i="1" dirty="0">
                <a:solidFill>
                  <a:srgbClr val="FF0000"/>
                </a:solidFill>
                <a:latin typeface="Antique Olive" panose="020B0603020204030204" pitchFamily="34" charset="0"/>
              </a:rPr>
              <a:t>A prima vista</a:t>
            </a:r>
            <a:endParaRPr lang="it-IT" sz="1400" i="1" dirty="0">
              <a:solidFill>
                <a:srgbClr val="002060"/>
              </a:solidFill>
              <a:latin typeface="+mn-lt"/>
            </a:endParaRPr>
          </a:p>
        </p:txBody>
      </p:sp>
      <p:graphicFrame>
        <p:nvGraphicFramePr>
          <p:cNvPr id="2" name="Tabella 1">
            <a:extLst>
              <a:ext uri="{FF2B5EF4-FFF2-40B4-BE49-F238E27FC236}">
                <a16:creationId xmlns:a16="http://schemas.microsoft.com/office/drawing/2014/main" id="{AD711378-8C74-5D52-7B9B-FCDBB4C49A6F}"/>
              </a:ext>
            </a:extLst>
          </p:cNvPr>
          <p:cNvGraphicFramePr>
            <a:graphicFrameLocks noGrp="1"/>
          </p:cNvGraphicFramePr>
          <p:nvPr>
            <p:extLst>
              <p:ext uri="{D42A27DB-BD31-4B8C-83A1-F6EECF244321}">
                <p14:modId xmlns:p14="http://schemas.microsoft.com/office/powerpoint/2010/main" val="3587308773"/>
              </p:ext>
            </p:extLst>
          </p:nvPr>
        </p:nvGraphicFramePr>
        <p:xfrm>
          <a:off x="6096000" y="1037824"/>
          <a:ext cx="5701862" cy="4496771"/>
        </p:xfrm>
        <a:graphic>
          <a:graphicData uri="http://schemas.openxmlformats.org/drawingml/2006/table">
            <a:tbl>
              <a:tblPr firstRow="1" firstCol="1" bandRow="1">
                <a:tableStyleId>{22838BEF-8BB2-4498-84A7-C5851F593DF1}</a:tableStyleId>
              </a:tblPr>
              <a:tblGrid>
                <a:gridCol w="5701862">
                  <a:extLst>
                    <a:ext uri="{9D8B030D-6E8A-4147-A177-3AD203B41FA5}">
                      <a16:colId xmlns:a16="http://schemas.microsoft.com/office/drawing/2014/main" val="20000"/>
                    </a:ext>
                  </a:extLst>
                </a:gridCol>
              </a:tblGrid>
              <a:tr h="489629">
                <a:tc>
                  <a:txBody>
                    <a:bodyPr/>
                    <a:lstStyle/>
                    <a:p>
                      <a:pPr algn="ctr">
                        <a:lnSpc>
                          <a:spcPct val="107000"/>
                        </a:lnSpc>
                        <a:spcAft>
                          <a:spcPts val="800"/>
                        </a:spcAft>
                      </a:pPr>
                      <a:r>
                        <a:rPr lang="it-IT" sz="1800" dirty="0">
                          <a:solidFill>
                            <a:srgbClr val="C00000"/>
                          </a:solidFill>
                          <a:effectLst/>
                        </a:rPr>
                        <a:t>SMART WORKING</a:t>
                      </a:r>
                      <a:endParaRPr lang="it-IT"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10000"/>
                  </a:ext>
                </a:extLst>
              </a:tr>
              <a:tr h="489629">
                <a:tc>
                  <a:txBody>
                    <a:bodyPr/>
                    <a:lstStyle/>
                    <a:p>
                      <a:pPr>
                        <a:lnSpc>
                          <a:spcPct val="107000"/>
                        </a:lnSpc>
                        <a:spcAft>
                          <a:spcPts val="800"/>
                        </a:spcAft>
                      </a:pPr>
                      <a:r>
                        <a:rPr lang="it-IT" sz="1800" b="0" dirty="0">
                          <a:effectLst/>
                        </a:rPr>
                        <a:t>necessità dell’accordo tra le parti</a:t>
                      </a:r>
                      <a:endParaRPr lang="it-IT"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10001"/>
                  </a:ext>
                </a:extLst>
              </a:tr>
              <a:tr h="678821">
                <a:tc>
                  <a:txBody>
                    <a:bodyPr/>
                    <a:lstStyle/>
                    <a:p>
                      <a:pPr>
                        <a:lnSpc>
                          <a:spcPct val="107000"/>
                        </a:lnSpc>
                        <a:spcAft>
                          <a:spcPts val="800"/>
                        </a:spcAft>
                      </a:pPr>
                      <a:r>
                        <a:rPr lang="it-IT" sz="1800" b="0" dirty="0">
                          <a:effectLst/>
                        </a:rPr>
                        <a:t>necessità di strumenti tecnologici (pc, tablet, smartphone)</a:t>
                      </a:r>
                      <a:endParaRPr lang="it-IT"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10002"/>
                  </a:ext>
                </a:extLst>
              </a:tr>
              <a:tr h="489629">
                <a:tc>
                  <a:txBody>
                    <a:bodyPr/>
                    <a:lstStyle/>
                    <a:p>
                      <a:pPr>
                        <a:lnSpc>
                          <a:spcPct val="107000"/>
                        </a:lnSpc>
                        <a:spcAft>
                          <a:spcPts val="800"/>
                        </a:spcAft>
                      </a:pPr>
                      <a:r>
                        <a:rPr lang="it-IT" sz="1800" b="0" dirty="0">
                          <a:effectLst/>
                        </a:rPr>
                        <a:t>connessione a internet</a:t>
                      </a:r>
                      <a:endParaRPr lang="it-IT"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10003"/>
                  </a:ext>
                </a:extLst>
              </a:tr>
              <a:tr h="689785">
                <a:tc>
                  <a:txBody>
                    <a:bodyPr/>
                    <a:lstStyle/>
                    <a:p>
                      <a:pPr>
                        <a:lnSpc>
                          <a:spcPct val="107000"/>
                        </a:lnSpc>
                        <a:spcAft>
                          <a:spcPts val="800"/>
                        </a:spcAft>
                      </a:pPr>
                      <a:r>
                        <a:rPr lang="it-IT" sz="1800" b="0" dirty="0">
                          <a:effectLst/>
                          <a:highlight>
                            <a:srgbClr val="FFFF00"/>
                          </a:highlight>
                        </a:rPr>
                        <a:t>orari flessibili</a:t>
                      </a:r>
                    </a:p>
                    <a:p>
                      <a:pPr>
                        <a:lnSpc>
                          <a:spcPct val="107000"/>
                        </a:lnSpc>
                        <a:spcAft>
                          <a:spcPts val="800"/>
                        </a:spcAft>
                      </a:pPr>
                      <a:endParaRPr lang="it-IT" sz="5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10004"/>
                  </a:ext>
                </a:extLst>
              </a:tr>
              <a:tr h="1169649">
                <a:tc>
                  <a:txBody>
                    <a:bodyPr/>
                    <a:lstStyle/>
                    <a:p>
                      <a:pPr>
                        <a:lnSpc>
                          <a:spcPct val="107000"/>
                        </a:lnSpc>
                        <a:spcAft>
                          <a:spcPts val="800"/>
                        </a:spcAft>
                      </a:pPr>
                      <a:r>
                        <a:rPr lang="it-IT" sz="1800" b="0" dirty="0">
                          <a:effectLst/>
                          <a:highlight>
                            <a:srgbClr val="FFFF00"/>
                          </a:highlight>
                        </a:rPr>
                        <a:t>postazione variabile</a:t>
                      </a:r>
                      <a:r>
                        <a:rPr lang="it-IT" sz="1800" b="0" dirty="0">
                          <a:effectLst/>
                        </a:rPr>
                        <a:t>, non deve essere sempre la </a:t>
                      </a:r>
                      <a:r>
                        <a:rPr lang="it-IT" sz="1800" b="0" kern="1200" dirty="0">
                          <a:solidFill>
                            <a:schemeClr val="dk1"/>
                          </a:solidFill>
                          <a:effectLst/>
                          <a:latin typeface="+mn-lt"/>
                          <a:ea typeface="+mn-ea"/>
                          <a:cs typeface="+mn-cs"/>
                        </a:rPr>
                        <a:t>stessa</a:t>
                      </a:r>
                    </a:p>
                    <a:p>
                      <a:pPr>
                        <a:lnSpc>
                          <a:spcPct val="107000"/>
                        </a:lnSpc>
                        <a:spcAft>
                          <a:spcPts val="800"/>
                        </a:spcAft>
                      </a:pPr>
                      <a:r>
                        <a:rPr lang="it-IT" sz="1800" b="0" kern="1200" dirty="0">
                          <a:solidFill>
                            <a:schemeClr val="dk1"/>
                          </a:solidFill>
                          <a:effectLst/>
                          <a:highlight>
                            <a:srgbClr val="00FFFF"/>
                          </a:highlight>
                          <a:latin typeface="+mn-lt"/>
                          <a:ea typeface="+mn-ea"/>
                          <a:cs typeface="+mn-cs"/>
                        </a:rPr>
                        <a:t>prestazione lavorativa in parte da remoto e in parte all’interno dei locali aziendali</a:t>
                      </a:r>
                    </a:p>
                  </a:txBody>
                  <a:tcPr marL="95250" marR="95250" marT="95250" marB="95250" anchor="ctr"/>
                </a:tc>
                <a:extLst>
                  <a:ext uri="{0D108BD9-81ED-4DB2-BD59-A6C34878D82A}">
                    <a16:rowId xmlns:a16="http://schemas.microsoft.com/office/drawing/2014/main" val="10005"/>
                  </a:ext>
                </a:extLst>
              </a:tr>
              <a:tr h="489629">
                <a:tc>
                  <a:txBody>
                    <a:bodyPr/>
                    <a:lstStyle/>
                    <a:p>
                      <a:pPr>
                        <a:lnSpc>
                          <a:spcPct val="107000"/>
                        </a:lnSpc>
                        <a:spcAft>
                          <a:spcPts val="800"/>
                        </a:spcAft>
                      </a:pPr>
                      <a:r>
                        <a:rPr lang="it-IT" sz="1800" b="0" dirty="0">
                          <a:effectLst/>
                          <a:highlight>
                            <a:srgbClr val="00FF00"/>
                          </a:highlight>
                        </a:rPr>
                        <a:t>Legge</a:t>
                      </a:r>
                      <a:r>
                        <a:rPr lang="it-IT" sz="1800" b="0" dirty="0">
                          <a:effectLst/>
                        </a:rPr>
                        <a:t> 22 maggio 2017, n. 81</a:t>
                      </a:r>
                    </a:p>
                  </a:txBody>
                  <a:tcPr marL="95250" marR="95250" marT="95250" marB="95250" anchor="ctr"/>
                </a:tc>
                <a:extLst>
                  <a:ext uri="{0D108BD9-81ED-4DB2-BD59-A6C34878D82A}">
                    <a16:rowId xmlns:a16="http://schemas.microsoft.com/office/drawing/2014/main" val="10006"/>
                  </a:ext>
                </a:extLst>
              </a:tr>
            </a:tbl>
          </a:graphicData>
        </a:graphic>
      </p:graphicFrame>
      <p:graphicFrame>
        <p:nvGraphicFramePr>
          <p:cNvPr id="3" name="Tabella 2">
            <a:extLst>
              <a:ext uri="{FF2B5EF4-FFF2-40B4-BE49-F238E27FC236}">
                <a16:creationId xmlns:a16="http://schemas.microsoft.com/office/drawing/2014/main" id="{63351445-BA9F-29D8-7FC2-A4C1FB268865}"/>
              </a:ext>
            </a:extLst>
          </p:cNvPr>
          <p:cNvGraphicFramePr>
            <a:graphicFrameLocks noGrp="1"/>
          </p:cNvGraphicFramePr>
          <p:nvPr>
            <p:extLst>
              <p:ext uri="{D42A27DB-BD31-4B8C-83A1-F6EECF244321}">
                <p14:modId xmlns:p14="http://schemas.microsoft.com/office/powerpoint/2010/main" val="802753555"/>
              </p:ext>
            </p:extLst>
          </p:nvPr>
        </p:nvGraphicFramePr>
        <p:xfrm>
          <a:off x="320539" y="1037824"/>
          <a:ext cx="5517959" cy="4572448"/>
        </p:xfrm>
        <a:graphic>
          <a:graphicData uri="http://schemas.openxmlformats.org/drawingml/2006/table">
            <a:tbl>
              <a:tblPr firstRow="1" firstCol="1" bandRow="1">
                <a:tableStyleId>{22838BEF-8BB2-4498-84A7-C5851F593DF1}</a:tableStyleId>
              </a:tblPr>
              <a:tblGrid>
                <a:gridCol w="5517959">
                  <a:extLst>
                    <a:ext uri="{9D8B030D-6E8A-4147-A177-3AD203B41FA5}">
                      <a16:colId xmlns:a16="http://schemas.microsoft.com/office/drawing/2014/main" val="20000"/>
                    </a:ext>
                  </a:extLst>
                </a:gridCol>
              </a:tblGrid>
              <a:tr h="0">
                <a:tc>
                  <a:txBody>
                    <a:bodyPr/>
                    <a:lstStyle/>
                    <a:p>
                      <a:pPr algn="ctr">
                        <a:lnSpc>
                          <a:spcPct val="107000"/>
                        </a:lnSpc>
                        <a:spcAft>
                          <a:spcPts val="800"/>
                        </a:spcAft>
                      </a:pPr>
                      <a:r>
                        <a:rPr lang="it-IT" sz="1800" dirty="0">
                          <a:solidFill>
                            <a:srgbClr val="C00000"/>
                          </a:solidFill>
                          <a:effectLst/>
                        </a:rPr>
                        <a:t>TELELAVORO</a:t>
                      </a:r>
                      <a:endParaRPr lang="it-IT"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10000"/>
                  </a:ext>
                </a:extLst>
              </a:tr>
              <a:tr h="0">
                <a:tc>
                  <a:txBody>
                    <a:bodyPr/>
                    <a:lstStyle/>
                    <a:p>
                      <a:pPr>
                        <a:lnSpc>
                          <a:spcPct val="107000"/>
                        </a:lnSpc>
                        <a:spcAft>
                          <a:spcPts val="800"/>
                        </a:spcAft>
                      </a:pPr>
                      <a:r>
                        <a:rPr lang="it-IT" sz="1800" b="0" dirty="0">
                          <a:effectLst/>
                        </a:rPr>
                        <a:t>necessità dell’accordo tra le parti</a:t>
                      </a:r>
                      <a:endParaRPr lang="it-IT"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10001"/>
                  </a:ext>
                </a:extLst>
              </a:tr>
              <a:tr h="0">
                <a:tc>
                  <a:txBody>
                    <a:bodyPr/>
                    <a:lstStyle/>
                    <a:p>
                      <a:pPr>
                        <a:lnSpc>
                          <a:spcPct val="107000"/>
                        </a:lnSpc>
                        <a:spcAft>
                          <a:spcPts val="800"/>
                        </a:spcAft>
                      </a:pPr>
                      <a:r>
                        <a:rPr lang="it-IT" sz="1800" b="0" dirty="0">
                          <a:effectLst/>
                        </a:rPr>
                        <a:t>necessità di strumenti tecnologici (pc, tablet, smartphone)</a:t>
                      </a:r>
                      <a:endParaRPr lang="it-IT"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10002"/>
                  </a:ext>
                </a:extLst>
              </a:tr>
              <a:tr h="0">
                <a:tc>
                  <a:txBody>
                    <a:bodyPr/>
                    <a:lstStyle/>
                    <a:p>
                      <a:pPr>
                        <a:lnSpc>
                          <a:spcPct val="107000"/>
                        </a:lnSpc>
                        <a:spcAft>
                          <a:spcPts val="800"/>
                        </a:spcAft>
                      </a:pPr>
                      <a:r>
                        <a:rPr lang="it-IT" sz="1800" b="0" dirty="0">
                          <a:effectLst/>
                        </a:rPr>
                        <a:t>connessione a internet</a:t>
                      </a:r>
                      <a:endParaRPr lang="it-IT"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10003"/>
                  </a:ext>
                </a:extLst>
              </a:tr>
              <a:tr h="0">
                <a:tc>
                  <a:txBody>
                    <a:bodyPr/>
                    <a:lstStyle/>
                    <a:p>
                      <a:pPr>
                        <a:lnSpc>
                          <a:spcPct val="107000"/>
                        </a:lnSpc>
                        <a:spcAft>
                          <a:spcPts val="800"/>
                        </a:spcAft>
                      </a:pPr>
                      <a:r>
                        <a:rPr lang="it-IT" sz="1800" b="0" dirty="0">
                          <a:effectLst/>
                          <a:highlight>
                            <a:srgbClr val="FFFF00"/>
                          </a:highlight>
                        </a:rPr>
                        <a:t>orari rigidi</a:t>
                      </a:r>
                      <a:r>
                        <a:rPr lang="it-IT" sz="1800" b="0" dirty="0">
                          <a:effectLst/>
                        </a:rPr>
                        <a:t>, tendenzialmente gli stessi del personale che lavora in azienda con le stesse mansioni</a:t>
                      </a:r>
                      <a:endParaRPr lang="it-IT"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10004"/>
                  </a:ext>
                </a:extLst>
              </a:tr>
              <a:tr h="0">
                <a:tc>
                  <a:txBody>
                    <a:bodyPr/>
                    <a:lstStyle/>
                    <a:p>
                      <a:pPr>
                        <a:lnSpc>
                          <a:spcPct val="107000"/>
                        </a:lnSpc>
                        <a:spcAft>
                          <a:spcPts val="800"/>
                        </a:spcAft>
                      </a:pPr>
                      <a:r>
                        <a:rPr lang="it-IT" sz="1800" b="0" kern="1200" dirty="0">
                          <a:solidFill>
                            <a:schemeClr val="dk1"/>
                          </a:solidFill>
                          <a:effectLst/>
                          <a:highlight>
                            <a:srgbClr val="FFFF00"/>
                          </a:highlight>
                          <a:latin typeface="+mn-lt"/>
                          <a:ea typeface="+mn-ea"/>
                          <a:cs typeface="+mn-cs"/>
                        </a:rPr>
                        <a:t>postazione fissa </a:t>
                      </a:r>
                      <a:r>
                        <a:rPr lang="it-IT" sz="1800" b="0" kern="1200" dirty="0">
                          <a:solidFill>
                            <a:schemeClr val="dk1"/>
                          </a:solidFill>
                          <a:effectLst/>
                          <a:latin typeface="+mn-lt"/>
                          <a:ea typeface="+mn-ea"/>
                          <a:cs typeface="+mn-cs"/>
                        </a:rPr>
                        <a:t>in un luogo diverso dalla sede aziendale</a:t>
                      </a:r>
                    </a:p>
                    <a:p>
                      <a:pPr>
                        <a:lnSpc>
                          <a:spcPct val="107000"/>
                        </a:lnSpc>
                        <a:spcAft>
                          <a:spcPts val="800"/>
                        </a:spcAft>
                      </a:pPr>
                      <a:r>
                        <a:rPr lang="it-IT" sz="1800" b="0" kern="1200" dirty="0">
                          <a:solidFill>
                            <a:schemeClr val="dk1"/>
                          </a:solidFill>
                          <a:effectLst/>
                          <a:highlight>
                            <a:srgbClr val="00FFFF"/>
                          </a:highlight>
                          <a:latin typeface="+mn-lt"/>
                          <a:ea typeface="+mn-ea"/>
                          <a:cs typeface="+mn-cs"/>
                        </a:rPr>
                        <a:t>prestazione lavorativa interamente da remoto</a:t>
                      </a:r>
                    </a:p>
                  </a:txBody>
                  <a:tcPr marL="95250" marR="95250" marT="95250" marB="95250" anchor="ctr"/>
                </a:tc>
                <a:extLst>
                  <a:ext uri="{0D108BD9-81ED-4DB2-BD59-A6C34878D82A}">
                    <a16:rowId xmlns:a16="http://schemas.microsoft.com/office/drawing/2014/main" val="10005"/>
                  </a:ext>
                </a:extLst>
              </a:tr>
              <a:tr h="0">
                <a:tc>
                  <a:txBody>
                    <a:bodyPr/>
                    <a:lstStyle/>
                    <a:p>
                      <a:pPr>
                        <a:lnSpc>
                          <a:spcPct val="107000"/>
                        </a:lnSpc>
                        <a:spcAft>
                          <a:spcPts val="800"/>
                        </a:spcAft>
                      </a:pPr>
                      <a:r>
                        <a:rPr lang="it-IT" sz="1800" b="0" kern="1200" dirty="0">
                          <a:solidFill>
                            <a:schemeClr val="dk1"/>
                          </a:solidFill>
                          <a:effectLst/>
                          <a:highlight>
                            <a:srgbClr val="00FF00"/>
                          </a:highlight>
                          <a:latin typeface="+mn-lt"/>
                          <a:ea typeface="+mn-ea"/>
                          <a:cs typeface="+mn-cs"/>
                        </a:rPr>
                        <a:t>Accordo Interconfederale </a:t>
                      </a:r>
                      <a:r>
                        <a:rPr lang="it-IT" sz="1800" b="0" kern="1200" dirty="0">
                          <a:solidFill>
                            <a:schemeClr val="dk1"/>
                          </a:solidFill>
                          <a:effectLst/>
                          <a:latin typeface="+mn-lt"/>
                          <a:ea typeface="+mn-ea"/>
                          <a:cs typeface="+mn-cs"/>
                        </a:rPr>
                        <a:t>9 giugno 2004 e contratti collettivi nazionali di lavoro</a:t>
                      </a:r>
                    </a:p>
                  </a:txBody>
                  <a:tcPr marL="95250" marR="95250" marT="95250" marB="9525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7A18DE30-BBD0-3456-0761-EEAD585A385E}"/>
              </a:ext>
            </a:extLst>
          </p:cNvPr>
          <p:cNvSpPr>
            <a:spLocks noGrp="1" noChangeArrowheads="1"/>
          </p:cNvSpPr>
          <p:nvPr>
            <p:ph type="title"/>
          </p:nvPr>
        </p:nvSpPr>
        <p:spPr>
          <a:xfrm>
            <a:off x="1760539" y="258764"/>
            <a:ext cx="8670925" cy="350837"/>
          </a:xfrm>
        </p:spPr>
        <p:txBody>
          <a:bodyPr anchor="t"/>
          <a:lstStyle/>
          <a:p>
            <a:pPr>
              <a:defRPr/>
            </a:pPr>
            <a:r>
              <a:rPr lang="it-IT" sz="2800" b="1" dirty="0">
                <a:solidFill>
                  <a:srgbClr val="FF0000"/>
                </a:solidFill>
              </a:rPr>
              <a:t>Raffronto di discipline</a:t>
            </a:r>
            <a:endParaRPr lang="it-IT" sz="1500" i="1" dirty="0">
              <a:solidFill>
                <a:srgbClr val="002060"/>
              </a:solidFill>
              <a:latin typeface="+mn-lt"/>
            </a:endParaRPr>
          </a:p>
        </p:txBody>
      </p:sp>
      <p:pic>
        <p:nvPicPr>
          <p:cNvPr id="107523" name="Immagine 7">
            <a:extLst>
              <a:ext uri="{FF2B5EF4-FFF2-40B4-BE49-F238E27FC236}">
                <a16:creationId xmlns:a16="http://schemas.microsoft.com/office/drawing/2014/main" id="{FF55EE19-68DF-F621-5A3E-BDC241A0B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3892"/>
          <a:stretch>
            <a:fillRect/>
          </a:stretch>
        </p:blipFill>
        <p:spPr bwMode="auto">
          <a:xfrm>
            <a:off x="2270125" y="1495425"/>
            <a:ext cx="765175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E5C49DF5-AA81-D8D4-DD9C-AEBDBC16E70D}"/>
              </a:ext>
            </a:extLst>
          </p:cNvPr>
          <p:cNvSpPr>
            <a:spLocks noGrp="1" noChangeArrowheads="1"/>
          </p:cNvSpPr>
          <p:nvPr>
            <p:ph type="title"/>
          </p:nvPr>
        </p:nvSpPr>
        <p:spPr>
          <a:xfrm>
            <a:off x="1784350" y="1196975"/>
            <a:ext cx="8351838" cy="2816225"/>
          </a:xfrm>
        </p:spPr>
        <p:txBody>
          <a:bodyPr/>
          <a:lstStyle/>
          <a:p>
            <a:pPr eaLnBrk="1" hangingPunct="1">
              <a:defRPr/>
            </a:pPr>
            <a:r>
              <a:rPr lang="it-IT" altLang="it-IT" sz="3700" b="1" i="1" dirty="0">
                <a:solidFill>
                  <a:srgbClr val="FF0000"/>
                </a:solidFill>
                <a:effectLst>
                  <a:outerShdw blurRad="38100" dist="38100" dir="2700000" algn="tl">
                    <a:srgbClr val="C0C0C0"/>
                  </a:outerShdw>
                </a:effectLst>
                <a:ea typeface="ＭＳ Ｐゴシック" pitchFamily="34" charset="-128"/>
              </a:rPr>
              <a:t>LAVORO A TEMPO DETERMINATO</a:t>
            </a:r>
            <a:endParaRPr lang="en-US" altLang="it-IT" sz="3700" b="1" i="1" dirty="0">
              <a:solidFill>
                <a:srgbClr val="FF0000"/>
              </a:solidFill>
              <a:effectLst>
                <a:outerShdw blurRad="38100" dist="38100" dir="2700000" algn="tl">
                  <a:srgbClr val="C0C0C0"/>
                </a:outerShdw>
              </a:effectLst>
              <a:ea typeface="ＭＳ Ｐゴシック" pitchFamily="34" charset="-128"/>
            </a:endParaRPr>
          </a:p>
        </p:txBody>
      </p:sp>
      <p:sp>
        <p:nvSpPr>
          <p:cNvPr id="66563" name="Text Box 3">
            <a:extLst>
              <a:ext uri="{FF2B5EF4-FFF2-40B4-BE49-F238E27FC236}">
                <a16:creationId xmlns:a16="http://schemas.microsoft.com/office/drawing/2014/main" id="{D0B08FFF-8117-8A9E-436E-E1EC8AC575DF}"/>
              </a:ext>
            </a:extLst>
          </p:cNvPr>
          <p:cNvSpPr txBox="1">
            <a:spLocks noChangeArrowheads="1"/>
          </p:cNvSpPr>
          <p:nvPr/>
        </p:nvSpPr>
        <p:spPr bwMode="auto">
          <a:xfrm>
            <a:off x="3494089" y="1965325"/>
            <a:ext cx="184731" cy="44057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862300">
              <a:spcBef>
                <a:spcPct val="0"/>
              </a:spcBef>
              <a:buNone/>
              <a:defRPr/>
            </a:pPr>
            <a:endParaRPr lang="it-IT" altLang="it-IT" sz="2263">
              <a:solidFill>
                <a:srgbClr val="000066"/>
              </a:solidFill>
              <a:latin typeface="Goudy Old Style" panose="02020502050305020303"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01595B13-D5F3-689B-CC87-B047F195A3D8}"/>
              </a:ext>
            </a:extLst>
          </p:cNvPr>
          <p:cNvSpPr>
            <a:spLocks noGrp="1" noChangeArrowheads="1"/>
          </p:cNvSpPr>
          <p:nvPr>
            <p:ph type="title"/>
          </p:nvPr>
        </p:nvSpPr>
        <p:spPr>
          <a:xfrm>
            <a:off x="1760539" y="258764"/>
            <a:ext cx="8670925" cy="350837"/>
          </a:xfrm>
        </p:spPr>
        <p:txBody>
          <a:bodyPr anchor="t"/>
          <a:lstStyle/>
          <a:p>
            <a:pPr>
              <a:defRPr/>
            </a:pPr>
            <a:r>
              <a:rPr lang="it-IT" sz="2800" b="1" dirty="0">
                <a:solidFill>
                  <a:srgbClr val="FF0000"/>
                </a:solidFill>
              </a:rPr>
              <a:t>Raffronto di discipline</a:t>
            </a:r>
            <a:endParaRPr lang="it-IT" sz="1500" i="1" dirty="0">
              <a:solidFill>
                <a:srgbClr val="002060"/>
              </a:solidFill>
              <a:latin typeface="+mn-lt"/>
            </a:endParaRPr>
          </a:p>
        </p:txBody>
      </p:sp>
      <p:pic>
        <p:nvPicPr>
          <p:cNvPr id="108547" name="Immagine 2">
            <a:extLst>
              <a:ext uri="{FF2B5EF4-FFF2-40B4-BE49-F238E27FC236}">
                <a16:creationId xmlns:a16="http://schemas.microsoft.com/office/drawing/2014/main" id="{EAD0E633-068F-417D-6E4A-F2D76C0A6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970" b="18466"/>
          <a:stretch>
            <a:fillRect/>
          </a:stretch>
        </p:blipFill>
        <p:spPr bwMode="auto">
          <a:xfrm>
            <a:off x="2354264" y="1128713"/>
            <a:ext cx="7483475"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9CA5F26B-C5EA-E684-1C25-2EF075C99BE8}"/>
              </a:ext>
            </a:extLst>
          </p:cNvPr>
          <p:cNvSpPr>
            <a:spLocks noGrp="1" noChangeArrowheads="1"/>
          </p:cNvSpPr>
          <p:nvPr>
            <p:ph type="title"/>
          </p:nvPr>
        </p:nvSpPr>
        <p:spPr>
          <a:xfrm>
            <a:off x="1760539" y="258764"/>
            <a:ext cx="8670925" cy="350837"/>
          </a:xfrm>
        </p:spPr>
        <p:txBody>
          <a:bodyPr anchor="t"/>
          <a:lstStyle/>
          <a:p>
            <a:pPr>
              <a:defRPr/>
            </a:pPr>
            <a:r>
              <a:rPr lang="it-IT" sz="2800" b="1" dirty="0">
                <a:solidFill>
                  <a:srgbClr val="FF0000"/>
                </a:solidFill>
              </a:rPr>
              <a:t>Raffronto di discipline</a:t>
            </a:r>
            <a:endParaRPr lang="it-IT" sz="1500" i="1" dirty="0">
              <a:solidFill>
                <a:srgbClr val="002060"/>
              </a:solidFill>
              <a:latin typeface="+mn-lt"/>
            </a:endParaRPr>
          </a:p>
        </p:txBody>
      </p:sp>
      <p:pic>
        <p:nvPicPr>
          <p:cNvPr id="109571" name="Immagine 2">
            <a:extLst>
              <a:ext uri="{FF2B5EF4-FFF2-40B4-BE49-F238E27FC236}">
                <a16:creationId xmlns:a16="http://schemas.microsoft.com/office/drawing/2014/main" id="{A4DD1280-01AE-1668-C133-E609D1D1F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1390" r="182" b="546"/>
          <a:stretch>
            <a:fillRect/>
          </a:stretch>
        </p:blipFill>
        <p:spPr bwMode="auto">
          <a:xfrm>
            <a:off x="1890713" y="1002808"/>
            <a:ext cx="854075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Immagine 3">
            <a:extLst>
              <a:ext uri="{FF2B5EF4-FFF2-40B4-BE49-F238E27FC236}">
                <a16:creationId xmlns:a16="http://schemas.microsoft.com/office/drawing/2014/main" id="{0B95ECD8-6CA3-D0BA-9939-AF26C5FAF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07" b="74812"/>
          <a:stretch>
            <a:fillRect/>
          </a:stretch>
        </p:blipFill>
        <p:spPr bwMode="auto">
          <a:xfrm>
            <a:off x="1906589" y="2979246"/>
            <a:ext cx="8524875"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0ABAE181-56FD-FC84-EDB7-E19928E5360B}"/>
              </a:ext>
            </a:extLst>
          </p:cNvPr>
          <p:cNvSpPr>
            <a:spLocks noGrp="1" noChangeArrowheads="1"/>
          </p:cNvSpPr>
          <p:nvPr>
            <p:ph type="title"/>
          </p:nvPr>
        </p:nvSpPr>
        <p:spPr>
          <a:xfrm>
            <a:off x="1760539" y="258764"/>
            <a:ext cx="8670925" cy="350837"/>
          </a:xfrm>
        </p:spPr>
        <p:txBody>
          <a:bodyPr anchor="t"/>
          <a:lstStyle/>
          <a:p>
            <a:pPr>
              <a:defRPr/>
            </a:pPr>
            <a:r>
              <a:rPr lang="it-IT" sz="2800" b="1" dirty="0">
                <a:solidFill>
                  <a:srgbClr val="FF0000"/>
                </a:solidFill>
              </a:rPr>
              <a:t>Raffronto di discipline</a:t>
            </a:r>
            <a:endParaRPr lang="it-IT" sz="1500" i="1" dirty="0">
              <a:solidFill>
                <a:srgbClr val="002060"/>
              </a:solidFill>
              <a:latin typeface="+mn-lt"/>
            </a:endParaRPr>
          </a:p>
        </p:txBody>
      </p:sp>
      <p:pic>
        <p:nvPicPr>
          <p:cNvPr id="110595" name="Immagine 4">
            <a:extLst>
              <a:ext uri="{FF2B5EF4-FFF2-40B4-BE49-F238E27FC236}">
                <a16:creationId xmlns:a16="http://schemas.microsoft.com/office/drawing/2014/main" id="{4CECFCF9-D035-59CC-22D3-B3D1B72FB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760" b="27512"/>
          <a:stretch>
            <a:fillRect/>
          </a:stretch>
        </p:blipFill>
        <p:spPr bwMode="auto">
          <a:xfrm>
            <a:off x="2444750" y="1090614"/>
            <a:ext cx="7302500"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94B27B44-E6B0-DFDE-7320-3F0EBD2E07EC}"/>
              </a:ext>
            </a:extLst>
          </p:cNvPr>
          <p:cNvSpPr>
            <a:spLocks noGrp="1" noChangeArrowheads="1"/>
          </p:cNvSpPr>
          <p:nvPr>
            <p:ph type="title"/>
          </p:nvPr>
        </p:nvSpPr>
        <p:spPr>
          <a:xfrm>
            <a:off x="1760539" y="258764"/>
            <a:ext cx="8670925" cy="350837"/>
          </a:xfrm>
        </p:spPr>
        <p:txBody>
          <a:bodyPr anchor="t"/>
          <a:lstStyle/>
          <a:p>
            <a:pPr>
              <a:defRPr/>
            </a:pPr>
            <a:r>
              <a:rPr lang="it-IT" sz="2800" b="1" dirty="0">
                <a:solidFill>
                  <a:srgbClr val="FF0000"/>
                </a:solidFill>
              </a:rPr>
              <a:t>Raffronto di discipline</a:t>
            </a:r>
            <a:endParaRPr lang="it-IT" sz="1500" i="1" dirty="0">
              <a:solidFill>
                <a:srgbClr val="002060"/>
              </a:solidFill>
              <a:latin typeface="+mn-lt"/>
            </a:endParaRPr>
          </a:p>
        </p:txBody>
      </p:sp>
      <p:pic>
        <p:nvPicPr>
          <p:cNvPr id="111619" name="Immagine 3">
            <a:extLst>
              <a:ext uri="{FF2B5EF4-FFF2-40B4-BE49-F238E27FC236}">
                <a16:creationId xmlns:a16="http://schemas.microsoft.com/office/drawing/2014/main" id="{116F5B37-A93C-A346-7F9C-E3ECA4EE3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2264"/>
          <a:stretch>
            <a:fillRect/>
          </a:stretch>
        </p:blipFill>
        <p:spPr bwMode="auto">
          <a:xfrm>
            <a:off x="2317750" y="1524000"/>
            <a:ext cx="75565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1D7DC817-E37A-C9DC-3622-5945978D0FC6}"/>
              </a:ext>
            </a:extLst>
          </p:cNvPr>
          <p:cNvSpPr>
            <a:spLocks noGrp="1" noChangeArrowheads="1"/>
          </p:cNvSpPr>
          <p:nvPr>
            <p:ph type="title"/>
          </p:nvPr>
        </p:nvSpPr>
        <p:spPr>
          <a:xfrm>
            <a:off x="1760539" y="258764"/>
            <a:ext cx="8670925" cy="350837"/>
          </a:xfrm>
        </p:spPr>
        <p:txBody>
          <a:bodyPr anchor="t"/>
          <a:lstStyle/>
          <a:p>
            <a:pPr>
              <a:defRPr/>
            </a:pPr>
            <a:r>
              <a:rPr lang="it-IT" sz="2800" b="1" dirty="0">
                <a:solidFill>
                  <a:srgbClr val="FF0000"/>
                </a:solidFill>
              </a:rPr>
              <a:t>Raffronto di discipline</a:t>
            </a:r>
            <a:endParaRPr lang="it-IT" sz="1500" i="1" dirty="0">
              <a:solidFill>
                <a:srgbClr val="002060"/>
              </a:solidFill>
              <a:latin typeface="+mn-lt"/>
            </a:endParaRPr>
          </a:p>
        </p:txBody>
      </p:sp>
      <p:pic>
        <p:nvPicPr>
          <p:cNvPr id="112643" name="Immagine 4">
            <a:extLst>
              <a:ext uri="{FF2B5EF4-FFF2-40B4-BE49-F238E27FC236}">
                <a16:creationId xmlns:a16="http://schemas.microsoft.com/office/drawing/2014/main" id="{C2AAD452-7192-1A67-7343-FB4650008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 b="64478"/>
          <a:stretch>
            <a:fillRect/>
          </a:stretch>
        </p:blipFill>
        <p:spPr bwMode="auto">
          <a:xfrm>
            <a:off x="1530071" y="1396563"/>
            <a:ext cx="8901393" cy="308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2CEA26DC-9021-805C-1AC5-EBB72CAE26F4}"/>
              </a:ext>
            </a:extLst>
          </p:cNvPr>
          <p:cNvSpPr>
            <a:spLocks noGrp="1" noChangeArrowheads="1"/>
          </p:cNvSpPr>
          <p:nvPr>
            <p:ph type="title"/>
          </p:nvPr>
        </p:nvSpPr>
        <p:spPr>
          <a:xfrm>
            <a:off x="1760539" y="258764"/>
            <a:ext cx="8670925" cy="350837"/>
          </a:xfrm>
        </p:spPr>
        <p:txBody>
          <a:bodyPr anchor="t"/>
          <a:lstStyle/>
          <a:p>
            <a:pPr>
              <a:defRPr/>
            </a:pPr>
            <a:r>
              <a:rPr lang="it-IT" sz="2800" b="1" dirty="0">
                <a:solidFill>
                  <a:srgbClr val="FF0000"/>
                </a:solidFill>
              </a:rPr>
              <a:t>Raffronto di discipline</a:t>
            </a:r>
            <a:endParaRPr lang="it-IT" sz="1500" i="1" dirty="0">
              <a:solidFill>
                <a:srgbClr val="002060"/>
              </a:solidFill>
              <a:latin typeface="+mn-lt"/>
            </a:endParaRPr>
          </a:p>
        </p:txBody>
      </p:sp>
      <p:pic>
        <p:nvPicPr>
          <p:cNvPr id="113667" name="Immagine 2">
            <a:extLst>
              <a:ext uri="{FF2B5EF4-FFF2-40B4-BE49-F238E27FC236}">
                <a16:creationId xmlns:a16="http://schemas.microsoft.com/office/drawing/2014/main" id="{C254FA54-1C61-6861-D635-1F42E7D85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962" y="755650"/>
            <a:ext cx="8474075"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6B27028E-3D9A-FF9C-0312-E1F149D20D5E}"/>
              </a:ext>
            </a:extLst>
          </p:cNvPr>
          <p:cNvSpPr>
            <a:spLocks noGrp="1" noChangeArrowheads="1"/>
          </p:cNvSpPr>
          <p:nvPr>
            <p:ph type="title"/>
          </p:nvPr>
        </p:nvSpPr>
        <p:spPr>
          <a:xfrm>
            <a:off x="1760539" y="258764"/>
            <a:ext cx="8670925" cy="350837"/>
          </a:xfrm>
        </p:spPr>
        <p:txBody>
          <a:bodyPr anchor="t"/>
          <a:lstStyle/>
          <a:p>
            <a:pPr>
              <a:defRPr/>
            </a:pPr>
            <a:endParaRPr lang="it-IT" sz="1500" i="1" dirty="0">
              <a:solidFill>
                <a:srgbClr val="002060"/>
              </a:solidFill>
              <a:latin typeface="+mn-lt"/>
            </a:endParaRPr>
          </a:p>
        </p:txBody>
      </p:sp>
      <p:pic>
        <p:nvPicPr>
          <p:cNvPr id="114691" name="Immagine 2">
            <a:extLst>
              <a:ext uri="{FF2B5EF4-FFF2-40B4-BE49-F238E27FC236}">
                <a16:creationId xmlns:a16="http://schemas.microsoft.com/office/drawing/2014/main" id="{B9EA6784-7387-8C44-9218-232E7CE3D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72" y="0"/>
            <a:ext cx="10673255" cy="629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Immagine 2">
            <a:extLst>
              <a:ext uri="{FF2B5EF4-FFF2-40B4-BE49-F238E27FC236}">
                <a16:creationId xmlns:a16="http://schemas.microsoft.com/office/drawing/2014/main" id="{0285BF24-3588-2FFF-EA92-9BE7EC3A1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988" y="745469"/>
            <a:ext cx="5054024" cy="483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olo 2">
            <a:extLst>
              <a:ext uri="{FF2B5EF4-FFF2-40B4-BE49-F238E27FC236}">
                <a16:creationId xmlns:a16="http://schemas.microsoft.com/office/drawing/2014/main" id="{58AAFDFE-9342-469A-0A50-6FCEE5EDEB87}"/>
              </a:ext>
            </a:extLst>
          </p:cNvPr>
          <p:cNvSpPr>
            <a:spLocks noGrp="1"/>
          </p:cNvSpPr>
          <p:nvPr>
            <p:ph type="title"/>
          </p:nvPr>
        </p:nvSpPr>
        <p:spPr/>
        <p:txBody>
          <a:bodyPr/>
          <a:lstStyle/>
          <a:p>
            <a:endParaRPr lang="it-IT"/>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o grafico 1" descr="Badge con riempimento a tinta unita">
            <a:extLst>
              <a:ext uri="{FF2B5EF4-FFF2-40B4-BE49-F238E27FC236}">
                <a16:creationId xmlns:a16="http://schemas.microsoft.com/office/drawing/2014/main" id="{4D241DB2-01E8-D2E5-6451-4EAEFE7923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201" y="3461930"/>
            <a:ext cx="914400" cy="914400"/>
          </a:xfrm>
          <a:prstGeom prst="rect">
            <a:avLst/>
          </a:prstGeom>
        </p:spPr>
      </p:pic>
      <p:sp>
        <p:nvSpPr>
          <p:cNvPr id="4" name="CasellaDiTesto 3">
            <a:extLst>
              <a:ext uri="{FF2B5EF4-FFF2-40B4-BE49-F238E27FC236}">
                <a16:creationId xmlns:a16="http://schemas.microsoft.com/office/drawing/2014/main" id="{085B2EC3-DE11-7EBF-202D-EE5B0C5B2D64}"/>
              </a:ext>
            </a:extLst>
          </p:cNvPr>
          <p:cNvSpPr txBox="1"/>
          <p:nvPr/>
        </p:nvSpPr>
        <p:spPr>
          <a:xfrm>
            <a:off x="1970690" y="3429000"/>
            <a:ext cx="9896686" cy="1405641"/>
          </a:xfrm>
          <a:prstGeom prst="rect">
            <a:avLst/>
          </a:prstGeom>
          <a:solidFill>
            <a:schemeClr val="bg2"/>
          </a:solidFill>
        </p:spPr>
        <p:txBody>
          <a:bodyPr wrap="square">
            <a:spAutoFit/>
          </a:bodyPr>
          <a:lstStyle/>
          <a:p>
            <a:pPr algn="ctr">
              <a:spcBef>
                <a:spcPts val="1360"/>
              </a:spcBef>
              <a:spcAft>
                <a:spcPts val="363"/>
              </a:spcAft>
            </a:pPr>
            <a:r>
              <a:rPr lang="it-IT" sz="4267" b="1" dirty="0">
                <a:solidFill>
                  <a:srgbClr val="002060"/>
                </a:solidFill>
                <a:latin typeface="Arial" panose="020B0604020202020204" pitchFamily="34" charset="0"/>
                <a:ea typeface="Times New Roman" panose="02020603050405020304" pitchFamily="18" charset="0"/>
                <a:cs typeface="Arial" panose="020B0604020202020204" pitchFamily="34" charset="0"/>
              </a:rPr>
              <a:t>Flessibilità come strumento di possibile contrasto alle dimissioni</a:t>
            </a:r>
          </a:p>
        </p:txBody>
      </p:sp>
      <p:pic>
        <p:nvPicPr>
          <p:cNvPr id="5" name="Immagine 4">
            <a:extLst>
              <a:ext uri="{FF2B5EF4-FFF2-40B4-BE49-F238E27FC236}">
                <a16:creationId xmlns:a16="http://schemas.microsoft.com/office/drawing/2014/main" id="{DAA40DD6-76E8-F0D4-FB83-F093610C8DCF}"/>
              </a:ext>
            </a:extLst>
          </p:cNvPr>
          <p:cNvPicPr>
            <a:picLocks noChangeAspect="1"/>
          </p:cNvPicPr>
          <p:nvPr/>
        </p:nvPicPr>
        <p:blipFill>
          <a:blip r:embed="rId4"/>
          <a:srcRect b="72295"/>
          <a:stretch>
            <a:fillRect/>
          </a:stretch>
        </p:blipFill>
        <p:spPr>
          <a:xfrm>
            <a:off x="0" y="0"/>
            <a:ext cx="12219526" cy="1509495"/>
          </a:xfrm>
          <a:prstGeom prst="rect">
            <a:avLst/>
          </a:prstGeom>
        </p:spPr>
      </p:pic>
    </p:spTree>
    <p:extLst>
      <p:ext uri="{BB962C8B-B14F-4D97-AF65-F5344CB8AC3E}">
        <p14:creationId xmlns:p14="http://schemas.microsoft.com/office/powerpoint/2010/main" val="41607472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A904A-8504-2434-24F1-9FBCC6E0B838}"/>
            </a:ext>
          </a:extLst>
        </p:cNvPr>
        <p:cNvGrpSpPr/>
        <p:nvPr/>
      </p:nvGrpSpPr>
      <p:grpSpPr>
        <a:xfrm>
          <a:off x="0" y="0"/>
          <a:ext cx="0" cy="0"/>
          <a:chOff x="0" y="0"/>
          <a:chExt cx="0" cy="0"/>
        </a:xfrm>
      </p:grpSpPr>
      <p:sp>
        <p:nvSpPr>
          <p:cNvPr id="1129475" name="Rectangle 3">
            <a:extLst>
              <a:ext uri="{FF2B5EF4-FFF2-40B4-BE49-F238E27FC236}">
                <a16:creationId xmlns:a16="http://schemas.microsoft.com/office/drawing/2014/main" id="{6C963301-D519-BD93-165E-665F33213795}"/>
              </a:ext>
            </a:extLst>
          </p:cNvPr>
          <p:cNvSpPr>
            <a:spLocks noGrp="1" noChangeArrowheads="1"/>
          </p:cNvSpPr>
          <p:nvPr>
            <p:ph type="title"/>
          </p:nvPr>
        </p:nvSpPr>
        <p:spPr>
          <a:xfrm>
            <a:off x="644295" y="1173837"/>
            <a:ext cx="10754731" cy="4688747"/>
          </a:xfrm>
          <a:solidFill>
            <a:srgbClr val="FFFF00"/>
          </a:solidFill>
        </p:spPr>
        <p:txBody>
          <a:bodyPr/>
          <a:lstStyle/>
          <a:p>
            <a:pPr marL="380998" indent="-380998">
              <a:defRPr/>
            </a:pPr>
            <a:r>
              <a:rPr lang="it-IT" sz="2176" b="1"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t>	Modelli contrattuali</a:t>
            </a:r>
            <a:br>
              <a:rPr lang="it-IT" sz="2176" dirty="0">
                <a:solidFill>
                  <a:srgbClr val="990000"/>
                </a:solidFill>
                <a:effectLst>
                  <a:outerShdw blurRad="38100" dist="38100" dir="2700000" algn="tl">
                    <a:srgbClr val="C0C0C0"/>
                  </a:outerShdw>
                </a:effectLst>
                <a:latin typeface="Arial" panose="020B0604020202020204" pitchFamily="34" charset="0"/>
                <a:cs typeface="Arial" panose="020B0604020202020204" pitchFamily="34" charset="0"/>
              </a:rPr>
            </a:b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Senza ombra di dubbio l’utilizzo di specifiche forme contrattuali improntate a una flessibilità di durata o di orario, come quelle esaminate, consentono di adattare le esigenze di vita e di caregiver della persona che lavora con la prestazione lavorativa oggetto del contratto.</a:t>
            </a:r>
            <a:b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2176" dirty="0">
                <a:solidFill>
                  <a:srgbClr val="003366"/>
                </a:solidFill>
                <a:effectLst>
                  <a:outerShdw blurRad="38100" dist="38100" dir="2700000" algn="tl">
                    <a:srgbClr val="C0C0C0"/>
                  </a:outerShdw>
                </a:effectLst>
                <a:latin typeface="Arial" panose="020B0604020202020204" pitchFamily="34" charset="0"/>
                <a:cs typeface="Arial" panose="020B0604020202020204" pitchFamily="34" charset="0"/>
              </a:rPr>
              <a:t>Nel rispetto dei requisiti normativi, dunque, la trasformazione del rapporto di lavoro secondo le esigenze di flessibilità necessarie o  comunque utili alla lavoratrice o al lavoratore potrà determinare una riduzione delle ipotesi di ricorso alle dimissioni.</a:t>
            </a:r>
          </a:p>
        </p:txBody>
      </p:sp>
    </p:spTree>
    <p:extLst>
      <p:ext uri="{BB962C8B-B14F-4D97-AF65-F5344CB8AC3E}">
        <p14:creationId xmlns:p14="http://schemas.microsoft.com/office/powerpoint/2010/main" val="3968491380"/>
      </p:ext>
    </p:extLst>
  </p:cSld>
  <p:clrMapOvr>
    <a:masterClrMapping/>
  </p:clrMapOvr>
</p:sld>
</file>

<file path=ppt/theme/theme1.xml><?xml version="1.0" encoding="utf-8"?>
<a:theme xmlns:a="http://schemas.openxmlformats.org/drawingml/2006/main" name="1_Office Theme">
  <a:themeElements>
    <a:clrScheme name="Aangepast 3">
      <a:dk1>
        <a:srgbClr val="007AC3"/>
      </a:dk1>
      <a:lt1>
        <a:sysClr val="window" lastClr="FFFFFF"/>
      </a:lt1>
      <a:dk2>
        <a:srgbClr val="474747"/>
      </a:dk2>
      <a:lt2>
        <a:srgbClr val="FFFFFF"/>
      </a:lt2>
      <a:accent1>
        <a:srgbClr val="007AC3"/>
      </a:accent1>
      <a:accent2>
        <a:srgbClr val="A6D1EA"/>
      </a:accent2>
      <a:accent3>
        <a:srgbClr val="940C72"/>
      </a:accent3>
      <a:accent4>
        <a:srgbClr val="241866"/>
      </a:accent4>
      <a:accent5>
        <a:srgbClr val="009881"/>
      </a:accent5>
      <a:accent6>
        <a:srgbClr val="A6DBD3"/>
      </a:accent6>
      <a:hlink>
        <a:srgbClr val="474747"/>
      </a:hlink>
      <a:folHlink>
        <a:srgbClr val="4747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00" b="0" i="0" u="none" strike="noStrike" cap="none" normalizeH="0" baseline="0" smtClean="0">
            <a:ln>
              <a:noFill/>
            </a:ln>
            <a:solidFill>
              <a:schemeClr val="tx1"/>
            </a:solidFill>
            <a:effectLst/>
            <a:latin typeface="Arial" charset="0"/>
          </a:defRPr>
        </a:defPPr>
      </a:lstStyle>
    </a:lnDef>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angepast 3">
    <a:dk1>
      <a:srgbClr val="007AC3"/>
    </a:dk1>
    <a:lt1>
      <a:sysClr val="window" lastClr="FFFFFF"/>
    </a:lt1>
    <a:dk2>
      <a:srgbClr val="474747"/>
    </a:dk2>
    <a:lt2>
      <a:srgbClr val="FFFFFF"/>
    </a:lt2>
    <a:accent1>
      <a:srgbClr val="007AC3"/>
    </a:accent1>
    <a:accent2>
      <a:srgbClr val="A6D1EA"/>
    </a:accent2>
    <a:accent3>
      <a:srgbClr val="940C72"/>
    </a:accent3>
    <a:accent4>
      <a:srgbClr val="241866"/>
    </a:accent4>
    <a:accent5>
      <a:srgbClr val="009881"/>
    </a:accent5>
    <a:accent6>
      <a:srgbClr val="A6DBD3"/>
    </a:accent6>
    <a:hlink>
      <a:srgbClr val="474747"/>
    </a:hlink>
    <a:folHlink>
      <a:srgbClr val="47474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98A3393D42A348BCB774BF64EDB098" ma:contentTypeVersion="11" ma:contentTypeDescription="Create a new document." ma:contentTypeScope="" ma:versionID="ae2eacae1301c7ce5139e30c4b669cc8">
  <xsd:schema xmlns:xsd="http://www.w3.org/2001/XMLSchema" xmlns:xs="http://www.w3.org/2001/XMLSchema" xmlns:p="http://schemas.microsoft.com/office/2006/metadata/properties" xmlns:ns3="7655f6d4-3bd2-47bf-9f3f-169d19900001" xmlns:ns4="233fb617-00c6-4f1f-b0ba-3103c49453f7" targetNamespace="http://schemas.microsoft.com/office/2006/metadata/properties" ma:root="true" ma:fieldsID="d479dc92a1f03db2611ba386907ae595" ns3:_="" ns4:_="">
    <xsd:import namespace="7655f6d4-3bd2-47bf-9f3f-169d19900001"/>
    <xsd:import namespace="233fb617-00c6-4f1f-b0ba-3103c49453f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55f6d4-3bd2-47bf-9f3f-169d199000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3fb617-00c6-4f1f-b0ba-3103c49453f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F43BAA-6467-4766-B168-FFC80BF31DE2}">
  <ds:schemaRefs>
    <ds:schemaRef ds:uri="http://schemas.microsoft.com/sharepoint/v3/contenttype/forms"/>
  </ds:schemaRefs>
</ds:datastoreItem>
</file>

<file path=customXml/itemProps2.xml><?xml version="1.0" encoding="utf-8"?>
<ds:datastoreItem xmlns:ds="http://schemas.openxmlformats.org/officeDocument/2006/customXml" ds:itemID="{D5787364-D267-4BE0-9EB8-B110758D6E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55f6d4-3bd2-47bf-9f3f-169d19900001"/>
    <ds:schemaRef ds:uri="233fb617-00c6-4f1f-b0ba-3103c49453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035773-DBB9-47A5-A381-03A06596714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1239</TotalTime>
  <Words>16430</Words>
  <Application>Microsoft Office PowerPoint</Application>
  <PresentationFormat>Widescreen</PresentationFormat>
  <Paragraphs>523</Paragraphs>
  <Slides>162</Slides>
  <Notes>8</Notes>
  <HiddenSlides>0</HiddenSlides>
  <MMClips>0</MMClips>
  <ScaleCrop>false</ScaleCrop>
  <HeadingPairs>
    <vt:vector size="6" baseType="variant">
      <vt:variant>
        <vt:lpstr>Caratteri utilizzati</vt:lpstr>
      </vt:variant>
      <vt:variant>
        <vt:i4>17</vt:i4>
      </vt:variant>
      <vt:variant>
        <vt:lpstr>Tema</vt:lpstr>
      </vt:variant>
      <vt:variant>
        <vt:i4>2</vt:i4>
      </vt:variant>
      <vt:variant>
        <vt:lpstr>Titoli diapositive</vt:lpstr>
      </vt:variant>
      <vt:variant>
        <vt:i4>162</vt:i4>
      </vt:variant>
    </vt:vector>
  </HeadingPairs>
  <TitlesOfParts>
    <vt:vector size="181" baseType="lpstr">
      <vt:lpstr>ＭＳ Ｐゴシック</vt:lpstr>
      <vt:lpstr>Aharoni</vt:lpstr>
      <vt:lpstr>Amasis MT Pro</vt:lpstr>
      <vt:lpstr>Antique Olive</vt:lpstr>
      <vt:lpstr>Arial</vt:lpstr>
      <vt:lpstr>Book Antiqua</vt:lpstr>
      <vt:lpstr>Calibri</vt:lpstr>
      <vt:lpstr>Garamond</vt:lpstr>
      <vt:lpstr>Google Sans</vt:lpstr>
      <vt:lpstr>Goudy Old Style</vt:lpstr>
      <vt:lpstr>Segoe UI</vt:lpstr>
      <vt:lpstr>Symbol</vt:lpstr>
      <vt:lpstr>Tahoma</vt:lpstr>
      <vt:lpstr>Times New Roman</vt:lpstr>
      <vt:lpstr>Titillium Web</vt:lpstr>
      <vt:lpstr>Verdana</vt:lpstr>
      <vt:lpstr>Wingdings</vt:lpstr>
      <vt:lpstr>1_Office Theme</vt:lpstr>
      <vt:lpstr>Personalizza struttura</vt:lpstr>
      <vt:lpstr>Presentazione standard di PowerPoint</vt:lpstr>
      <vt:lpstr>Presentazione standard di PowerPoint</vt:lpstr>
      <vt:lpstr>FLESSIBILITÀ DEL LAVORO  modelli contrattuali</vt:lpstr>
      <vt:lpstr>La flessibilità del lavoro deve essere concepita, in ottica aziendale, non soltanto in termini di convenienza economico-finanziaria, ma anche nella prospettiva di una articolazione dell’organico che consenta al datore di lavoro di allargare o restringere le maglie dell’occupazione, a seconda delle effettive necessità provenienti dal contesto economico e produttivo di riferimento, e cioè da quel segmento di mercato penetrato efficacemente dall’azienda in termini di produttività e di conseguente redditività.  In questa prospettiva, fin dalla fine degli anni Settanta, si sono sviluppate nel nostro Paese le forme di una flessibilità del lavoro dipendente che muovono da una rapidità delle assunzioni, anche giornaliere o con rapporti di breve durata e da una riduzione dell’orario normale di lavoro, con una modularità che va dalla apposizione del termine al contratto di lavoro subordinato, alla articolazione in regime di lavoro a tempo parziale, fino alla diffusione del lavoro intermittente (o a chiamata).</vt:lpstr>
      <vt:lpstr>Va rilevato, peraltro, come il peso di un intervento ispettivo o giudiziale risulta massimo allorquando il contratto flessibile sottoposto a verifica venga disconosciuto nella propria legittimità e al suo posto sia ricostruito un rapporto a tempo pieno e a tempo indeterminato. Sotto questo profilo, nulla quaestio circa i poteri del giudice, tuttavia, sebbene il potere sanzionatorio di natura civilistica non possa dirsi in via generale affidato all’esercizio delle funzioni ispettive, anche solo in veste anticipatoria del futuro (eventuale) intervento giudiziale, non può non riconoscersi ai funzionari di vigilanza il potere di ricondurre al rigore del rispetto delle disposizioni di legge le fattispecie individuali oggetto di ispezione. Nei casi di specie, peraltro, relativi al lavoro a termine e al lavoro intermittente, con un chiaro aggancio alla più generale normativa di origine civilistica, secondo cui «la nullità di singole clausole non importa la nullità del contratto, quando le clausole nulle sono sostituite di diritto da norme imperative» (art. 1419, comma 2, cod. civ.).</vt:lpstr>
      <vt:lpstr>Alla luce di tale premessa, è evidente come non esista nessuna formula che consenta di prevedere aprioristicamente e in astratto la convenienza, prevalente o assoluta, di una tipologia contrattuale rispetto ad un’altra. L’unica consapevolezza, nel tentativo di individuare le luci e le ombre della flessibilità contrattuale, coniugata alle concrete dinamiche aziendali rimane quella, se si vuole banale, per cui nessuno degli istituti menzionati (né altri, come ad esempio il lavoro intermittente) può avere la capacità di resistenza del contratto di lavoro subordinato a tempo pieno e indeterminato. Da ciò, tuttavia, non deriva automaticamente la conseguenza di una inarrestabile deriva delle forme contrattuali della flessibilità, anzi se ne possono distintamente individuare pregi e difetti, criticità e punti di forza, minacce e opportunità, in vista di una SWOT analysis di tenuta, che permette di guidare la determinazione dell’azienda (del consulente del lavoro o dell’economista del lavoro) nella scelta dell’uno piuttosto che dell’altro modello contrattuale.</vt:lpstr>
      <vt:lpstr>Peraltro, non può neppure trascurarsi che le diverse fattispecie contrattuali non si pongono in termini dialettici, né antitetici né concorrenziali, fra loro, essendo ciascuna propriamente rispondente a specifiche esigenze aziendali, soprattutto con riguardo ai connotati giuridici e normativi di esse.   Nel valutare le possibili alternative, nella selezione fra le tipologie contrattuali si devono rilevare gli elementi di criticità più significativi, tenendo conto delle caratteristiche essenziali dei singoli contratti, valutati nella loro effettiva idoneità a consentire il conseguimento delle finalità volute dal datore di lavoro, in un consolidato bilanciamento di interessi, che contrappone i bisogni di convenienza e di adattamento nella prospettiva datoriale e le esigenze di buona occupazione e di stabilità nell’ottica della persona che lavora. </vt:lpstr>
      <vt:lpstr> </vt:lpstr>
      <vt:lpstr>LAVORO A TEMPO DETERMINATO</vt:lpstr>
      <vt:lpstr>Ricorrere al contratto a tempo determinato per l’impresa datrice di lavoro è sempre arma a doppio taglio: da un lato la flessibilità del rapporto in termini di durata, ma dall’altro i paletti normativi nella stipula del contratto (obbligo di causale, proroghe limitate, intervalli obbligatori, limite massimo di durata) e i costi di una eventuale esigenza di interruzione dello stesso (stanti i vincoli e le limitazioni al recesso dal rapporto a termine).   Un chiaro vantaggio, ovviamente, sta nella durata del vincolo contrattuale che si instaura con il lavoratore a termine, ma i rischi del contenzioso (ispettivo e giudiziale) e la sostanziale tutela rinforzata in caso di cessazione del rapporto, per cause differenti dalla scadenza del termine, portano a riflettere sulla opportunità di ricorrere con leggerezza a tale tipologia contrattuale.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LAVORO INTERMITTENTE</vt:lpstr>
      <vt:lpstr>Anche la scelta aziendale di ricorrere al contratto a chiamata rappresenta un fattore di rischio significativo: da un lato la massima flessibilità del rapporto di lavoro in termini di durata e di collocazione della prestazione lavorativa, ma dall’altro i paletti normativi nella attivazione del contratto e di gestione del rapporto (obbligo di risposta alla chiamata, indennità di disponibilità, comunicazione obbligatoria per la chiamata, numero   massimo di giornate di attivazione del lavoro intermittente).    D’altronde un evidente vantaggio gestionale deriva dall’utilizzo del lavoro intermittente per la assoluta riduzione del peso del vincolo contrattuale che si instaura con il lavoratore a chiamata, ma i rischi del contenzioso ispettivo sulla reale portata della prestazione lavorativa resa, portano a riflettere sulla opportunità di ricorrere con leggerezza a tale tipologia contrattuale.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LAVORO A TEMPO PARZIALE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FLESSIBILITÀ DEL LAVORO  Orario di lavoro</vt:lpstr>
      <vt:lpstr> Orario di lavoro settimanale  In linea di principio, l’art. 3 del D.Lgs. n. 66/2003 stabilisce che l’orario normale di lavoro è fissato in 40 ore settimanali e che i contratti collettivi di lavoro possono definire una durata minore e riferire l’orario normale alla durata media delle prestazioni lavorative in un periodo non superiore all’anno.  La compensazione fra una settimana e l’altra ai fini della media plurisettimanale deve essere programmata e non casuale e cioè si deve prestabilire in quali settimane si lavorerà più di 40 ore e quale sarà l’orario di ogni settimana e in quali settimane si avrà un orario di lavoro inferiore alle 40 ore ed il relativo orario. </vt:lpstr>
      <vt:lpstr> Multiperiodale  La circolare del Ministero del Lavoro n. 8 del 3 marzo 2005 ricorda che, in caso di organizzazione multiperiodale dell’orario di lavoro, costituisce straordinario ogni ora di lavoro effettuata oltre l’orario settimanale programmato; qualora, ad esempio, in una settimana si svolga un orario programmato di 50 ore, la cinquantunesima ora sarà imputata a lavoro straordinario e quindi costituirà motivo sufficiente per la comunicazione.  </vt:lpstr>
      <vt:lpstr> Durata massima dell’orario di lavoro settimanale  L’orario settimanale, sia in presenza sia in assenza di contrattazione, non può superare le 48 ore, comprese le ore di lavoro straordinario, per ogni periodo di 7 giorni, calcolate, come media, su un periodo di riferimento non superiore a 4 mesi.  Il limite delle 48 ore medie, nel periodo di riferimento, deve essere rispettato sia nel caso in cui il datore stabilisca un orario rigido ed uniforme sia nel caso in cui l’orario venga disciplinato in senso multiperiodale mediante il rispetto del limite come media, per ogni periodo di 7 giorni, in un determinato periodo. Quindi il decreto non vieta prestazioni che superino, nell’arco di 7 giorni, le 48 ore in quanto il periodo di riferimento è un periodo più ampio della settimana e non superiore a 4 mesi, salvi i più ampi periodi che può fissare la contrattazione collettiva. </vt:lpstr>
      <vt:lpstr> Durata massima dell’orario di lavoro settimanale  Nella settimana lavorativa si potrà superare il limite delle 48 ore settimanali purché vi siano settimane con meno di 48 ore in modo da effettuare una compensazione e non superare il limite delle 48 ore medie nel periodo di riferimento. L’attività potrà essere concentrata in alcuni periodi e ridotta in altri in modo da realizzare una efficiente gestione dei fattori produttivi.  Nel caso in cui la contrattazione collettiva non provveda a disciplinare l’orario di lavoro multiperiodale, l’autonomia individuale, potrà intervenire con riferimento all’orario di lavoro straordinario. La contrattazione collettiva, oltre che determinare la durata massima dell’orario di lavoro, ha facoltà di elevare il periodo di riferimento, in relazione agli specifici interessi del settore cui i datori di lavoro ed i lavoratori appartengono, da 4 fino a 6 mesi e, in caso di ragioni obiettive, tecniche o inerenti all’organizzazione del lavoro, fino a 12 mesi. </vt:lpstr>
      <vt:lpstr> Limiti  La definizione della durata massima settimanale impone all’operatore di tenere presente, ai fini del calcolo, alcuni parametri quantitativi ben definibili alla luce delle disposizioni del decreto legislativo, in particolare:  168 ore settimanali (24 × 7 gg.);  24 ore di riposo settimanale;  66 ore di riposo giornaliero (11 × 6 gg.);  1 ora di pause giornaliere (10 m. × 6 gg.).   Da qui, per un calcolo differenziale, la complessiva disponibilità (per il datore di lavoro) di 77 ore settimanali lavorabili (168 - 24 - 66 - 1), a fronte delle quali dovrà operare il limite di 48 ore “medie” settimanali comprensive delle ore di straordinario, limite che sarà raggiunto nell’arco di tempo di 4, 6 o 12 mesi.</vt:lpstr>
      <vt:lpstr> Deroghe alla disciplina della durata settimanale dell’orario  L’art. 16 del D.Lgs. n. 66/2003 elenca numerosi casi di deroghe alle disposizioni in materia di orario normale di lavoro (40 ore settimanali o come media plurisettimanale). In base a detto articolo «fatte salve le condizioni di miglior favore stabilite dai contratti collettivi», sono escluse dalla disciplina della durata settimanale dell’orario:  − le fattispecie previste dall’art. 4 del R.D.L. n. 692/1923 (lavori agricoli e altri lavori nei quali ricorrano necessità imposte da esigenze tecniche o stagionali);  − le fattispecie di cui al R.D. n. 1957/1923 e successive modifiche, alle condizioni ivi previste e le fattispecie di cui agli artt. 8 e 10 del R.D. n. 1955/1923;  − le industrie di ricerca e coltivazione di idrocarburi, sia in mare che in terra, di posa di condutture ed installazione in mare;  − le occupazioni che richiedono un lavoro discontinuo o di semplice attesa o custodia elencate nella tabella approvata con R.D. n. 2657/1923 e successive modificazioni ed integrazioni, alle condizioni ivi previste;  </vt:lpstr>
      <vt:lpstr> Deroghe alla disciplina della durata settimanale dell’orario  − commessi viaggiatori e piazzisti;  − il personale viaggiante dei servizi pubblici di trasporto per via terrestre;  - gli operai agricoli a tempo determinato;  − i giornalisti professionisti, praticanti e pubblicisti dipendenti da aziende editrici di giornali, periodici e agenzie di stampa, nonché quelli dipendenti da aziende pubbliche e private esercenti servizi radiotelevisivi;  − il personale poligrafico (operai e impiegati) addetto alle attività di composizione, stampa e spedizione di quotidiani e settimanali, di documenti necessari al funzionamento degli Organi legislativi e amministrativi nazionali e locali, nonché alle attività produttive delle agenzie di stampa;  </vt:lpstr>
      <vt:lpstr> Deroghe alla disciplina della durata settimanale dell’orario   − il personale addetto ai servizi di informazione radiotelevisiva gestiti da aziende pubbliche e private; lavori di cui all’art. 1 della legge n. 154/1978 ed all’art. 2 della legge n. 559/1996;  − le prestazioni rese da personale addetto alle aree operative per assicurare la continuità del servizio nei settori indicati (servizi nei settori delle poste, delle autostrade, dei servizi portuali e aeroportuali; servizi pubblici di trasporto e da imprese esercenti servizi di telecomunicazione; aziende pubbliche e private di produzione, trasmissione, distribuzione, trattamento ed erogazione di energia elettrica, gas, calore ed acqua; aziende di raccolta, trattamento, smaltimento e trasporto di rifiuti solidi urbani; servizi funebri e cimiteriali nei casi in cui il servizio sia richiesto dall’Autorità giudiziaria, sanitaria o di pubblica sicurezza; gestori di impianti di distribuzione di carburanti non autostradali). </vt:lpstr>
      <vt:lpstr>FLESSIBILITÀ DEL LAVORO  Organizzazione del lavoro:  lavoro agile e telelavoro</vt:lpstr>
      <vt:lpstr>Lavoro agile in 6 punti</vt:lpstr>
      <vt:lpstr>Telelavoro in 6 punti</vt:lpstr>
      <vt:lpstr>A prima vista</vt:lpstr>
      <vt:lpstr>Raffronto di discipline</vt:lpstr>
      <vt:lpstr>Raffronto di discipline</vt:lpstr>
      <vt:lpstr>Raffronto di discipline</vt:lpstr>
      <vt:lpstr>Raffronto di discipline</vt:lpstr>
      <vt:lpstr>Raffronto di discipline</vt:lpstr>
      <vt:lpstr>Raffronto di discipline</vt:lpstr>
      <vt:lpstr>Raffronto di discipline</vt:lpstr>
      <vt:lpstr>Presentazione standard di PowerPoint</vt:lpstr>
      <vt:lpstr>Presentazione standard di PowerPoint</vt:lpstr>
      <vt:lpstr>Presentazione standard di PowerPoint</vt:lpstr>
      <vt:lpstr> Modelli contrattuali  Senza ombra di dubbio l’utilizzo di specifiche forme contrattuali improntate a una flessibilità di durata o di orario, come quelle esaminate, consentono di adattare le esigenze di vita e di caregiver della persona che lavora con la prestazione lavorativa oggetto del contratto. Nel rispetto dei requisiti normativi, dunque, la trasformazione del rapporto di lavoro secondo le esigenze di flessibilità necessarie o  comunque utili alla lavoratrice o al lavoratore potrà determinare una riduzione delle ipotesi di ricorso alle dimissioni.</vt:lpstr>
      <vt:lpstr> Orario di lavoro  L’adattamento flessibile dell’orario di lavoro – non solo come flessibilità in entrata e in uscita rispetto agli orari di inizio e di fine della prestazione lavorativa – ma anche come collocazione della prestazione lavorativa in determinati ambiti temporali intesi come giornate, settimane e mesi, sia ricorrendo a una disciplina di orario multiperiodale sia con riferimento a una specifica turnazione può ridurre notevolmente la scelta soprattutto delle lavoratrici con obblighi di caregiver rispetto alle dimissioni.  Peraltro la Corte di Giustizia della UE e la Corte di Cassazione hanno fra l’ottobre 2025 e l’aprile 2026 evidenziato la caratteristica discriminatoria della condotta del datore di lavoro che non consente un accomodamento ragionevole dell’orario di lavoro rispetto al lavoratore in caregiver.</vt:lpstr>
      <vt:lpstr> Caregiver discriminato sull’orario di lavoro come il lavoratore con disabilità  Con il termine «caregiver familiare» si designa colui che si prende cura di una persona cara in condizioni di non autosufficienza, il quale deve farsi carico dell'organizzazione delle cure e dell'assistenza, nonché di ogni altro atto, anche amministrativo, che la persona assistita non è più in grado di compiere. Ci sono situazioni in cui questa funzione di aiuto assume connotati di impegno tali da rendere necessarie ed opportune misure di adattamento personalizzate a favore delle persone – lavoratori e lavoratrici – che si trovano nella condizione di assistere una persona cui sono legati per motivi affettivi o di parentela, quale che sia la loro età, perché affette da patologie invalidanti, anche croniche o degenerative.  (cit. La Peruta, Legge 104, ora il caregiver ha diritto alle stesse tutele del disabile e il datore non può rifiutarsi: nuova sentenza, in https://www.brocardi.it/notizie-giuridiche/legge-caregiver-diritto-alle-stesse-tutele-disabile-datore-rifiutarsi/6808.html)</vt:lpstr>
      <vt:lpstr> Caregiver discriminato sull’orario di lavoro come il lavoratore con disabilità  Con la sentenza C-38/24 dell'11 settembre 2025 la Corte di Giustizia dell'Unione europea ha precisato i confini applicativi della normativa antidiscriminatoria, estendendo gli “accomodamenti ragionevoli” anche a lavoratori e lavoratrici caregiver, ovvero a coloro che, pur non presentando una disabilità personale, prestano assistenza a un familiare disabile. Si tratta di una lettura estensiva del principio di non discriminazione sancito dall'articolo 21 della Carta dei diritti fondamentali dell’UE, in connessione con la direttiva 2000/78/CE e col "modello sociale della disabilità". Il concetto di soluzione o accomodamento ragionevole trova fondamento nell'articolo 2 della Convenzione ONU sui diritti delle persone con disabilità: si tratta delle modifiche o degli adattamenti necessari, appropriati e non eccessivamente onerosi, adottati nei singoli casi per consentire alle persone con disabilità il pieno godimento dei propri diritti su base di uguaglianza. Il principio si è trasformandosi in uno strumento centrale per l'inclusione nel mondo del lavoro, non solo delle persone direttamente interessate dalla disabilità, ma – come chiarito ora dalla CGUE – anche dei familiari che se ne prendono cura. </vt:lpstr>
      <vt:lpstr> Caregiver discriminato sull’orario di lavoro come il lavoratore con disabilità  In Italia, il Decreto Legislativo n. 62/2024 rappresenta un tassello fondamentale per l'attuazione di questi principi. Il decreto mira a rimuovere gli ostacoli che impediscono l'esercizio effettivo dei diritti civili e sociali da parte delle persone con disabilità, anche attraverso il riconoscimento di accomodamenti ragionevoli per i contesti lavorativi. In particolare, l'art. 5 bis della L. n. 104 del 1992, introdotto dallo stesso decreto, definisce l'accomodamento come l'insieme di misure necessarie, pertinenti, appropriate e adeguate, da valutare rispetto all'entità della tutela richiesta, al contesto specifico e alle risorse disponibili  Adesso, allineandosi al diritto europeo e alle posizioni espresse dalla giurisprudenza della Corte di giustizia dell’Unione europea, anche la Corte di Cassazione, con la sentenza 13 aprile 2026, n. 9104, ha rafforzato la tutela dei caregiver, avvicinandone la protezione a quella prevista per le persone con disabilità. </vt:lpstr>
      <vt:lpstr> Caregiver discriminato sull’orario di lavoro come il lavoratore con disabilità  Il principio centrale è che può configurarsi una discriminazione indiretta non solo nei confronti del lavoratore disabile, ma anche del lavoratore che subisce un pregiudizio in ragione dell’assistenza prestata a un familiare disabile. In questo quadro, il datore di lavoro è tenuto ad adottare “accomodamenti ragionevoli” stabili e non meramente temporanei, purché non comportino oneri sproporzionati. Il caso riguardava una dipendente di ATAC, operatrice di stazione e madre di un figlio con disabilità, che aveva chiesto l’assegnazione stabile al turno mattutino. La domanda era stata respinta dal Tribunale di Roma e dalla Corte d'Appello di Roma, che avevano escluso la discriminazione, ritenendo la lavoratrice già sufficientemente agevolata. La Cassazione ha censurato la decisione d’appello, osservando che il giudice non aveva valutato adeguatamente la necessità di soluzioni strutturali e non provvisorie, in presenza di una condizione di assistenza stabile e duratura. Inoltre, ha sottolineato che non si può limitare il confronto ai soli lavoratori disabili diretti, perché la discriminazione va valutata rispetto alla specifica situazione del caregiver e alle sue esigenze di cura. </vt:lpstr>
      <vt:lpstr> Caregiver discriminato sull’orario di lavoro come il lavoratore con disabilità  È stato ritenuto rilevante anche il fatto che l’azienda avesse già previsto, in altri casi, assegnazioni stabili a turni agevolati per lavoratori con inidoneità, dimostrando quindi l’esistenza di margini organizzativi non adeguatamente considerati nel caso concreto.  La sentenza n. 9104/2026 della Cassazione ha affermato che: • l’adozione di misure solo temporanee non è sufficiente quando la disabilità (anche del familiare assistito) è permanente; • è discriminatorio trattare situazioni con esigenze diverse come equivalenti; • è discriminatorio anche il mancato riscontro del datore alla disponibilità del lavoratore a soluzioni alternative, inclusa l’eventuale adibizione a mansioni inferiori, se ciò può evitare la compromissione della vita lavorativa.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FLESSIBILITÀ DEL LAVORO  contrattazione aziendale in deroga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 CORSI ONLINE</dc:title>
  <dc:creator>Giulia Grassi</dc:creator>
  <cp:lastModifiedBy>Pierluigi Rausei</cp:lastModifiedBy>
  <cp:revision>144</cp:revision>
  <dcterms:created xsi:type="dcterms:W3CDTF">2020-06-05T14:32:46Z</dcterms:created>
  <dcterms:modified xsi:type="dcterms:W3CDTF">2026-04-26T17:20:41Z</dcterms:modified>
</cp:coreProperties>
</file>